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2"/>
  </p:notesMasterIdLst>
  <p:handoutMasterIdLst>
    <p:handoutMasterId r:id="rId73"/>
  </p:handoutMasterIdLst>
  <p:sldIdLst>
    <p:sldId id="419" r:id="rId2"/>
    <p:sldId id="311" r:id="rId3"/>
    <p:sldId id="427" r:id="rId4"/>
    <p:sldId id="428" r:id="rId5"/>
    <p:sldId id="429" r:id="rId6"/>
    <p:sldId id="430" r:id="rId7"/>
    <p:sldId id="431" r:id="rId8"/>
    <p:sldId id="432" r:id="rId9"/>
    <p:sldId id="433" r:id="rId10"/>
    <p:sldId id="434" r:id="rId11"/>
    <p:sldId id="435" r:id="rId12"/>
    <p:sldId id="436" r:id="rId13"/>
    <p:sldId id="438" r:id="rId14"/>
    <p:sldId id="439" r:id="rId15"/>
    <p:sldId id="440" r:id="rId16"/>
    <p:sldId id="441" r:id="rId17"/>
    <p:sldId id="442" r:id="rId18"/>
    <p:sldId id="444" r:id="rId19"/>
    <p:sldId id="445" r:id="rId20"/>
    <p:sldId id="446" r:id="rId21"/>
    <p:sldId id="448" r:id="rId22"/>
    <p:sldId id="480" r:id="rId23"/>
    <p:sldId id="453" r:id="rId24"/>
    <p:sldId id="455" r:id="rId25"/>
    <p:sldId id="456" r:id="rId26"/>
    <p:sldId id="517" r:id="rId27"/>
    <p:sldId id="279" r:id="rId28"/>
    <p:sldId id="481" r:id="rId29"/>
    <p:sldId id="463" r:id="rId30"/>
    <p:sldId id="267" r:id="rId31"/>
    <p:sldId id="268" r:id="rId32"/>
    <p:sldId id="269" r:id="rId33"/>
    <p:sldId id="270" r:id="rId34"/>
    <p:sldId id="271" r:id="rId35"/>
    <p:sldId id="272" r:id="rId36"/>
    <p:sldId id="273" r:id="rId37"/>
    <p:sldId id="275" r:id="rId38"/>
    <p:sldId id="276" r:id="rId39"/>
    <p:sldId id="277" r:id="rId40"/>
    <p:sldId id="531" r:id="rId41"/>
    <p:sldId id="512" r:id="rId42"/>
    <p:sldId id="529" r:id="rId43"/>
    <p:sldId id="256" r:id="rId44"/>
    <p:sldId id="521" r:id="rId45"/>
    <p:sldId id="530" r:id="rId46"/>
    <p:sldId id="523" r:id="rId47"/>
    <p:sldId id="535" r:id="rId48"/>
    <p:sldId id="525" r:id="rId49"/>
    <p:sldId id="533" r:id="rId50"/>
    <p:sldId id="526" r:id="rId51"/>
    <p:sldId id="534" r:id="rId52"/>
    <p:sldId id="257" r:id="rId53"/>
    <p:sldId id="519" r:id="rId54"/>
    <p:sldId id="258" r:id="rId55"/>
    <p:sldId id="536" r:id="rId56"/>
    <p:sldId id="259" r:id="rId57"/>
    <p:sldId id="260" r:id="rId58"/>
    <p:sldId id="261" r:id="rId59"/>
    <p:sldId id="262" r:id="rId60"/>
    <p:sldId id="263" r:id="rId61"/>
    <p:sldId id="509" r:id="rId62"/>
    <p:sldId id="497" r:id="rId63"/>
    <p:sldId id="498" r:id="rId64"/>
    <p:sldId id="511" r:id="rId65"/>
    <p:sldId id="499" r:id="rId66"/>
    <p:sldId id="500" r:id="rId67"/>
    <p:sldId id="504" r:id="rId68"/>
    <p:sldId id="501" r:id="rId69"/>
    <p:sldId id="387" r:id="rId70"/>
    <p:sldId id="415" r:id="rId71"/>
  </p:sldIdLst>
  <p:sldSz cx="9144000" cy="6858000" type="screen4x3"/>
  <p:notesSz cx="6858000" cy="9945688"/>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BEF"/>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5" autoAdjust="0"/>
    <p:restoredTop sz="94660"/>
  </p:normalViewPr>
  <p:slideViewPr>
    <p:cSldViewPr snapToGrid="0" snapToObjects="1">
      <p:cViewPr varScale="1">
        <p:scale>
          <a:sx n="126" d="100"/>
          <a:sy n="126" d="100"/>
        </p:scale>
        <p:origin x="86" y="115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92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E3B257FC-C567-459B-8B83-E58935CF7670}" type="datetimeFigureOut">
              <a:rPr kumimoji="1" lang="ja-JP" altLang="en-US" smtClean="0"/>
              <a:t>2026/9/17</a:t>
            </a:fld>
            <a:endParaRPr kumimoji="1" lang="ja-JP" altLang="en-US"/>
          </a:p>
        </p:txBody>
      </p:sp>
      <p:sp>
        <p:nvSpPr>
          <p:cNvPr id="4" name="フッター プレースホルダー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83C30C55-DF2F-46D5-A216-334AA6D626D5}" type="slidenum">
              <a:rPr kumimoji="1" lang="ja-JP" altLang="en-US" smtClean="0"/>
              <a:t>‹#›</a:t>
            </a:fld>
            <a:endParaRPr kumimoji="1" lang="ja-JP" altLang="en-US"/>
          </a:p>
        </p:txBody>
      </p:sp>
    </p:spTree>
    <p:extLst>
      <p:ext uri="{BB962C8B-B14F-4D97-AF65-F5344CB8AC3E}">
        <p14:creationId xmlns:p14="http://schemas.microsoft.com/office/powerpoint/2010/main" val="53131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ja-JP" altLang="en-US"/>
          </a:p>
        </p:txBody>
      </p:sp>
      <p:sp>
        <p:nvSpPr>
          <p:cNvPr id="3" name="日付プレースホルダ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D2380029-70D8-B045-B60C-ABB0CA53D36F}" type="datetimeFigureOut">
              <a:rPr lang="ja-JP" altLang="en-US" smtClean="0"/>
              <a:pPr/>
              <a:t>2026/9/17</a:t>
            </a:fld>
            <a:endParaRPr lang="ja-JP" altLang="en-US"/>
          </a:p>
        </p:txBody>
      </p:sp>
      <p:sp>
        <p:nvSpPr>
          <p:cNvPr id="4" name="スライド イメージ プレースホルダ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724202"/>
            <a:ext cx="5486400" cy="4475560"/>
          </a:xfrm>
          <a:prstGeom prst="rect">
            <a:avLst/>
          </a:prstGeom>
        </p:spPr>
        <p:txBody>
          <a:bodyPr vert="horz" lIns="91440" tIns="45720" rIns="91440" bIns="45720" rtlCol="0">
            <a:normAutofit/>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フッター プレースホルダ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ja-JP" altLang="en-US"/>
          </a:p>
        </p:txBody>
      </p:sp>
      <p:sp>
        <p:nvSpPr>
          <p:cNvPr id="7" name="スライド番号プレースホルダ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FAD4E8CA-84AF-6B4D-9757-A2F5120D70CE}" type="slidenum">
              <a:rPr lang="ja-JP" altLang="en-US" smtClean="0"/>
              <a:pPr/>
              <a:t>‹#›</a:t>
            </a:fld>
            <a:endParaRPr lang="ja-JP" altLang="en-US"/>
          </a:p>
        </p:txBody>
      </p:sp>
    </p:spTree>
    <p:extLst>
      <p:ext uri="{BB962C8B-B14F-4D97-AF65-F5344CB8AC3E}">
        <p14:creationId xmlns:p14="http://schemas.microsoft.com/office/powerpoint/2010/main" val="2504324025"/>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CEE04ECE-6A9E-4462-8F8A-5721347E64EA}" type="slidenum">
              <a:rPr lang="en-US" altLang="ja-JP" smtClean="0"/>
              <a:pPr eaLnBrk="1" hangingPunct="1"/>
              <a:t>5</a:t>
            </a:fld>
            <a:endParaRPr lang="en-US" altLang="ja-JP"/>
          </a:p>
        </p:txBody>
      </p:sp>
      <p:sp>
        <p:nvSpPr>
          <p:cNvPr id="66563" name="Rectangle 2"/>
          <p:cNvSpPr>
            <a:spLocks noGrp="1" noRot="1" noChangeAspect="1" noChangeArrowheads="1" noTextEdit="1"/>
          </p:cNvSpPr>
          <p:nvPr>
            <p:ph type="sldImg"/>
          </p:nvPr>
        </p:nvSpPr>
        <p:spPr bwMode="auto">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950" tIns="53975" rIns="107950" bIns="53975"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749E02B0-0522-4777-9DB5-9E435964A31D}" type="slidenum">
              <a:rPr lang="en-US" altLang="ja-JP" smtClean="0"/>
              <a:pPr eaLnBrk="1" hangingPunct="1"/>
              <a:t>6</a:t>
            </a:fld>
            <a:endParaRPr lang="en-US" altLang="ja-JP"/>
          </a:p>
        </p:txBody>
      </p:sp>
      <p:sp>
        <p:nvSpPr>
          <p:cNvPr id="67587" name="Rectangle 2"/>
          <p:cNvSpPr>
            <a:spLocks noChangeArrowheads="1"/>
          </p:cNvSpPr>
          <p:nvPr/>
        </p:nvSpPr>
        <p:spPr bwMode="auto">
          <a:xfrm>
            <a:off x="388620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7588" name="Rectangle 3"/>
          <p:cNvSpPr>
            <a:spLocks noChangeArrowheads="1"/>
          </p:cNvSpPr>
          <p:nvPr/>
        </p:nvSpPr>
        <p:spPr bwMode="auto">
          <a:xfrm>
            <a:off x="388620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r" eaLnBrk="1" hangingPunct="1"/>
            <a:r>
              <a:rPr lang="en-US" altLang="ja-JP" sz="1200">
                <a:latin typeface="Times New Roman" pitchFamily="18" charset="0"/>
              </a:rPr>
              <a:t>1</a:t>
            </a:r>
          </a:p>
        </p:txBody>
      </p:sp>
      <p:sp>
        <p:nvSpPr>
          <p:cNvPr id="67589" name="Rectangle 4"/>
          <p:cNvSpPr>
            <a:spLocks noChangeArrowheads="1"/>
          </p:cNvSpPr>
          <p:nvPr/>
        </p:nvSpPr>
        <p:spPr bwMode="auto">
          <a:xfrm>
            <a:off x="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7590" name="Rectangle 5"/>
          <p:cNvSpPr>
            <a:spLocks noChangeArrowheads="1"/>
          </p:cNvSpPr>
          <p:nvPr/>
        </p:nvSpPr>
        <p:spPr bwMode="auto">
          <a:xfrm>
            <a:off x="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7591" name="Rectangle 6"/>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92" name="Rectangle 7"/>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DD38E9EA-C505-4901-A632-5E56D3766058}" type="slidenum">
              <a:rPr lang="en-US" altLang="ja-JP" smtClean="0"/>
              <a:pPr eaLnBrk="1" hangingPunct="1"/>
              <a:t>7</a:t>
            </a:fld>
            <a:endParaRPr lang="en-US" altLang="ja-JP"/>
          </a:p>
        </p:txBody>
      </p:sp>
      <p:sp>
        <p:nvSpPr>
          <p:cNvPr id="68611" name="Rectangle 2"/>
          <p:cNvSpPr>
            <a:spLocks noChangeArrowheads="1"/>
          </p:cNvSpPr>
          <p:nvPr/>
        </p:nvSpPr>
        <p:spPr bwMode="auto">
          <a:xfrm>
            <a:off x="388620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8612" name="Rectangle 3"/>
          <p:cNvSpPr>
            <a:spLocks noChangeArrowheads="1"/>
          </p:cNvSpPr>
          <p:nvPr/>
        </p:nvSpPr>
        <p:spPr bwMode="auto">
          <a:xfrm>
            <a:off x="388620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r" eaLnBrk="1" hangingPunct="1"/>
            <a:r>
              <a:rPr lang="en-US" altLang="ja-JP" sz="1200">
                <a:latin typeface="Times New Roman" pitchFamily="18" charset="0"/>
              </a:rPr>
              <a:t>2</a:t>
            </a:r>
          </a:p>
        </p:txBody>
      </p:sp>
      <p:sp>
        <p:nvSpPr>
          <p:cNvPr id="68613" name="Rectangle 4"/>
          <p:cNvSpPr>
            <a:spLocks noChangeArrowheads="1"/>
          </p:cNvSpPr>
          <p:nvPr/>
        </p:nvSpPr>
        <p:spPr bwMode="auto">
          <a:xfrm>
            <a:off x="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8614" name="Rectangle 5"/>
          <p:cNvSpPr>
            <a:spLocks noChangeArrowheads="1"/>
          </p:cNvSpPr>
          <p:nvPr/>
        </p:nvSpPr>
        <p:spPr bwMode="auto">
          <a:xfrm>
            <a:off x="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8615" name="Rectangle 6"/>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6" name="Rectangle 7"/>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8EE74416-0AC6-4826-BBEC-12BCC660138F}" type="slidenum">
              <a:rPr lang="en-US" altLang="ja-JP" smtClean="0"/>
              <a:pPr eaLnBrk="1" hangingPunct="1"/>
              <a:t>8</a:t>
            </a:fld>
            <a:endParaRPr lang="en-US" altLang="ja-JP"/>
          </a:p>
        </p:txBody>
      </p:sp>
      <p:sp>
        <p:nvSpPr>
          <p:cNvPr id="69635" name="Rectangle 2"/>
          <p:cNvSpPr>
            <a:spLocks noChangeArrowheads="1"/>
          </p:cNvSpPr>
          <p:nvPr/>
        </p:nvSpPr>
        <p:spPr bwMode="auto">
          <a:xfrm>
            <a:off x="388620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9636" name="Rectangle 3"/>
          <p:cNvSpPr>
            <a:spLocks noChangeArrowheads="1"/>
          </p:cNvSpPr>
          <p:nvPr/>
        </p:nvSpPr>
        <p:spPr bwMode="auto">
          <a:xfrm>
            <a:off x="388620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r" eaLnBrk="1" hangingPunct="1"/>
            <a:r>
              <a:rPr lang="en-US" altLang="ja-JP" sz="1200">
                <a:latin typeface="Times New Roman" pitchFamily="18" charset="0"/>
              </a:rPr>
              <a:t>2</a:t>
            </a:r>
          </a:p>
        </p:txBody>
      </p:sp>
      <p:sp>
        <p:nvSpPr>
          <p:cNvPr id="69637" name="Rectangle 4"/>
          <p:cNvSpPr>
            <a:spLocks noChangeArrowheads="1"/>
          </p:cNvSpPr>
          <p:nvPr/>
        </p:nvSpPr>
        <p:spPr bwMode="auto">
          <a:xfrm>
            <a:off x="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9638" name="Rectangle 5"/>
          <p:cNvSpPr>
            <a:spLocks noChangeArrowheads="1"/>
          </p:cNvSpPr>
          <p:nvPr/>
        </p:nvSpPr>
        <p:spPr bwMode="auto">
          <a:xfrm>
            <a:off x="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69639" name="Rectangle 6"/>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40" name="Rectangle 7"/>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2011B217-2946-4D30-A331-B6C9C2999155}" type="slidenum">
              <a:rPr lang="en-US" altLang="ja-JP" smtClean="0"/>
              <a:pPr eaLnBrk="1" hangingPunct="1"/>
              <a:t>9</a:t>
            </a:fld>
            <a:endParaRPr lang="en-US" altLang="ja-JP"/>
          </a:p>
        </p:txBody>
      </p:sp>
      <p:sp>
        <p:nvSpPr>
          <p:cNvPr id="70659" name="Rectangle 2"/>
          <p:cNvSpPr>
            <a:spLocks noGrp="1" noRot="1" noChangeAspect="1" noChangeArrowheads="1" noTextEdit="1"/>
          </p:cNvSpPr>
          <p:nvPr>
            <p:ph type="sldImg"/>
          </p:nvPr>
        </p:nvSpPr>
        <p:spPr bwMode="auto">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950" tIns="53975" rIns="107950" bIns="53975"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2CBDFA74-BA67-4C64-B1EA-BCE58AEFBF73}" type="slidenum">
              <a:rPr lang="en-US" altLang="ja-JP" smtClean="0"/>
              <a:pPr eaLnBrk="1" hangingPunct="1"/>
              <a:t>10</a:t>
            </a:fld>
            <a:endParaRPr lang="en-US" altLang="ja-JP"/>
          </a:p>
        </p:txBody>
      </p:sp>
      <p:sp>
        <p:nvSpPr>
          <p:cNvPr id="71683" name="Rectangle 2"/>
          <p:cNvSpPr>
            <a:spLocks noChangeArrowheads="1"/>
          </p:cNvSpPr>
          <p:nvPr/>
        </p:nvSpPr>
        <p:spPr bwMode="auto">
          <a:xfrm>
            <a:off x="388620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1684" name="Rectangle 3"/>
          <p:cNvSpPr>
            <a:spLocks noChangeArrowheads="1"/>
          </p:cNvSpPr>
          <p:nvPr/>
        </p:nvSpPr>
        <p:spPr bwMode="auto">
          <a:xfrm>
            <a:off x="388620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r" eaLnBrk="1" hangingPunct="1"/>
            <a:r>
              <a:rPr lang="en-US" altLang="ja-JP" sz="1200">
                <a:latin typeface="Times New Roman" pitchFamily="18" charset="0"/>
              </a:rPr>
              <a:t>2</a:t>
            </a:r>
          </a:p>
        </p:txBody>
      </p:sp>
      <p:sp>
        <p:nvSpPr>
          <p:cNvPr id="71685" name="Rectangle 4"/>
          <p:cNvSpPr>
            <a:spLocks noChangeArrowheads="1"/>
          </p:cNvSpPr>
          <p:nvPr/>
        </p:nvSpPr>
        <p:spPr bwMode="auto">
          <a:xfrm>
            <a:off x="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1686" name="Rectangle 5"/>
          <p:cNvSpPr>
            <a:spLocks noChangeArrowheads="1"/>
          </p:cNvSpPr>
          <p:nvPr/>
        </p:nvSpPr>
        <p:spPr bwMode="auto">
          <a:xfrm>
            <a:off x="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1687" name="Rectangle 6"/>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8" name="Rectangle 7"/>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F9120278-D5DF-4BB6-90ED-9BE89A9FD157}" type="slidenum">
              <a:rPr lang="en-US" altLang="ja-JP" smtClean="0"/>
              <a:pPr eaLnBrk="1" hangingPunct="1"/>
              <a:t>11</a:t>
            </a:fld>
            <a:endParaRPr lang="en-US" altLang="ja-JP"/>
          </a:p>
        </p:txBody>
      </p:sp>
      <p:sp>
        <p:nvSpPr>
          <p:cNvPr id="72707" name="Rectangle 2"/>
          <p:cNvSpPr>
            <a:spLocks noGrp="1" noRot="1" noChangeAspect="1" noChangeArrowheads="1" noTextEdit="1"/>
          </p:cNvSpPr>
          <p:nvPr>
            <p:ph type="sldImg"/>
          </p:nvPr>
        </p:nvSpPr>
        <p:spPr bwMode="auto">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950" tIns="53975" rIns="107950" bIns="53975"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D90CF4AE-9B51-4696-B57F-B776E9775A8B}" type="slidenum">
              <a:rPr lang="en-US" altLang="ja-JP" smtClean="0"/>
              <a:pPr eaLnBrk="1" hangingPunct="1"/>
              <a:t>14</a:t>
            </a:fld>
            <a:endParaRPr lang="en-US" altLang="ja-JP"/>
          </a:p>
        </p:txBody>
      </p:sp>
      <p:sp>
        <p:nvSpPr>
          <p:cNvPr id="73731" name="Rectangle 2"/>
          <p:cNvSpPr>
            <a:spLocks noChangeArrowheads="1"/>
          </p:cNvSpPr>
          <p:nvPr/>
        </p:nvSpPr>
        <p:spPr bwMode="auto">
          <a:xfrm>
            <a:off x="388620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3732" name="Rectangle 3"/>
          <p:cNvSpPr>
            <a:spLocks noChangeArrowheads="1"/>
          </p:cNvSpPr>
          <p:nvPr/>
        </p:nvSpPr>
        <p:spPr bwMode="auto">
          <a:xfrm>
            <a:off x="388620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r" eaLnBrk="1" hangingPunct="1"/>
            <a:r>
              <a:rPr lang="en-US" altLang="ja-JP" sz="1200">
                <a:latin typeface="Times New Roman" pitchFamily="18" charset="0"/>
              </a:rPr>
              <a:t>2</a:t>
            </a:r>
          </a:p>
        </p:txBody>
      </p:sp>
      <p:sp>
        <p:nvSpPr>
          <p:cNvPr id="73733" name="Rectangle 4"/>
          <p:cNvSpPr>
            <a:spLocks noChangeArrowheads="1"/>
          </p:cNvSpPr>
          <p:nvPr/>
        </p:nvSpPr>
        <p:spPr bwMode="auto">
          <a:xfrm>
            <a:off x="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3734" name="Rectangle 5"/>
          <p:cNvSpPr>
            <a:spLocks noChangeArrowheads="1"/>
          </p:cNvSpPr>
          <p:nvPr/>
        </p:nvSpPr>
        <p:spPr bwMode="auto">
          <a:xfrm>
            <a:off x="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3735" name="Rectangle 6"/>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6" name="Rectangle 7"/>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BA746CA2-CDCB-4E54-AD0E-388533C00FC0}" type="slidenum">
              <a:rPr lang="en-US" altLang="ja-JP" smtClean="0"/>
              <a:pPr eaLnBrk="1" hangingPunct="1"/>
              <a:t>15</a:t>
            </a:fld>
            <a:endParaRPr lang="en-US" altLang="ja-JP"/>
          </a:p>
        </p:txBody>
      </p:sp>
      <p:sp>
        <p:nvSpPr>
          <p:cNvPr id="74755" name="Rectangle 2"/>
          <p:cNvSpPr>
            <a:spLocks noChangeArrowheads="1"/>
          </p:cNvSpPr>
          <p:nvPr/>
        </p:nvSpPr>
        <p:spPr bwMode="auto">
          <a:xfrm>
            <a:off x="388620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4756" name="Rectangle 3"/>
          <p:cNvSpPr>
            <a:spLocks noChangeArrowheads="1"/>
          </p:cNvSpPr>
          <p:nvPr/>
        </p:nvSpPr>
        <p:spPr bwMode="auto">
          <a:xfrm>
            <a:off x="388620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r" eaLnBrk="1" hangingPunct="1"/>
            <a:r>
              <a:rPr lang="en-US" altLang="ja-JP" sz="1200">
                <a:latin typeface="Times New Roman" pitchFamily="18" charset="0"/>
              </a:rPr>
              <a:t>2</a:t>
            </a:r>
          </a:p>
        </p:txBody>
      </p:sp>
      <p:sp>
        <p:nvSpPr>
          <p:cNvPr id="74757" name="Rectangle 4"/>
          <p:cNvSpPr>
            <a:spLocks noChangeArrowheads="1"/>
          </p:cNvSpPr>
          <p:nvPr/>
        </p:nvSpPr>
        <p:spPr bwMode="auto">
          <a:xfrm>
            <a:off x="0" y="9448404"/>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4758" name="Rectangle 5"/>
          <p:cNvSpPr>
            <a:spLocks noChangeArrowheads="1"/>
          </p:cNvSpPr>
          <p:nvPr/>
        </p:nvSpPr>
        <p:spPr bwMode="auto">
          <a:xfrm>
            <a:off x="0" y="0"/>
            <a:ext cx="2971800" cy="49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74759" name="Rectangle 6"/>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60" name="Rectangle 7"/>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1" anchor="t" anchorCtr="0" compatLnSpc="1">
            <a:prstTxWarp prst="textNoShape">
              <a:avLst/>
            </a:prstTxWarp>
          </a:bodyPr>
          <a:lstStyle/>
          <a:p>
            <a:pPr eaLnBrk="1" hangingPunct="1">
              <a:spcBef>
                <a:spcPct val="0"/>
              </a:spcBef>
            </a:pPr>
            <a:endParaRPr lang="ja-JP"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ED42C835-7348-462B-83D4-BF6DAC0274AC}" type="slidenum">
              <a:rPr lang="en-US" altLang="ja-JP" smtClean="0"/>
              <a:pPr eaLnBrk="1" hangingPunct="1"/>
              <a:t>19</a:t>
            </a:fld>
            <a:endParaRPr lang="en-US" altLang="ja-JP"/>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sz="1600"/>
              <a:t>次に溶存酸素の影響についてですが、、、。この２機種の測定原理はＧＯＤ電極法です。この様に酸素分圧が高くなると測定値は低く表示されます。</a:t>
            </a:r>
          </a:p>
          <a:p>
            <a:pPr eaLnBrk="1" hangingPunct="1">
              <a:spcBef>
                <a:spcPct val="0"/>
              </a:spcBef>
            </a:pPr>
            <a:r>
              <a:rPr lang="ja-JP" altLang="en-US" sz="1600"/>
              <a:t>ＧＯＤ電極法は発生した電子に電圧をかけ流れた電流量からグルコース濃度を求めるます。</a:t>
            </a:r>
          </a:p>
          <a:p>
            <a:pPr eaLnBrk="1" hangingPunct="1">
              <a:spcBef>
                <a:spcPct val="0"/>
              </a:spcBef>
            </a:pPr>
            <a:r>
              <a:rPr lang="ja-JP" altLang="en-US" sz="1600"/>
              <a:t>これを主反応と呼びます。</a:t>
            </a:r>
          </a:p>
          <a:p>
            <a:pPr eaLnBrk="1" hangingPunct="1">
              <a:spcBef>
                <a:spcPct val="0"/>
              </a:spcBef>
            </a:pPr>
            <a:r>
              <a:rPr lang="ja-JP" altLang="en-US" sz="1600"/>
              <a:t>同時に酸素の存在下では副反応も進みます。</a:t>
            </a:r>
          </a:p>
          <a:p>
            <a:pPr eaLnBrk="1" hangingPunct="1">
              <a:spcBef>
                <a:spcPct val="0"/>
              </a:spcBef>
            </a:pPr>
            <a:r>
              <a:rPr lang="ja-JP" altLang="en-US" sz="1600"/>
              <a:t>反応する酸素が多い場合はなおさらこの副反応が進みます。</a:t>
            </a:r>
          </a:p>
          <a:p>
            <a:pPr eaLnBrk="1" hangingPunct="1">
              <a:spcBef>
                <a:spcPct val="0"/>
              </a:spcBef>
            </a:pPr>
            <a:r>
              <a:rPr lang="ja-JP" altLang="en-US" sz="1600"/>
              <a:t>したがって酸素分圧が高いと血糖値が低くなります。</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BC17A666-4F0E-43F0-8B1D-A54176AB7415}" type="slidenum">
              <a:rPr lang="en-US" altLang="ja-JP" smtClean="0"/>
              <a:pPr eaLnBrk="1" hangingPunct="1"/>
              <a:t>20</a:t>
            </a:fld>
            <a:endParaRPr lang="en-US" altLang="ja-JP"/>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xfrm>
            <a:off x="914400" y="4724202"/>
            <a:ext cx="5029200" cy="44755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50000"/>
              </a:spcBef>
            </a:pPr>
            <a:r>
              <a:rPr lang="ja-JP" altLang="en-US" sz="1600"/>
              <a:t>ＧＯＤ比色法、ＧＤＨ比色法、ＧＤＨ電極法を測定原理とする機種はこのように溶存酸素の影響を受けませんでした。</a:t>
            </a:r>
          </a:p>
          <a:p>
            <a:pPr eaLnBrk="1" hangingPunct="1">
              <a:spcBef>
                <a:spcPct val="50000"/>
              </a:spcBef>
            </a:pPr>
            <a:r>
              <a:rPr lang="ja-JP" altLang="en-US" sz="1600"/>
              <a:t>ＧＯＤ電極法は酸素療法中の患者様には不向きです。</a:t>
            </a:r>
          </a:p>
          <a:p>
            <a:pPr eaLnBrk="1" hangingPunct="1">
              <a:spcBef>
                <a:spcPct val="50000"/>
              </a:spcBef>
            </a:pPr>
            <a:r>
              <a:rPr lang="ja-JP" altLang="en-US" sz="1600"/>
              <a:t>酸素療法などで血中酸素分圧が高い可能性のある患者にはＧＯＤ電極法を測定原理とする機種の使用は控え、このような溶存酸素の影響を受けにくい機種を使用する事が望ましいと思います。</a:t>
            </a:r>
          </a:p>
          <a:p>
            <a:pPr eaLnBrk="1" hangingPunct="1">
              <a:spcBef>
                <a:spcPct val="50000"/>
              </a:spcBef>
            </a:pPr>
            <a:endParaRPr lang="en-US" altLang="ja-JP" sz="16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t>【講師の口頭補足】</a:t>
            </a:r>
          </a:p>
          <a:p>
            <a:r>
              <a:t>追加の3例を短い問いかけに使います。①期限切れセンサー：期限内のものに交換し、開封後の期限も確認。②寒い屋外で測定：本体・センサーを使用環境になじませ、手も温める。③同じ場所の穿刺：指と場所を交代し皮膚の負担を減らす。数値だけを聞かず、普段使っている一式で実演してもらいます。「失敗しましたね」より「一緒に手順を確認しましょう」と伝えます。</a:t>
            </a:r>
          </a:p>
          <a:p>
            <a:endParaRPr/>
          </a:p>
          <a:p>
            <a:r>
              <a:t>【出典】</a:t>
            </a:r>
          </a:p>
          <a:p>
            <a:r>
              <a:t>PMDA医療安全情報No.28</a:t>
            </a:r>
          </a:p>
          <a:p>
            <a:r>
              <a:t>https://www.pmda.go.jp/files/000237346.pdf</a:t>
            </a:r>
          </a:p>
          <a:p>
            <a:endParaRPr/>
          </a:p>
          <a:p>
            <a:r>
              <a:t>参考資料</a:t>
            </a:r>
          </a:p>
          <a:p>
            <a:r>
              <a:t>https://mds.terumo.co.jp/common/img/user/pdf/SM_22K24.pdf</a:t>
            </a:r>
          </a:p>
          <a:p>
            <a:endParaRPr/>
          </a:p>
          <a:p>
            <a:r>
              <a:t>参考資料</a:t>
            </a:r>
          </a:p>
          <a:p>
            <a:r>
              <a:t>https://www.arkray.co.jp/smbg/pluscare/pdf/pluscare_sokutei.pdf</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いらすとや／みふねたかし</a:t>
            </a:r>
          </a:p>
          <a:p>
            <a:r>
              <a:t>素材掲載ページ：https://www.irasutoya.com/2020/11/blog-post_23.html</a:t>
            </a:r>
          </a:p>
          <a:p>
            <a:r>
              <a:t>利用条件：https://www.irasutoya.com/p/terms.html</a:t>
            </a:r>
          </a:p>
          <a:p>
            <a:r>
              <a:t>確認日：2026年9月13日。勉強会資料への利用条件を確認し使用。画像は説明用のイメージで、特定製品の操作手順を示すものではありません。</a:t>
            </a:r>
          </a:p>
          <a:p>
            <a:endParaRPr/>
          </a:p>
          <a:p>
            <a:r>
              <a:t>いらすとや／みふねたかし</a:t>
            </a:r>
          </a:p>
          <a:p>
            <a:r>
              <a:t>素材掲載ページ：https://www.irasutoya.com/2013/01/blog-post_8819.html</a:t>
            </a:r>
          </a:p>
          <a:p>
            <a:r>
              <a:t>利用条件：https://www.irasutoya.com/p/terms.html</a:t>
            </a:r>
          </a:p>
          <a:p>
            <a:r>
              <a:t>確認日：2026年9月13日。勉強会資料への利用条件を確認し使用。画像は説明用のイメージで、特定製品の操作手順を示すものではありません。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【講師の口頭補足】</a:t>
            </a:r>
          </a:p>
          <a:p>
            <a:r>
              <a:t>食後1時間が全員のピークになるわけではなく、食事内容・消化吸収・薬などでピーク時刻は変わります。就寝前1回だけで夜間低血糖を否定できません。この表は毎日すべて測る指示ではありません。治療内容と目的に合わせて、主治医と測定計画を決めます。</a:t>
            </a:r>
          </a:p>
          <a:p>
            <a:endParaRPr/>
          </a:p>
          <a:p>
            <a:r>
              <a:t>【出典】</a:t>
            </a:r>
          </a:p>
          <a:p>
            <a:r>
              <a:t>日本糖尿病学会 糖尿病診療ガイドライン2024 第7章</a:t>
            </a:r>
          </a:p>
          <a:p>
            <a:r>
              <a:t>https://www.jds.or.jp/uploads/files/publications/gl2024/07.pdf</a:t>
            </a:r>
          </a:p>
          <a:p>
            <a:endParaRPr/>
          </a:p>
          <a:p>
            <a:r>
              <a:t>参考資料</a:t>
            </a:r>
          </a:p>
          <a:p>
            <a:r>
              <a:t>https://www.diabetes-education.jp/inslin_bloodsugar/smbg</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外部イラストなし。図表は教育用に作成。</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【講師の口頭補足】</a:t>
            </a:r>
          </a:p>
          <a:p>
            <a:r>
              <a:t>運動直後だけでなく時間がたってから低血糖が起こることもあります。シックデイは発熱・嘔吐・下痢・摂取不良などで血糖が不安定になりやすい状態です。食べなくても高血糖になる一方、薬と摂取量の不釣り合いで低血糖にもなります。自己判断でインスリンを中断しません。薬の扱い、測定頻度、必要時のケトン測定、受診条件を事前に確認します。嘔吐持続・水分摂取不能・意識や呼吸の異常は早急に連絡します。</a:t>
            </a:r>
          </a:p>
          <a:p>
            <a:endParaRPr/>
          </a:p>
          <a:p>
            <a:r>
              <a:t>【出典】</a:t>
            </a:r>
          </a:p>
          <a:p>
            <a:r>
              <a:t>参考資料</a:t>
            </a:r>
          </a:p>
          <a:p>
            <a:r>
              <a:t>https://dmic.jihs.go.jp/general/about-dm/040/060/06.html</a:t>
            </a:r>
          </a:p>
          <a:p>
            <a:endParaRPr/>
          </a:p>
          <a:p>
            <a:r>
              <a:t>参考資料</a:t>
            </a:r>
          </a:p>
          <a:p>
            <a:r>
              <a:t>https://www.diabetes-education.jp/inslin_bloodsugar/smbg</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外部イラストなし。図表は教育用に作成。</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【講師の口頭補足】</a:t>
            </a:r>
          </a:p>
          <a:p>
            <a:r>
              <a:t>「また高いですね」ではなく「記録してくださってありがとうございます。その日は何がありましたか」と尋ねます。直ちに食べ過ぎや努力不足に結び付けず、病状・薬の効き方・感染・経済的事情・仕事の都合も考えます。低血糖を減らせたこと、記録を続けられたこと、原因に気づけたことも評価します。</a:t>
            </a:r>
          </a:p>
          <a:p>
            <a:endParaRPr/>
          </a:p>
          <a:p>
            <a:r>
              <a:t>【出典】</a:t>
            </a:r>
          </a:p>
          <a:p>
            <a:r>
              <a:t>参考資料</a:t>
            </a:r>
          </a:p>
          <a:p>
            <a:r>
              <a:t>https://www.jds.or.jp/uploads/files/publications/gl2024/02.pdf</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いらすとや／みふねたかし</a:t>
            </a:r>
          </a:p>
          <a:p>
            <a:r>
              <a:t>素材掲載ページ：https://www.irasutoya.com/2015/03/blog-post_879.html</a:t>
            </a:r>
          </a:p>
          <a:p>
            <a:r>
              <a:t>利用条件：https://www.irasutoya.com/p/terms.html</a:t>
            </a:r>
          </a:p>
          <a:p>
            <a:r>
              <a:t>確認日：2026年9月13日。勉強会資料への利用条件を確認し使用。画像は説明用のイメージで、特定製品の操作手順を示すものではありません。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【講師の口頭補足】</a:t>
            </a:r>
          </a:p>
          <a:p>
            <a:r>
              <a:t>「食後210」だけでは食前から高かったか、食後に大きく上がったか分かりません。Bさんも食後値が高く、上昇幅が小さいから良好とは言えません。Aさんも1回だけで食事が原因とは断定できません。測定間隔・食事・薬・活動をそろえ、別の日にも同じ傾向があるか確認します。差には測定のばらつきも含まれます。数値は講義用の架空例で、治療目標や製品精度を示しません。</a:t>
            </a:r>
          </a:p>
          <a:p>
            <a:endParaRPr/>
          </a:p>
          <a:p>
            <a:r>
              <a:t>【出典】</a:t>
            </a:r>
          </a:p>
          <a:p>
            <a:r>
              <a:t>日本糖尿病学会 糖尿病診療ガイドライン2024 第7章</a:t>
            </a:r>
          </a:p>
          <a:p>
            <a:r>
              <a:t>https://www.jds.or.jp/uploads/files/publications/gl2024/07.pdf</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外部イラストなし。図表は教育用に作成。</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t>【講師の口頭補足】</a:t>
            </a:r>
          </a:p>
          <a:p>
            <a:r>
              <a:t>炭水化物のうち主に糖質が血糖上昇に関わります。ご飯の重量と炭水化物量を混同しません。同じ量でも脂質・食物繊維・調理法・食べる速さなどで上がり方が変わり得ます。脂質が多いと上昇が遅れることもあります。「昼食後が高い日には、飲み物や追加の主食に違いがありそうですか」。麺＋ご飯＋甘い飲料と、麺＋副菜＋無糖飲料などを話題にしますが改善は保証しません。極端な制限を勧めず管理栄養士と適量を確認します。薬物療法中に食事量を大きく減らす場合は低血糖にも配慮します。</a:t>
            </a:r>
          </a:p>
          <a:p>
            <a:endParaRPr/>
          </a:p>
          <a:p>
            <a:r>
              <a:t>【出典】</a:t>
            </a:r>
          </a:p>
          <a:p>
            <a:r>
              <a:t>参考資料</a:t>
            </a:r>
          </a:p>
          <a:p>
            <a:r>
              <a:t>https://dmic.jihs.go.jp/general/about-dm/040/010/01.html</a:t>
            </a:r>
          </a:p>
          <a:p>
            <a:endParaRPr/>
          </a:p>
          <a:p>
            <a:r>
              <a:t>参考資料</a:t>
            </a:r>
          </a:p>
          <a:p>
            <a:r>
              <a:t>https://dmic.jihs.go.jp/general/about-dm/040/030/02-2.html</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いらすとや／みふねたかし</a:t>
            </a:r>
          </a:p>
          <a:p>
            <a:r>
              <a:t>素材掲載ページ：https://www.irasutoya.com/2016/05/blog-post_615.html</a:t>
            </a:r>
          </a:p>
          <a:p>
            <a:r>
              <a:t>利用条件：https://www.irasutoya.com/p/terms.html</a:t>
            </a:r>
          </a:p>
          <a:p>
            <a:r>
              <a:t>確認日：2026年9月13日。勉強会資料への利用条件を確認し使用。画像は説明用のイメージで、特定製品の操作手順を示すものではありません。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t>【講師の口頭補足】</a:t>
            </a:r>
          </a:p>
          <a:p>
            <a:r>
              <a:t>筋肉の糖利用やインスリンの効きの変化で低下し得ますが、強い運動などでは一時的に上昇することもあります。インスリン・SU薬などでは運動中・後の低血糖に注意し、測定時刻をリスクに応じ相談します。「同じ散歩でも空腹の朝と昼食後では、薬や食事の条件が違います」。低血糖時・体調不良時に運動を勧めません。著しい高血糖やケトーシスが疑われる場合も運動で下げようとせず相談します。</a:t>
            </a:r>
          </a:p>
          <a:p>
            <a:endParaRPr/>
          </a:p>
          <a:p>
            <a:r>
              <a:t>【出典】</a:t>
            </a:r>
          </a:p>
          <a:p>
            <a:r>
              <a:t>参考資料</a:t>
            </a:r>
          </a:p>
          <a:p>
            <a:r>
              <a:t>https://dmic.jihs.go.jp/general/about-dm/040/010/01.html</a:t>
            </a:r>
          </a:p>
          <a:p>
            <a:endParaRPr/>
          </a:p>
          <a:p>
            <a:r>
              <a:t>参考資料</a:t>
            </a:r>
          </a:p>
          <a:p>
            <a:r>
              <a:t>https://www.diabetes-education.jp/inslin_bloodsugar/smbg</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いらすとや／みふねたかし</a:t>
            </a:r>
          </a:p>
          <a:p>
            <a:r>
              <a:t>素材掲載ページ：https://www.irasutoya.com/2016/10/blog-post_433.html</a:t>
            </a:r>
          </a:p>
          <a:p>
            <a:r>
              <a:t>利用条件：https://www.irasutoya.com/p/terms.html</a:t>
            </a:r>
          </a:p>
          <a:p>
            <a:r>
              <a:t>確認日：2026年9月13日。勉強会資料への利用条件を確認し使用。画像は説明用のイメージで、特定製品の操作手順を示すものではありません。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t>【講師の口頭補足】</a:t>
            </a:r>
          </a:p>
          <a:p>
            <a:r>
              <a:t>飲酒は肝臓で糖を作る働きを抑え、低血糖につながることがあります。特に食事不足・インスリンやSU薬の使用が重なる場合に注意します。糖質の少ない酒でもリスクはなくなりません。「昨日はよく眠れましたか」「忙しくて食事時間が変わりませんでしたか」と責めずに聞きます。睡眠不足やストレスは原因候補で、血糖値だけでは証明できません。食事・活動・薬の使用状況も確認します。</a:t>
            </a:r>
          </a:p>
          <a:p>
            <a:endParaRPr/>
          </a:p>
          <a:p>
            <a:r>
              <a:t>【出典】</a:t>
            </a:r>
          </a:p>
          <a:p>
            <a:r>
              <a:t>参考資料</a:t>
            </a:r>
          </a:p>
          <a:p>
            <a:r>
              <a:t>https://dmic.jihs.go.jp/general/about-dm/040/030/02-2.html</a:t>
            </a:r>
          </a:p>
          <a:p>
            <a:endParaRPr/>
          </a:p>
          <a:p>
            <a:r>
              <a:t>日本糖尿病学会 糖尿病診療ガイドライン2024 第7章</a:t>
            </a:r>
          </a:p>
          <a:p>
            <a:r>
              <a:t>https://www.jds.or.jp/uploads/files/publications/gl2024/07.pdf</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いらすとや／みふねたかし</a:t>
            </a:r>
          </a:p>
          <a:p>
            <a:r>
              <a:t>素材掲載ページ：https://www.irasutoya.com/2013/03/blog-post_12.html</a:t>
            </a:r>
          </a:p>
          <a:p>
            <a:r>
              <a:t>利用条件：https://www.irasutoya.com/p/terms.html</a:t>
            </a:r>
          </a:p>
          <a:p>
            <a:r>
              <a:t>確認日：2026年9月13日。勉強会資料への利用条件を確認し使用。画像は説明用のイメージで、特定製品の操作手順を示すものではありません。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【講師の口頭補足】</a:t>
            </a:r>
          </a:p>
          <a:p>
            <a:r>
              <a:t>朝の高値では、夜間からの高血糖持続や暁現象なども候補です。ただし朝の値だけで夜間低血糖やその反応を推定しません。「いつ・何回・どの条件で・症状はあったか」をそろえて報告します。低血糖の反復は記録収集を終えるまで待たず速やかに相談します。この表は診断表ではなく、問診を始める教育用の例です。</a:t>
            </a:r>
          </a:p>
          <a:p>
            <a:endParaRPr/>
          </a:p>
          <a:p>
            <a:r>
              <a:t>【出典】</a:t>
            </a:r>
          </a:p>
          <a:p>
            <a:r>
              <a:t>日本糖尿病学会 糖尿病診療ガイドライン2024 第7章</a:t>
            </a:r>
          </a:p>
          <a:p>
            <a:r>
              <a:t>https://www.jds.or.jp/uploads/files/publications/gl2024/07.pdf</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外部イラストなし。図表は教育用に作成。</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t>【講師の口頭補足】</a:t>
            </a:r>
          </a:p>
          <a:p>
            <a:r>
              <a:t>毎回すべてを細かく記録する必要はありません。「高かった日・低かった日のひとこと」から始めます。例：「18時、夕食前、低めの値。午後に長く歩いた。空腹感あり。対応内容も記録」。炭水化物量は食品重量と区別し、薬は予定量ではなく実際の量を記録します。機器の日時設定・単位も確認します。低血糖時は処置優先で、落ち着いてから症状・処置・再測定結果を追記します。</a:t>
            </a:r>
          </a:p>
          <a:p>
            <a:endParaRPr/>
          </a:p>
          <a:p>
            <a:r>
              <a:t>【出典】</a:t>
            </a:r>
          </a:p>
          <a:p>
            <a:r>
              <a:t>糖尿病情報センター 血糖自己測定について</a:t>
            </a:r>
          </a:p>
          <a:p>
            <a:r>
              <a:t>https://dmic.jihs.go.jp/general/about-dm/100/040/04.html</a:t>
            </a:r>
          </a:p>
          <a:p>
            <a:endParaRPr/>
          </a:p>
          <a:p>
            <a:r>
              <a:t>日本糖尿病学会 糖尿病診療ガイドライン2024 第7章</a:t>
            </a:r>
          </a:p>
          <a:p>
            <a:r>
              <a:t>https://www.jds.or.jp/uploads/files/publications/gl2024/07.pdf</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いらすとや／みふねたかし</a:t>
            </a:r>
          </a:p>
          <a:p>
            <a:r>
              <a:t>素材掲載ページ：https://www.irasutoya.com/2014/04/blog-post_6905.html</a:t>
            </a:r>
          </a:p>
          <a:p>
            <a:r>
              <a:t>利用条件：https://www.irasutoya.com/p/terms.html</a:t>
            </a:r>
          </a:p>
          <a:p>
            <a:r>
              <a:t>確認日：2026年9月13日。勉強会資料への利用条件を確認し使用。画像は説明用のイメージで、特定製品の操作手順を示すものではありません。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【講師の口頭補足】</a:t>
            </a:r>
          </a:p>
          <a:p>
            <a:r>
              <a:t>PDCA＝Plan（計画）→Do（実行）→Check（評価）→Act（改善）。例：「昼食後に高い日が続く。甘い飲料が関係しているかもしれない」と仮説を立てます。無糖飲料への変更が可能か相談し、他の条件をできるだけそろえて決めた時刻に測定を繰り返します。数値だけでなく低血糖・空腹感・負担・続けやすさも評価します。改善しなくても失敗ではなく、別の原因を考える材料です。食事量の大きな変更や薬の調整が必要なら医師を含むチームで計画します。図と事例は講義用に作成しています。</a:t>
            </a:r>
          </a:p>
          <a:p>
            <a:endParaRPr/>
          </a:p>
          <a:p>
            <a:r>
              <a:t>【出典】</a:t>
            </a:r>
          </a:p>
          <a:p>
            <a:r>
              <a:t>日本糖尿病学会 糖尿病診療ガイドライン2024 第7章</a:t>
            </a:r>
          </a:p>
          <a:p>
            <a:r>
              <a:t>https://www.jds.or.jp/uploads/files/publications/gl2024/07.pdf</a:t>
            </a:r>
          </a:p>
          <a:p>
            <a:endParaRPr/>
          </a:p>
          <a:p>
            <a:r>
              <a:t>資料確認日：2026年9月13日</a:t>
            </a:r>
          </a:p>
          <a:p>
            <a:r>
              <a:t>機種依存の条件は採用機器の最新電子添文・取扱説明書を優先。具体的な測定条件の数値は一般化しない。</a:t>
            </a:r>
          </a:p>
          <a:p>
            <a:endParaRPr/>
          </a:p>
          <a:p>
            <a:r>
              <a:t>【イラストの出典・利用条件】</a:t>
            </a:r>
          </a:p>
          <a:p>
            <a:r>
              <a:t>いらすとや／みふねたかし</a:t>
            </a:r>
          </a:p>
          <a:p>
            <a:r>
              <a:t>素材掲載ページ：https://www.irasutoya.com/2015/03/blog-post_879.html</a:t>
            </a:r>
          </a:p>
          <a:p>
            <a:r>
              <a:t>利用条件：https://www.irasutoya.com/p/terms.html</a:t>
            </a:r>
          </a:p>
          <a:p>
            <a:r>
              <a:t>確認日：2026年9月13日。勉強会資料への利用条件を確認し使用。画像は説明用のイメージで、特定製品の操作手順を示すものではありません。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説明時間の目安：1分30秒</a:t>
            </a:r>
          </a:p>
          <a:p>
            <a:endParaRPr/>
          </a:p>
          <a:p>
            <a:r>
              <a:t>CGMは持続グルコース測定の略です。小さなセンサーを上腕などに装着し、皮膚の下にある間質液のグルコース濃度を測ります。血液を直接測るSMBGとは測定対象が違います。</a:t>
            </a:r>
          </a:p>
          <a:p>
            <a:r>
              <a:t>日中だけでなく睡眠中も測定できるため、食後の上がり方や夜間の低値など、普段の測定では捉えにくい変化を確認できます。スマートフォンや専用機器で値と推移を見ます。図中の製品は測定原理を説明する従来機の例です。</a:t>
            </a:r>
          </a:p>
          <a:p>
            <a:r>
              <a:t>患者さんには「数値を良くするために頑張る」だけでなく、「生活と数値を一緒に振り返る道具」と説明すると理解しやすくなります。次に現在の機器を比較します。</a:t>
            </a:r>
          </a:p>
          <a:p>
            <a:endParaRPr/>
          </a:p>
          <a:p>
            <a:r>
              <a:t>出典</a:t>
            </a:r>
          </a:p>
          <a:p>
            <a:r>
              <a:t>石黒瑞稀・西村理明：CGMを活用した糖尿病治療における治療指標と活用法．日本内科学会雑誌 114：616–623，2025．提供資料「CGM論文.pdf」。</a:t>
            </a:r>
          </a:p>
          <a:p>
            <a:r>
              <a:t>NIDDK, Continuous Glucose Monitoring：https://www.niddk.nih.gov/health-information/diabetes/overview/managing-diabetes/continuous-glucose-monitoring （2026-09-12確認）。図：LCDE2025自己血糖測定.pptx スライド48。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t>説明時間の目安：2分</a:t>
            </a:r>
          </a:p>
          <a:p>
            <a:endParaRPr/>
          </a:p>
          <a:p>
            <a:r>
              <a:t>指定の9項目で比較します。記録時間はデータ取得の間隔を示します。リブレ2はリーダーとアプリで違いがある点を確認してください。装着部位は年齢によって異なります。ガーディアン4の小児は2～17歳、成人は18歳以上です。G7の2～6歳は上臀部にも装着できます。較正が原則不要でもSMBGが不要という意味ではありません。家族共有は対応アプリと通信環境が必要です。スマートウォッチは対応機種・OSを確認します。G7はApple Watchとの直接接続に対応しますが、家族へのShare/Followにはスマートフォンも必要です。ここでは論文で扱う国内の主な単独使用型3機種を比較しています。ポンプ一体の治療システムはこの表の対象外です。</a:t>
            </a:r>
          </a:p>
          <a:p>
            <a:r>
              <a:t>リブレ2はアプリのみで開始し、対応スマートフォンとBluetooth接続などの条件を満たすと1分ごとに値を表示します。専用リーダーではスキャンが必要で、欠測を避けるには8時間以内の間隔で読み取ります。</a:t>
            </a:r>
          </a:p>
          <a:p>
            <a:r>
              <a:t>G7は10日間の使用後に12時間の猶予があります。緊急低値の予測は20分以内に55 mg/dL未満となる予測です。ガーディアン4は高値・低値を最大60分前から予測する設定が可能です。3機種とも較正が原則不要ですが、必要なSMBGまで不要になるわけではありません。</a:t>
            </a:r>
          </a:p>
          <a:p>
            <a:r>
              <a:t>旧リブレとリブレProは販売終了、G6も販売終了案内が出ているため、現行主力の比較に絞りました。保険点数は更新されるため、この発表では扱いません。装着手技やスマートフォンの操作、アラートへの負担も含めて選択します。</a:t>
            </a:r>
          </a:p>
          <a:p>
            <a:endParaRPr/>
          </a:p>
          <a:p>
            <a:r>
              <a:t>出典</a:t>
            </a:r>
          </a:p>
          <a:p>
            <a:r>
              <a:t>石黒瑞稀・西村理明：CGMを活用した糖尿病治療における治療指標と活用法．日本内科学会雑誌 114：616–623，2025．提供資料「CGM論文.pdf」。</a:t>
            </a:r>
          </a:p>
          <a:p>
            <a:r>
              <a:t>写真：提供論文 p.617 表1から製品部分を抜粋。</a:t>
            </a:r>
          </a:p>
          <a:p>
            <a:r>
              <a:t>Abbott：https://www.freestyle.abbott/ja-jp/products/freestyle-libre-2.html</a:t>
            </a:r>
          </a:p>
          <a:p>
            <a:r>
              <a:t>Dexcom：https://www.dexcom.com/ja-JP/dexcom-g7-cgm-system?ipc=US</a:t>
            </a:r>
          </a:p>
          <a:p>
            <a:r>
              <a:t>Medtronic：https://www.medtronic.com/jp-ja/healthcare-professionals/products/diabetes/continuous-glucose-monitoring-systems/guardian-smart-cgm.html</a:t>
            </a:r>
          </a:p>
          <a:p>
            <a:r>
              <a:t>販売終了情報：https://www.myfreestyle.jp/hcp/products/ 、https://www.dexcom.com/ja-JP?ipc=US</a:t>
            </a:r>
          </a:p>
          <a:p>
            <a:r>
              <a:t>Dexcom Apple Watch：https://www.dexcom.com/ja-JP/dexcom-g7-direct-apple-watch?ipc=US</a:t>
            </a:r>
          </a:p>
          <a:p>
            <a:r>
              <a:t>Dexcom Share/Follow：https://jp.provider.dexcom.com/dexcom-g7-direct-apple-watch</a:t>
            </a:r>
          </a:p>
          <a:p>
            <a:r>
              <a:t>いずれも2026-09-12確認。</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説明時間の目安：2分</a:t>
            </a:r>
          </a:p>
          <a:p>
            <a:endParaRPr/>
          </a:p>
          <a:p>
            <a:r>
              <a:t>論文の注意点を4点で説明します。MARDは血糖値に対するセンサー値の相対誤差を平均した精度指標で、低いほど一致度が良好です。約8～10％は各測定が必ずその誤差内という意味ではありません。低血糖や急な変化では差が大きくなりやすく、SMBGとの比較が必要です。</a:t>
            </a:r>
          </a:p>
          <a:p>
            <a:r>
              <a:t>論文は5～10分程度の時間差を説明していますが、固定の遅れではありません。低血糖が疑われる時は事前指示に沿って対応し、測定待ちで処置を遅らせません。</a:t>
            </a:r>
          </a:p>
          <a:p>
            <a:r>
              <a:t>患者・家族が装着やアプリ操作を行うため、説明を聞くだけでなく実演で確認します。対応機種や通知設定、相談体制も大切です。</a:t>
            </a:r>
          </a:p>
          <a:p>
            <a:r>
              <a:t>皮膚には保護膜形成剤やドレッシング材、除去時には剝離剤、脱落にはオーバーテープという選択肢が論文にあります。センサーの挿入や粘着を妨げない方法を選び、機種の説明書と皮膚状態に合わせて支援します。</a:t>
            </a:r>
          </a:p>
          <a:p>
            <a:endParaRPr/>
          </a:p>
          <a:p>
            <a:r>
              <a:t>出典</a:t>
            </a:r>
          </a:p>
          <a:p>
            <a:r>
              <a:t>石黒瑞稀・西村理明：CGMを活用した糖尿病治療における治療指標と活用法．日本内科学会雑誌 114：616–623，2025．提供資料「CGM論文.pdf」。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説明時間の目安：2分</a:t>
            </a:r>
          </a:p>
          <a:p>
            <a:endParaRPr/>
          </a:p>
          <a:p>
            <a:r>
              <a:t>5つの指標を同じ重みで紹介します。TAR、TIR、TBRは時間の割合で、合計100％です。54未満は70未満の内数、250超は180超の内数です。色帯は図1の高値・範囲内・低値に対応しますが、帯の長さは実測割合ではありません。</a:t>
            </a:r>
          </a:p>
          <a:p>
            <a:r>
              <a:t>％CVは標準偏差を平均値で割って100倍した指標です。同じ平均値やTIRでも、ばらつきが違うことがあります。</a:t>
            </a:r>
          </a:p>
          <a:p>
            <a:r>
              <a:t>GMIは平均SG値から3.31＋0.02392×平均SG値（mg/dL）で計算します。貧血等による赤血球寿命の影響を直接受けず、短期間の治療変化を捉えやすい一方、採血HbA1cと一致するとは限りません。</a:t>
            </a:r>
          </a:p>
          <a:p>
            <a:r>
              <a:t>目標は一般的な非妊娠成人を示します。個別の病態・低血糖リスクに合わせて調整します。</a:t>
            </a:r>
          </a:p>
          <a:p>
            <a:endParaRPr/>
          </a:p>
          <a:p>
            <a:r>
              <a:t>出典</a:t>
            </a:r>
          </a:p>
          <a:p>
            <a:r>
              <a:t>石黒瑞稀・西村理明：CGMを活用した糖尿病治療における治療指標と活用法．日本内科学会雑誌 114：616–623，2025．提供資料「CGM論文.pdf」。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説明時間の目安：1分30秒</a:t>
            </a:r>
          </a:p>
          <a:p>
            <a:endParaRPr/>
          </a:p>
          <a:p>
            <a:r>
              <a:t>ここからは論文で解説されている2型糖尿病の考え方が中心です。HbA1cが良好でも、低血糖の時間が長ければ治療を見直します。高血糖と低血糖が相殺され、平均だけでは問題が見えないことがあるためです。</a:t>
            </a:r>
          </a:p>
          <a:p>
            <a:r>
              <a:t>TBRが個別目標以上なら、低血糖を起こしやすいインスリンやSU薬・グリニド薬の用量、食事の欠食、活動量などを医師と確認します。低血糖の危険がある大きな変動の是正も重要です。</a:t>
            </a:r>
          </a:p>
          <a:p>
            <a:r>
              <a:t>そのうえで、HbA1cなどが個別目標を上回る場合は、TARを減らし、結果としてTIRを増やす治療を検討します。コメディカルは時間帯と生活の関連を集める役割を担います。薬剤変更は医師・事前指示の範囲で行い、変更後のTBR増加を必ず確認します。</a:t>
            </a:r>
          </a:p>
          <a:p>
            <a:endParaRPr/>
          </a:p>
          <a:p>
            <a:r>
              <a:t>出典</a:t>
            </a:r>
          </a:p>
          <a:p>
            <a:r>
              <a:t>石黒瑞稀・西村理明：CGMを活用した糖尿病治療における治療指標と活用法．日本内科学会雑誌 114：616–623，2025．提供資料「CGM論文.pdf」。</a:t>
            </a:r>
          </a:p>
          <a:p>
            <a:r>
              <a:t>日本糖尿病学会：https://www.jds.or.jp/modules/important/index.php?content_id=446 （大原則を確認）。</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説明時間の目安：2分30秒</a:t>
            </a:r>
          </a:p>
          <a:p>
            <a:endParaRPr/>
          </a:p>
          <a:p>
            <a:r>
              <a:t>図2の治療判断を保険項目を除いて説明します。まずTBRが個別目標以上かを見ます。一般的な成人では70未満4％未満が目安ですが、54未満1％未満や個別の高リスク目標も確認します。目標以上なら低血糖を減らす対応を先に行い、目標未満になった段階でHbA1cによる方針を検討します。</a:t>
            </a:r>
          </a:p>
          <a:p>
            <a:r>
              <a:t>HbA1cが個別目標未満なら治療を継続し、必要に応じTAR減少を検討します。個別目標以上なら、低血糖を増やさずTARを減らす治療を検討し、結果としてTIRを増やします。7％未満という目標は個別に柔軟に設定します。</a:t>
            </a:r>
          </a:p>
          <a:p>
            <a:r>
              <a:t>TBRには基礎・追加インスリンの減量、SU薬・グリニド薬の中止・減量、低血糖アラートの活用を検討します。大きな血糖変動が低血糖に結び付く場合はその是正を優先します。</a:t>
            </a:r>
          </a:p>
          <a:p>
            <a:r>
              <a:t>TARには食事・運動の見直し、基礎・追加インスリンの増量、経口薬の追加・増量、GLP-1受容体作動薬等の追加、高値アラートが図2にあります。SU薬の追加・増量は推奨されていません。食後高血糖には図2でαグルコシダーゼ阻害薬や速効型インスリン分泌促進薬を例示していますが、低血糖リスクも含め医師が判断します。低血糖がきっかけの高値なら、その低血糖の予防が必要です。</a:t>
            </a:r>
          </a:p>
          <a:p>
            <a:endParaRPr/>
          </a:p>
          <a:p>
            <a:r>
              <a:t>出典</a:t>
            </a:r>
          </a:p>
          <a:p>
            <a:r>
              <a:t>石黒瑞稀・西村理明：CGMを活用した糖尿病治療における治療指標と活用法．日本内科学会雑誌 114：616–623，2025．提供資料「CGM論文.pdf」。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説明時間の目安：1分45秒</a:t>
            </a:r>
          </a:p>
          <a:p>
            <a:endParaRPr/>
          </a:p>
          <a:p>
            <a:r>
              <a:t>AGPレポートは統計値、目標範囲内外の時間、AGP曲線をまとめたものです。図3全体を2枚に分け、このスライドでは上段の数字を確認します。期間は2024年5月3日から16日の14日間で、有効時間100％です。一般に14日間、70％以上のデータを確認します。</a:t>
            </a:r>
          </a:p>
          <a:p>
            <a:r>
              <a:t>平均グルコース値166 mg/dL、GMI7.3％（原図では56 mmol/molも併記）、％CV36.7％です。GMIと採血HbA1cは同一ではありません。</a:t>
            </a:r>
          </a:p>
          <a:p>
            <a:r>
              <a:t>原図の5区分を表にしました。高値32％と超高値8％を合わせたTARが40％、低値4％と超低値0％を合わせたTBRが4％です。TIR56％は一般成人の目標70％超に届かず、TBR4％も目標4％未満を満たしていません。まず低血糖対策が必要です。</a:t>
            </a:r>
          </a:p>
          <a:p>
            <a:r>
              <a:t>時間は原図の丸めた表示を使用しているため、合計は厳密な24時間と一致しない場合があります。58分・14分は丸めた目安で、厳密な境界は4％・1％で判断します。TIRが5ポイント改善すると1日72分増えます。</a:t>
            </a:r>
          </a:p>
          <a:p>
            <a:endParaRPr/>
          </a:p>
          <a:p>
            <a:r>
              <a:t>出典</a:t>
            </a:r>
          </a:p>
          <a:p>
            <a:r>
              <a:t>石黒瑞稀・西村理明：CGMを活用した糖尿病治療における治療指標と活用法．日本内科学会雑誌 114：616–623，2025．提供資料「CGM論文.pdf」。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説明時間の目安：1分45秒</a:t>
            </a:r>
          </a:p>
          <a:p>
            <a:endParaRPr/>
          </a:p>
          <a:p>
            <a:r>
              <a:t>図3の下段にあたるAGP曲線と、4段階の評価手順をまとめています。AGPはある1日に実際に起きた経過ではなく、複数日の同じ時刻の分布をまとめた図です。中央値、25～75パーセンタイルのIQR、5～95パーセンタイルの帯を表示します。原図のIDR表記は5～95パーセンタイルの帯を指しているため、ここでは範囲を数値で示します。</a:t>
            </a:r>
          </a:p>
          <a:p>
            <a:r>
              <a:t>STEP1は前のスライドで確認した期間・有効時間・時間割合です。STEP2は低値で、21～24時付近に薄い帯が70未満に入っています。実際に何日・何回・何分の低血糖があったかは日別曲線で確認します。</a:t>
            </a:r>
          </a:p>
          <a:p>
            <a:r>
              <a:t>STEP3は日差変動です。夜間～早朝のIQRと外側の帯が広く、％CVも36.7％で36％を超えています。夕食量・時刻やインスリンの量などを生活記録と照合しますが、帯だけで原因を特定はできません。</a:t>
            </a:r>
          </a:p>
          <a:p>
            <a:r>
              <a:t>STEP4は日内変動です。中央値は22～3時に上昇し、9～12時に低下します。ばらつきが大きいと中央値だけは平らに見えることがあるため、STEP3を飛ばさず確認します。低血糖への対応を先に行い、次に夜間高値への対応を考えます。</a:t>
            </a:r>
          </a:p>
          <a:p>
            <a:endParaRPr/>
          </a:p>
          <a:p>
            <a:r>
              <a:t>出典</a:t>
            </a:r>
          </a:p>
          <a:p>
            <a:r>
              <a:t>石黒瑞稀・西村理明：CGMを活用した糖尿病治療における治療指標と活用法．日本内科学会雑誌 114：616–623，2025．提供資料「CGM論文.pdf」。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4"/>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6"/>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8" name="フッター プレースホルダ 7"/>
          <p:cNvSpPr>
            <a:spLocks noGrp="1"/>
          </p:cNvSpPr>
          <p:nvPr>
            <p:ph type="ftr" sz="quarter" idx="11"/>
          </p:nvPr>
        </p:nvSpPr>
        <p:spPr/>
        <p:txBody>
          <a:bodyPr/>
          <a:lstStyle/>
          <a:p>
            <a:endParaRPr lang="ja-JP" altLang="en-US"/>
          </a:p>
        </p:txBody>
      </p:sp>
      <p:sp>
        <p:nvSpPr>
          <p:cNvPr id="9" name="スライド番号プレースホルダ 8"/>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2"/>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4" name="フッター プレースホルダ 3"/>
          <p:cNvSpPr>
            <a:spLocks noGrp="1"/>
          </p:cNvSpPr>
          <p:nvPr>
            <p:ph type="ftr" sz="quarter" idx="11"/>
          </p:nvPr>
        </p:nvSpPr>
        <p:spPr/>
        <p:txBody>
          <a:bodyPr/>
          <a:lstStyle/>
          <a:p>
            <a:endParaRPr lang="ja-JP" altLang="en-US"/>
          </a:p>
        </p:txBody>
      </p:sp>
      <p:sp>
        <p:nvSpPr>
          <p:cNvPr id="5" name="スライド番号プレースホルダ 4"/>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3" name="フッター プレースホルダ 2"/>
          <p:cNvSpPr>
            <a:spLocks noGrp="1"/>
          </p:cNvSpPr>
          <p:nvPr>
            <p:ph type="ftr" sz="quarter" idx="11"/>
          </p:nvPr>
        </p:nvSpPr>
        <p:spPr/>
        <p:txBody>
          <a:bodyPr/>
          <a:lstStyle/>
          <a:p>
            <a:endParaRPr lang="ja-JP" altLang="en-US"/>
          </a:p>
        </p:txBody>
      </p:sp>
      <p:sp>
        <p:nvSpPr>
          <p:cNvPr id="4" name="スライド番号プレースホルダ 3"/>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4"/>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と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4"/>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p>
            <a:fld id="{287CB862-BDC0-A74F-B32F-F0F5DF96A1DB}" type="datetimeFigureOut">
              <a:rPr lang="ja-JP" altLang="en-US" smtClean="0"/>
              <a:pPr/>
              <a:t>2026/9/17</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FB67799C-D24A-8C47-A5D2-2EB19C93D280}" type="slidenum">
              <a:rPr lang="ja-JP" altLang="en-US" smtClean="0"/>
              <a:pPr/>
              <a:t>‹#›</a:t>
            </a:fld>
            <a:endParaRPr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352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7CB862-BDC0-A74F-B32F-F0F5DF96A1DB}" type="datetimeFigureOut">
              <a:rPr lang="ja-JP" altLang="en-US" smtClean="0"/>
              <a:pPr/>
              <a:t>2026/9/17</a:t>
            </a:fld>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67799C-D24A-8C47-A5D2-2EB19C93D280}"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17.jpeg"/><Relationship Id="rId2" Type="http://schemas.openxmlformats.org/officeDocument/2006/relationships/image" Target="../media/image7.emf"/><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5" Type="http://schemas.openxmlformats.org/officeDocument/2006/relationships/image" Target="../media/image20.pn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1.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6201868" y="5562600"/>
            <a:ext cx="28087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r" eaLnBrk="1" hangingPunct="1"/>
            <a:r>
              <a:rPr lang="ja-JP" altLang="en-US" sz="3600" b="1" dirty="0">
                <a:latin typeface="Osaka" charset="-128"/>
              </a:rPr>
              <a:t>川合　弘太郎</a:t>
            </a:r>
          </a:p>
        </p:txBody>
      </p:sp>
      <p:sp>
        <p:nvSpPr>
          <p:cNvPr id="2051" name="Rectangle 3"/>
          <p:cNvSpPr>
            <a:spLocks noChangeArrowheads="1"/>
          </p:cNvSpPr>
          <p:nvPr/>
        </p:nvSpPr>
        <p:spPr bwMode="auto">
          <a:xfrm>
            <a:off x="644236" y="1427163"/>
            <a:ext cx="8186857" cy="1815049"/>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20000"/>
              </a:lnSpc>
            </a:pPr>
            <a:r>
              <a:rPr lang="ja-JP" altLang="en-US" sz="4800" b="1" dirty="0">
                <a:latin typeface="Osaka" charset="-128"/>
              </a:rPr>
              <a:t>療養指導各論</a:t>
            </a:r>
            <a:endParaRPr lang="en-US" altLang="ja-JP" sz="4800" b="1" dirty="0">
              <a:latin typeface="Osaka" charset="-128"/>
            </a:endParaRPr>
          </a:p>
          <a:p>
            <a:pPr eaLnBrk="1" hangingPunct="1">
              <a:lnSpc>
                <a:spcPct val="120000"/>
              </a:lnSpc>
            </a:pPr>
            <a:r>
              <a:rPr lang="ja-JP" altLang="en-US" sz="4800" b="1" dirty="0">
                <a:latin typeface="Osaka" charset="-128"/>
              </a:rPr>
              <a:t>　　　　　「血糖自己</a:t>
            </a:r>
            <a:r>
              <a:rPr lang="ja-JP" altLang="ja-JP" sz="4800" b="1" dirty="0">
                <a:latin typeface="Osaka" charset="-128"/>
              </a:rPr>
              <a:t>測定</a:t>
            </a:r>
            <a:r>
              <a:rPr lang="ja-JP" altLang="en-US" sz="4800" b="1" dirty="0">
                <a:latin typeface="Osaka" charset="-128"/>
              </a:rPr>
              <a:t>」</a:t>
            </a:r>
            <a:endParaRPr lang="ja-JP" altLang="ja-JP" sz="4800" b="1" dirty="0">
              <a:latin typeface="Osaka" charset="-128"/>
            </a:endParaRPr>
          </a:p>
        </p:txBody>
      </p:sp>
      <p:sp>
        <p:nvSpPr>
          <p:cNvPr id="2052" name="テキスト ボックス 3"/>
          <p:cNvSpPr txBox="1">
            <a:spLocks noChangeArrowheads="1"/>
          </p:cNvSpPr>
          <p:nvPr/>
        </p:nvSpPr>
        <p:spPr bwMode="auto">
          <a:xfrm>
            <a:off x="142875" y="142875"/>
            <a:ext cx="2509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zh-TW" altLang="en-US" b="1" cap="all" dirty="0"/>
              <a:t>糖尿病療養指導研修会</a:t>
            </a:r>
            <a:endParaRPr lang="ja-JP" altLang="en-US" dirty="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4451" y="4494362"/>
            <a:ext cx="5286200" cy="1181214"/>
          </a:xfrm>
          <a:prstGeom prst="rect">
            <a:avLst/>
          </a:prstGeom>
        </p:spPr>
      </p:pic>
    </p:spTree>
    <p:extLst>
      <p:ext uri="{BB962C8B-B14F-4D97-AF65-F5344CB8AC3E}">
        <p14:creationId xmlns:p14="http://schemas.microsoft.com/office/powerpoint/2010/main" val="1342053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番号プレースホルダ 6"/>
          <p:cNvSpPr txBox="1">
            <a:spLocks noGrp="1"/>
          </p:cNvSpPr>
          <p:nvPr/>
        </p:nvSpPr>
        <p:spPr bwMode="auto">
          <a:xfrm>
            <a:off x="7010400" y="0"/>
            <a:ext cx="2133600" cy="476250"/>
          </a:xfrm>
          <a:prstGeom prst="rect">
            <a:avLst/>
          </a:prstGeom>
          <a:noFill/>
          <a:ln w="9525">
            <a:noFill/>
            <a:miter lim="800000"/>
            <a:headEnd/>
            <a:tailEnd/>
          </a:ln>
        </p:spPr>
        <p:txBody>
          <a:bodyPr>
            <a:prstTxWarp prst="textNoShape">
              <a:avLst/>
            </a:prstTxWarp>
          </a:bodyPr>
          <a:lstStyle/>
          <a:p>
            <a:pPr algn="r" eaLnBrk="1" hangingPunct="1">
              <a:spcBef>
                <a:spcPct val="0"/>
              </a:spcBef>
            </a:pPr>
            <a:fld id="{F0908406-DC93-6D4A-BDA9-C91D4464AE0B}" type="slidenum">
              <a:rPr kumimoji="1" lang="en-US" altLang="ja-JP" sz="1400">
                <a:solidFill>
                  <a:schemeClr val="tx1"/>
                </a:solidFill>
                <a:latin typeface="Times New Roman" charset="0"/>
              </a:rPr>
              <a:pPr algn="r" eaLnBrk="1" hangingPunct="1">
                <a:spcBef>
                  <a:spcPct val="0"/>
                </a:spcBef>
              </a:pPr>
              <a:t>2</a:t>
            </a:fld>
            <a:endParaRPr kumimoji="1" lang="en-US" altLang="ja-JP" sz="1400">
              <a:solidFill>
                <a:schemeClr val="tx1"/>
              </a:solidFill>
              <a:latin typeface="Times New Roman" charset="0"/>
            </a:endParaRPr>
          </a:p>
        </p:txBody>
      </p:sp>
      <p:pic>
        <p:nvPicPr>
          <p:cNvPr id="25603" name="Picture 6"/>
          <p:cNvPicPr>
            <a:picLocks noChangeAspect="1" noChangeArrowheads="1"/>
          </p:cNvPicPr>
          <p:nvPr/>
        </p:nvPicPr>
        <p:blipFill>
          <a:blip r:embed="rId2"/>
          <a:srcRect/>
          <a:stretch>
            <a:fillRect/>
          </a:stretch>
        </p:blipFill>
        <p:spPr bwMode="auto">
          <a:xfrm>
            <a:off x="1187450" y="2903538"/>
            <a:ext cx="4017963" cy="3478212"/>
          </a:xfrm>
          <a:prstGeom prst="rect">
            <a:avLst/>
          </a:prstGeom>
          <a:noFill/>
          <a:ln w="9525">
            <a:noFill/>
            <a:miter lim="800000"/>
            <a:headEnd/>
            <a:tailEnd/>
          </a:ln>
        </p:spPr>
      </p:pic>
      <p:pic>
        <p:nvPicPr>
          <p:cNvPr id="25604" name="Picture 2" descr="グルテストエブリ"/>
          <p:cNvPicPr>
            <a:picLocks noGrp="1" noChangeAspect="1" noChangeArrowheads="1"/>
          </p:cNvPicPr>
          <p:nvPr>
            <p:ph sz="quarter" idx="4294967295"/>
          </p:nvPr>
        </p:nvPicPr>
        <p:blipFill>
          <a:blip r:embed="rId3"/>
          <a:srcRect/>
          <a:stretch>
            <a:fillRect/>
          </a:stretch>
        </p:blipFill>
        <p:spPr>
          <a:xfrm>
            <a:off x="5940425" y="4868863"/>
            <a:ext cx="873125" cy="1117600"/>
          </a:xfrm>
          <a:noFill/>
        </p:spPr>
      </p:pic>
      <p:pic>
        <p:nvPicPr>
          <p:cNvPr id="25605" name="Picture 3" descr="01_photo"/>
          <p:cNvPicPr>
            <a:picLocks noGrp="1" noChangeAspect="1" noChangeArrowheads="1"/>
          </p:cNvPicPr>
          <p:nvPr>
            <p:ph sz="quarter" idx="4294967295"/>
          </p:nvPr>
        </p:nvPicPr>
        <p:blipFill>
          <a:blip r:embed="rId4"/>
          <a:srcRect/>
          <a:stretch>
            <a:fillRect/>
          </a:stretch>
        </p:blipFill>
        <p:spPr>
          <a:xfrm>
            <a:off x="7019925" y="4868863"/>
            <a:ext cx="939800" cy="1201737"/>
          </a:xfrm>
          <a:noFill/>
        </p:spPr>
      </p:pic>
      <p:sp>
        <p:nvSpPr>
          <p:cNvPr id="25606" name="Rectangle 4"/>
          <p:cNvSpPr>
            <a:spLocks noChangeArrowheads="1"/>
          </p:cNvSpPr>
          <p:nvPr/>
        </p:nvSpPr>
        <p:spPr bwMode="auto">
          <a:xfrm>
            <a:off x="152400" y="404813"/>
            <a:ext cx="8789988" cy="1879600"/>
          </a:xfrm>
          <a:prstGeom prst="rect">
            <a:avLst/>
          </a:prstGeom>
          <a:noFill/>
          <a:ln w="12700">
            <a:noFill/>
            <a:miter lim="800000"/>
            <a:headEnd/>
            <a:tailEnd/>
          </a:ln>
        </p:spPr>
        <p:txBody>
          <a:bodyPr wrap="none" lIns="90000" tIns="46800" rIns="90000" bIns="46800">
            <a:prstTxWarp prst="textNoShape">
              <a:avLst/>
            </a:prstTxWarp>
            <a:spAutoFit/>
          </a:bodyPr>
          <a:lstStyle/>
          <a:p>
            <a:r>
              <a:rPr lang="ja-JP" altLang="en-US" sz="2000">
                <a:solidFill>
                  <a:schemeClr val="tx2"/>
                </a:solidFill>
                <a:latin typeface="HG丸ｺﾞｼｯｸM-PRO" pitchFamily="49" charset="-128"/>
                <a:ea typeface="HG丸ｺﾞｼｯｸM-PRO" pitchFamily="49" charset="-128"/>
                <a:cs typeface="HG丸ｺﾞｼｯｸM-PRO" pitchFamily="49" charset="-128"/>
              </a:rPr>
              <a:t>主にインスリン自己注射を行っている糖尿病患者さんが</a:t>
            </a:r>
            <a:br>
              <a:rPr lang="ja-JP" altLang="en-US" sz="2000">
                <a:solidFill>
                  <a:schemeClr val="tx2"/>
                </a:solidFill>
                <a:latin typeface="HG丸ｺﾞｼｯｸM-PRO" pitchFamily="49" charset="-128"/>
                <a:ea typeface="HG丸ｺﾞｼｯｸM-PRO" pitchFamily="49" charset="-128"/>
                <a:cs typeface="HG丸ｺﾞｼｯｸM-PRO" pitchFamily="49" charset="-128"/>
              </a:rPr>
            </a:br>
            <a:r>
              <a:rPr lang="ja-JP" altLang="en-US" sz="2000">
                <a:solidFill>
                  <a:schemeClr val="tx2"/>
                </a:solidFill>
                <a:latin typeface="HG丸ｺﾞｼｯｸM-PRO" pitchFamily="49" charset="-128"/>
                <a:ea typeface="HG丸ｺﾞｼｯｸM-PRO" pitchFamily="49" charset="-128"/>
                <a:cs typeface="HG丸ｺﾞｼｯｸM-PRO" pitchFamily="49" charset="-128"/>
              </a:rPr>
              <a:t>在宅で</a:t>
            </a:r>
            <a:r>
              <a:rPr lang="ja-JP" altLang="en-US" sz="2000">
                <a:solidFill>
                  <a:schemeClr val="tx2"/>
                </a:solidFill>
                <a:latin typeface="Times New Roman" charset="0"/>
              </a:rPr>
              <a:t>小型血糖測定器を用いて、自ら</a:t>
            </a:r>
            <a:r>
              <a:rPr lang="ja-JP" altLang="en-US" sz="4800">
                <a:solidFill>
                  <a:srgbClr val="FF3399"/>
                </a:solidFill>
                <a:latin typeface="HG丸ｺﾞｼｯｸM-PRO" pitchFamily="49" charset="-128"/>
                <a:ea typeface="HG丸ｺﾞｼｯｸM-PRO" pitchFamily="49" charset="-128"/>
                <a:cs typeface="HG丸ｺﾞｼｯｸM-PRO" pitchFamily="49" charset="-128"/>
              </a:rPr>
              <a:t>血糖測定する</a:t>
            </a:r>
            <a:r>
              <a:rPr lang="ja-JP" altLang="en-US" sz="2000">
                <a:solidFill>
                  <a:schemeClr val="tx1"/>
                </a:solidFill>
                <a:latin typeface="HG丸ｺﾞｼｯｸM-PRO" pitchFamily="49" charset="-128"/>
                <a:ea typeface="HG丸ｺﾞｼｯｸM-PRO" pitchFamily="49" charset="-128"/>
                <a:cs typeface="HG丸ｺﾞｼｯｸM-PRO" pitchFamily="49" charset="-128"/>
              </a:rPr>
              <a:t>ことを</a:t>
            </a:r>
            <a:br>
              <a:rPr lang="ja-JP" altLang="en-US" sz="2000">
                <a:solidFill>
                  <a:srgbClr val="FF0066"/>
                </a:solidFill>
                <a:latin typeface="HG丸ｺﾞｼｯｸM-PRO" pitchFamily="49" charset="-128"/>
                <a:ea typeface="HG丸ｺﾞｼｯｸM-PRO" pitchFamily="49" charset="-128"/>
                <a:cs typeface="HG丸ｺﾞｼｯｸM-PRO" pitchFamily="49" charset="-128"/>
              </a:rPr>
            </a:br>
            <a:r>
              <a:rPr lang="en-US" altLang="ja-JP" sz="4800">
                <a:solidFill>
                  <a:srgbClr val="FF3399"/>
                </a:solidFill>
                <a:latin typeface="HG丸ｺﾞｼｯｸM-PRO" pitchFamily="49" charset="-128"/>
                <a:ea typeface="HG丸ｺﾞｼｯｸM-PRO" pitchFamily="49" charset="-128"/>
                <a:cs typeface="HG丸ｺﾞｼｯｸM-PRO" pitchFamily="49" charset="-128"/>
              </a:rPr>
              <a:t>SMBG</a:t>
            </a:r>
            <a:r>
              <a:rPr lang="ja-JP" altLang="en-US" sz="2000">
                <a:solidFill>
                  <a:schemeClr val="tx1"/>
                </a:solidFill>
                <a:latin typeface="HG丸ｺﾞｼｯｸM-PRO" pitchFamily="49" charset="-128"/>
                <a:ea typeface="HG丸ｺﾞｼｯｸM-PRO" pitchFamily="49" charset="-128"/>
                <a:cs typeface="HG丸ｺﾞｼｯｸM-PRO" pitchFamily="49" charset="-128"/>
              </a:rPr>
              <a:t>といいます。</a:t>
            </a:r>
          </a:p>
        </p:txBody>
      </p:sp>
      <p:sp>
        <p:nvSpPr>
          <p:cNvPr id="25607" name="AutoShape 5"/>
          <p:cNvSpPr>
            <a:spLocks noChangeArrowheads="1"/>
          </p:cNvSpPr>
          <p:nvPr/>
        </p:nvSpPr>
        <p:spPr bwMode="auto">
          <a:xfrm>
            <a:off x="5580063" y="4581525"/>
            <a:ext cx="3384550" cy="1655763"/>
          </a:xfrm>
          <a:prstGeom prst="roundRect">
            <a:avLst>
              <a:gd name="adj" fmla="val 16667"/>
            </a:avLst>
          </a:prstGeom>
          <a:noFill/>
          <a:ln w="25400">
            <a:solidFill>
              <a:srgbClr val="FF0066"/>
            </a:solidFill>
            <a:prstDash val="sysDot"/>
            <a:round/>
            <a:headEnd/>
            <a:tailEnd/>
          </a:ln>
        </p:spPr>
        <p:txBody>
          <a:bodyPr lIns="90000" tIns="46800" rIns="90000" bIns="46800" anchor="ctr">
            <a:prstTxWarp prst="textNoShape">
              <a:avLst/>
            </a:prstTxWarp>
            <a:spAutoFit/>
          </a:bodyPr>
          <a:lstStyle/>
          <a:p>
            <a:pPr algn="l" eaLnBrk="1" hangingPunct="1">
              <a:spcBef>
                <a:spcPct val="20000"/>
              </a:spcBef>
              <a:buFontTx/>
              <a:buChar char="•"/>
            </a:pPr>
            <a:endParaRPr kumimoji="1" lang="ja-JP" altLang="en-US" sz="1600">
              <a:solidFill>
                <a:schemeClr val="tx1"/>
              </a:solidFill>
              <a:latin typeface="Times New Roman" charset="0"/>
            </a:endParaRPr>
          </a:p>
        </p:txBody>
      </p:sp>
      <p:pic>
        <p:nvPicPr>
          <p:cNvPr id="25608" name="Picture 7"/>
          <p:cNvPicPr>
            <a:picLocks noChangeAspect="1" noChangeArrowheads="1"/>
          </p:cNvPicPr>
          <p:nvPr/>
        </p:nvPicPr>
        <p:blipFill>
          <a:blip r:embed="rId5"/>
          <a:srcRect/>
          <a:stretch>
            <a:fillRect/>
          </a:stretch>
        </p:blipFill>
        <p:spPr bwMode="auto">
          <a:xfrm>
            <a:off x="8355013" y="5776913"/>
            <a:ext cx="142875" cy="387350"/>
          </a:xfrm>
          <a:prstGeom prst="rect">
            <a:avLst/>
          </a:prstGeom>
          <a:noFill/>
          <a:ln w="9525">
            <a:noFill/>
            <a:miter lim="800000"/>
            <a:headEnd/>
            <a:tailEnd/>
          </a:ln>
        </p:spPr>
      </p:pic>
      <p:pic>
        <p:nvPicPr>
          <p:cNvPr id="25609" name="Picture 8"/>
          <p:cNvPicPr>
            <a:picLocks noChangeAspect="1" noChangeArrowheads="1"/>
          </p:cNvPicPr>
          <p:nvPr/>
        </p:nvPicPr>
        <p:blipFill>
          <a:blip r:embed="rId6"/>
          <a:srcRect/>
          <a:stretch>
            <a:fillRect/>
          </a:stretch>
        </p:blipFill>
        <p:spPr bwMode="auto">
          <a:xfrm>
            <a:off x="8288338" y="4638675"/>
            <a:ext cx="198437" cy="1046163"/>
          </a:xfrm>
          <a:prstGeom prst="rect">
            <a:avLst/>
          </a:prstGeom>
          <a:noFill/>
          <a:ln w="9525">
            <a:noFill/>
            <a:miter lim="800000"/>
            <a:headEnd/>
            <a:tailEnd/>
          </a:ln>
        </p:spPr>
      </p:pic>
      <p:sp>
        <p:nvSpPr>
          <p:cNvPr id="25610" name="Text Box 9"/>
          <p:cNvSpPr txBox="1">
            <a:spLocks noChangeArrowheads="1"/>
          </p:cNvSpPr>
          <p:nvPr/>
        </p:nvSpPr>
        <p:spPr bwMode="auto">
          <a:xfrm>
            <a:off x="900113" y="2420938"/>
            <a:ext cx="7704137" cy="457200"/>
          </a:xfrm>
          <a:prstGeom prst="rect">
            <a:avLst/>
          </a:prstGeom>
          <a:noFill/>
          <a:ln w="12700">
            <a:noFill/>
            <a:miter lim="800000"/>
            <a:headEnd/>
            <a:tailEnd/>
          </a:ln>
        </p:spPr>
        <p:txBody>
          <a:bodyPr lIns="90000" tIns="46800" rIns="90000" bIns="46800">
            <a:prstTxWarp prst="textNoShape">
              <a:avLst/>
            </a:prstTxWarp>
            <a:spAutoFit/>
          </a:bodyPr>
          <a:lstStyle/>
          <a:p>
            <a:r>
              <a:rPr lang="en-US" altLang="ja-JP">
                <a:solidFill>
                  <a:srgbClr val="FF3399"/>
                </a:solidFill>
                <a:latin typeface="HG丸ｺﾞｼｯｸM-PRO" pitchFamily="49" charset="-128"/>
                <a:ea typeface="HG丸ｺﾞｼｯｸM-PRO" pitchFamily="49" charset="-128"/>
                <a:cs typeface="HG丸ｺﾞｼｯｸM-PRO" pitchFamily="49" charset="-128"/>
              </a:rPr>
              <a:t>SMBG</a:t>
            </a:r>
            <a:r>
              <a:rPr lang="ja-JP" altLang="en-US">
                <a:solidFill>
                  <a:srgbClr val="FF3399"/>
                </a:solidFill>
                <a:latin typeface="HG丸ｺﾞｼｯｸM-PRO" pitchFamily="49" charset="-128"/>
                <a:ea typeface="HG丸ｺﾞｼｯｸM-PRO" pitchFamily="49" charset="-128"/>
                <a:cs typeface="HG丸ｺﾞｼｯｸM-PRO" pitchFamily="49" charset="-128"/>
              </a:rPr>
              <a:t>：</a:t>
            </a:r>
            <a:r>
              <a:rPr lang="en-US" altLang="ja-JP">
                <a:solidFill>
                  <a:srgbClr val="FF3399"/>
                </a:solidFill>
                <a:latin typeface="HG丸ｺﾞｼｯｸM-PRO" pitchFamily="49" charset="-128"/>
                <a:ea typeface="HG丸ｺﾞｼｯｸM-PRO" pitchFamily="49" charset="-128"/>
                <a:cs typeface="HG丸ｺﾞｼｯｸM-PRO" pitchFamily="49" charset="-128"/>
              </a:rPr>
              <a:t>Self monitoring of blood glucose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テキスト ボックス 1"/>
          <p:cNvSpPr txBox="1">
            <a:spLocks noChangeArrowheads="1"/>
          </p:cNvSpPr>
          <p:nvPr/>
        </p:nvSpPr>
        <p:spPr bwMode="auto">
          <a:xfrm>
            <a:off x="1416050" y="2286000"/>
            <a:ext cx="625042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4400" dirty="0"/>
              <a:t>1.</a:t>
            </a:r>
            <a:r>
              <a:rPr lang="ja-JP" altLang="en-US" sz="4400" dirty="0"/>
              <a:t>自己血糖測定器の原理</a:t>
            </a:r>
          </a:p>
        </p:txBody>
      </p:sp>
    </p:spTree>
    <p:extLst>
      <p:ext uri="{BB962C8B-B14F-4D97-AF65-F5344CB8AC3E}">
        <p14:creationId xmlns:p14="http://schemas.microsoft.com/office/powerpoint/2010/main" val="577923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95300" y="198438"/>
            <a:ext cx="8351838" cy="469900"/>
          </a:xfrm>
          <a:solidFill>
            <a:srgbClr val="FF0000"/>
          </a:solidFill>
        </p:spPr>
        <p:txBody>
          <a:bodyPr/>
          <a:lstStyle/>
          <a:p>
            <a:r>
              <a:rPr kumimoji="0" lang="en-US" altLang="ja-JP" sz="2400">
                <a:solidFill>
                  <a:schemeClr val="bg1"/>
                </a:solidFill>
              </a:rPr>
              <a:t>■ SMBG</a:t>
            </a:r>
            <a:r>
              <a:rPr kumimoji="0" lang="ja-JP" altLang="en-US" sz="2400">
                <a:solidFill>
                  <a:schemeClr val="bg1"/>
                </a:solidFill>
              </a:rPr>
              <a:t>器の測定原理は４つに大別されます</a:t>
            </a:r>
          </a:p>
        </p:txBody>
      </p:sp>
      <p:graphicFrame>
        <p:nvGraphicFramePr>
          <p:cNvPr id="55299" name="Group 3"/>
          <p:cNvGraphicFramePr>
            <a:graphicFrameLocks noGrp="1"/>
          </p:cNvGraphicFramePr>
          <p:nvPr/>
        </p:nvGraphicFramePr>
        <p:xfrm>
          <a:off x="646113" y="1122363"/>
          <a:ext cx="8118475" cy="5424487"/>
        </p:xfrm>
        <a:graphic>
          <a:graphicData uri="http://schemas.openxmlformats.org/drawingml/2006/table">
            <a:tbl>
              <a:tblPr/>
              <a:tblGrid>
                <a:gridCol w="936625">
                  <a:extLst>
                    <a:ext uri="{9D8B030D-6E8A-4147-A177-3AD203B41FA5}">
                      <a16:colId xmlns:a16="http://schemas.microsoft.com/office/drawing/2014/main" val="20000"/>
                    </a:ext>
                  </a:extLst>
                </a:gridCol>
                <a:gridCol w="3108325">
                  <a:extLst>
                    <a:ext uri="{9D8B030D-6E8A-4147-A177-3AD203B41FA5}">
                      <a16:colId xmlns:a16="http://schemas.microsoft.com/office/drawing/2014/main" val="20001"/>
                    </a:ext>
                  </a:extLst>
                </a:gridCol>
                <a:gridCol w="4073525">
                  <a:extLst>
                    <a:ext uri="{9D8B030D-6E8A-4147-A177-3AD203B41FA5}">
                      <a16:colId xmlns:a16="http://schemas.microsoft.com/office/drawing/2014/main" val="20002"/>
                    </a:ext>
                  </a:extLst>
                </a:gridCol>
              </a:tblGrid>
              <a:tr h="5852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dirty="0">
                        <a:ln>
                          <a:noFill/>
                        </a:ln>
                        <a:solidFill>
                          <a:schemeClr val="tx1"/>
                        </a:solidFill>
                        <a:effectLst/>
                        <a:latin typeface="Arial" pitchFamily="34" charset="0"/>
                        <a:ea typeface="ＭＳ Ｐゴシック" pitchFamily="50" charset="-128"/>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8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Arial" pitchFamily="34" charset="0"/>
                          <a:ea typeface="ＭＳ Ｐゴシック" pitchFamily="50" charset="-128"/>
                        </a:rPr>
                        <a:t>GOD</a:t>
                      </a:r>
                      <a:r>
                        <a:rPr kumimoji="1" lang="ja-JP" altLang="en-US" sz="1800" b="0" i="0" u="none" strike="noStrike" cap="none" normalizeH="0" baseline="0">
                          <a:ln>
                            <a:noFill/>
                          </a:ln>
                          <a:solidFill>
                            <a:schemeClr val="tx1"/>
                          </a:solidFill>
                          <a:effectLst/>
                          <a:latin typeface="Arial" pitchFamily="34" charset="0"/>
                          <a:ea typeface="ＭＳ Ｐゴシック" pitchFamily="50" charset="-128"/>
                        </a:rPr>
                        <a:t>法：</a:t>
                      </a:r>
                      <a:r>
                        <a:rPr kumimoji="1" lang="en-US" altLang="ja-JP" sz="1800" b="0" i="0" u="none" strike="noStrike" cap="none" normalizeH="0" baseline="0">
                          <a:ln>
                            <a:noFill/>
                          </a:ln>
                          <a:solidFill>
                            <a:schemeClr val="tx1"/>
                          </a:solidFill>
                          <a:effectLst/>
                          <a:latin typeface="Arial" pitchFamily="34" charset="0"/>
                          <a:ea typeface="ＭＳ Ｐゴシック" pitchFamily="50" charset="-128"/>
                        </a:rPr>
                        <a:t>Glucose Oxidase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80000"/>
                        </a:lnSpc>
                        <a:spcBef>
                          <a:spcPct val="20000"/>
                        </a:spcBef>
                        <a:spcAft>
                          <a:spcPct val="0"/>
                        </a:spcAft>
                        <a:buClrTx/>
                        <a:buSzTx/>
                        <a:buFontTx/>
                        <a:buNone/>
                        <a:tabLst/>
                      </a:pPr>
                      <a:r>
                        <a:rPr kumimoji="1" lang="en-US" altLang="ja-JP" sz="1800" b="0" i="0" u="none" strike="noStrike" cap="none" normalizeH="0" baseline="0">
                          <a:ln>
                            <a:noFill/>
                          </a:ln>
                          <a:solidFill>
                            <a:schemeClr val="tx1"/>
                          </a:solidFill>
                          <a:effectLst/>
                          <a:latin typeface="Arial" pitchFamily="34" charset="0"/>
                          <a:ea typeface="ＭＳ Ｐゴシック" pitchFamily="50" charset="-128"/>
                        </a:rPr>
                        <a:t>GDH</a:t>
                      </a:r>
                      <a:r>
                        <a:rPr kumimoji="1" lang="ja-JP" altLang="en-US" sz="1800" b="0" i="0" u="none" strike="noStrike" cap="none" normalizeH="0" baseline="0">
                          <a:ln>
                            <a:noFill/>
                          </a:ln>
                          <a:solidFill>
                            <a:schemeClr val="tx1"/>
                          </a:solidFill>
                          <a:effectLst/>
                          <a:latin typeface="Arial" pitchFamily="34" charset="0"/>
                          <a:ea typeface="ＭＳ Ｐゴシック" pitchFamily="50" charset="-128"/>
                        </a:rPr>
                        <a:t>法：</a:t>
                      </a:r>
                      <a:r>
                        <a:rPr kumimoji="1" lang="en-US" altLang="ja-JP" sz="1800" b="0" i="0" u="none" strike="noStrike" cap="none" normalizeH="0" baseline="0">
                          <a:ln>
                            <a:noFill/>
                          </a:ln>
                          <a:solidFill>
                            <a:schemeClr val="tx1"/>
                          </a:solidFill>
                          <a:effectLst/>
                          <a:latin typeface="Arial" pitchFamily="34" charset="0"/>
                          <a:ea typeface="ＭＳ Ｐゴシック" pitchFamily="50" charset="-128"/>
                        </a:rPr>
                        <a:t>Glucose Dehydrogenase</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82996">
                <a:tc>
                  <a:txBody>
                    <a:bodyPr/>
                    <a:lstStyle/>
                    <a:p>
                      <a:pPr marL="0" marR="0" lvl="0" indent="0" algn="ctr" defTabSz="914400" rtl="0" eaLnBrk="1" fontAlgn="base" latinLnBrk="0" hangingPunct="1">
                        <a:lnSpc>
                          <a:spcPct val="190000"/>
                        </a:lnSpc>
                        <a:spcBef>
                          <a:spcPct val="20000"/>
                        </a:spcBef>
                        <a:spcAft>
                          <a:spcPct val="0"/>
                        </a:spcAft>
                        <a:buClrTx/>
                        <a:buSzTx/>
                        <a:buFontTx/>
                        <a:buNone/>
                        <a:tabLst/>
                      </a:pPr>
                      <a:r>
                        <a:rPr kumimoji="1" lang="ja-JP" altLang="en-US" sz="1800" b="0" i="0" u="none" strike="noStrike" cap="none" normalizeH="0" baseline="0">
                          <a:ln>
                            <a:noFill/>
                          </a:ln>
                          <a:solidFill>
                            <a:schemeClr val="tx1"/>
                          </a:solidFill>
                          <a:effectLst/>
                          <a:latin typeface="Arial" pitchFamily="34" charset="0"/>
                          <a:ea typeface="ＭＳ Ｐゴシック" pitchFamily="50" charset="-128"/>
                        </a:rPr>
                        <a:t>比色法</a:t>
                      </a:r>
                    </a:p>
                  </a:txBody>
                  <a:tcPr marT="45725" marB="45725"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dirty="0">
                        <a:ln>
                          <a:noFill/>
                        </a:ln>
                        <a:solidFill>
                          <a:schemeClr val="tx1"/>
                        </a:solidFill>
                        <a:effectLst/>
                        <a:latin typeface="Arial" pitchFamily="34" charset="0"/>
                        <a:ea typeface="ＭＳ Ｐゴシック" pitchFamily="50" charset="-128"/>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dirty="0">
                        <a:ln>
                          <a:noFill/>
                        </a:ln>
                        <a:solidFill>
                          <a:schemeClr val="tx1"/>
                        </a:solidFill>
                        <a:effectLst/>
                        <a:latin typeface="Arial" pitchFamily="34" charset="0"/>
                        <a:ea typeface="ＭＳ Ｐゴシック" pitchFamily="50" charset="-128"/>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56213">
                <a:tc>
                  <a:txBody>
                    <a:bodyPr/>
                    <a:lstStyle/>
                    <a:p>
                      <a:pPr marL="0" marR="0" lvl="0" indent="0" algn="ctr" defTabSz="914400" rtl="0" eaLnBrk="1" fontAlgn="base" latinLnBrk="0" hangingPunct="1">
                        <a:lnSpc>
                          <a:spcPct val="190000"/>
                        </a:lnSpc>
                        <a:spcBef>
                          <a:spcPct val="20000"/>
                        </a:spcBef>
                        <a:spcAft>
                          <a:spcPct val="0"/>
                        </a:spcAft>
                        <a:buClrTx/>
                        <a:buSzTx/>
                        <a:buFontTx/>
                        <a:buNone/>
                        <a:tabLst/>
                      </a:pPr>
                      <a:r>
                        <a:rPr kumimoji="1" lang="ja-JP" altLang="en-US" sz="1800" b="0" i="0" u="none" strike="noStrike" cap="none" normalizeH="0" baseline="0">
                          <a:ln>
                            <a:noFill/>
                          </a:ln>
                          <a:solidFill>
                            <a:schemeClr val="tx1"/>
                          </a:solidFill>
                          <a:effectLst/>
                          <a:latin typeface="Arial" pitchFamily="34" charset="0"/>
                          <a:ea typeface="ＭＳ Ｐゴシック" pitchFamily="50" charset="-128"/>
                        </a:rPr>
                        <a:t>電極法</a:t>
                      </a:r>
                    </a:p>
                  </a:txBody>
                  <a:tcPr marT="45725" marB="45725"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ja-JP" sz="1400" b="0" i="0" u="none" strike="noStrike" cap="none" normalizeH="0" baseline="0" dirty="0">
                        <a:ln>
                          <a:noFill/>
                        </a:ln>
                        <a:solidFill>
                          <a:schemeClr val="tx1"/>
                        </a:solidFill>
                        <a:effectLst/>
                        <a:latin typeface="Arial" pitchFamily="34" charset="0"/>
                        <a:ea typeface="ＭＳ Ｐゴシック" pitchFamily="50" charset="-128"/>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600" b="0" i="0" u="none" strike="noStrike" cap="none" normalizeH="0" baseline="0" dirty="0">
                        <a:ln>
                          <a:noFill/>
                        </a:ln>
                        <a:solidFill>
                          <a:schemeClr val="tx1"/>
                        </a:solidFill>
                        <a:effectLst/>
                        <a:latin typeface="Arial" pitchFamily="34" charset="0"/>
                        <a:ea typeface="ＭＳ Ｐゴシック" pitchFamily="50" charset="-128"/>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17433"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75" y="2046288"/>
            <a:ext cx="14763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6" name="Line 35"/>
          <p:cNvSpPr>
            <a:spLocks noChangeShapeType="1"/>
          </p:cNvSpPr>
          <p:nvPr/>
        </p:nvSpPr>
        <p:spPr bwMode="auto">
          <a:xfrm>
            <a:off x="4687888" y="5305425"/>
            <a:ext cx="40576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7437" name="Text Box 36"/>
          <p:cNvSpPr txBox="1">
            <a:spLocks noChangeArrowheads="1"/>
          </p:cNvSpPr>
          <p:nvPr/>
        </p:nvSpPr>
        <p:spPr bwMode="auto">
          <a:xfrm>
            <a:off x="7210425" y="3348038"/>
            <a:ext cx="1358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t>（</a:t>
            </a:r>
            <a:r>
              <a:rPr lang="en-US" altLang="ja-JP" sz="1600"/>
              <a:t>GDH-PQQ</a:t>
            </a:r>
            <a:r>
              <a:rPr lang="ja-JP" altLang="en-US" sz="1600"/>
              <a:t>）</a:t>
            </a:r>
          </a:p>
        </p:txBody>
      </p:sp>
      <p:sp>
        <p:nvSpPr>
          <p:cNvPr id="17438" name="Text Box 37"/>
          <p:cNvSpPr txBox="1">
            <a:spLocks noChangeArrowheads="1"/>
          </p:cNvSpPr>
          <p:nvPr/>
        </p:nvSpPr>
        <p:spPr bwMode="auto">
          <a:xfrm>
            <a:off x="7067550" y="4968875"/>
            <a:ext cx="1358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dirty="0"/>
              <a:t>（</a:t>
            </a:r>
            <a:r>
              <a:rPr lang="en-US" altLang="ja-JP" sz="1600" dirty="0"/>
              <a:t>GDH-PQQ</a:t>
            </a:r>
            <a:r>
              <a:rPr lang="ja-JP" altLang="en-US" sz="1600" dirty="0"/>
              <a:t>）</a:t>
            </a:r>
          </a:p>
        </p:txBody>
      </p:sp>
      <p:sp>
        <p:nvSpPr>
          <p:cNvPr id="17439" name="Text Box 38"/>
          <p:cNvSpPr txBox="1">
            <a:spLocks noChangeArrowheads="1"/>
          </p:cNvSpPr>
          <p:nvPr/>
        </p:nvSpPr>
        <p:spPr bwMode="auto">
          <a:xfrm>
            <a:off x="4929188" y="5021263"/>
            <a:ext cx="13335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t>（</a:t>
            </a:r>
            <a:r>
              <a:rPr lang="en-US" altLang="ja-JP" sz="1600"/>
              <a:t>GDH-NAD</a:t>
            </a:r>
            <a:r>
              <a:rPr lang="ja-JP" altLang="en-US" sz="1600"/>
              <a:t>）</a:t>
            </a:r>
          </a:p>
        </p:txBody>
      </p:sp>
      <p:sp>
        <p:nvSpPr>
          <p:cNvPr id="17440" name="Text Box 40"/>
          <p:cNvSpPr txBox="1">
            <a:spLocks noChangeArrowheads="1"/>
          </p:cNvSpPr>
          <p:nvPr/>
        </p:nvSpPr>
        <p:spPr bwMode="auto">
          <a:xfrm>
            <a:off x="3722688" y="6521450"/>
            <a:ext cx="5073650"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10000"/>
              </a:lnSpc>
            </a:pPr>
            <a:r>
              <a:rPr lang="ja-JP" altLang="en-US" sz="1200">
                <a:latin typeface="Times New Roman" pitchFamily="18" charset="0"/>
              </a:rPr>
              <a:t>出典）各社カタログより</a:t>
            </a:r>
          </a:p>
        </p:txBody>
      </p:sp>
      <p:sp>
        <p:nvSpPr>
          <p:cNvPr id="17441" name="テキスト ボックス 23"/>
          <p:cNvSpPr txBox="1">
            <a:spLocks noChangeArrowheads="1"/>
          </p:cNvSpPr>
          <p:nvPr/>
        </p:nvSpPr>
        <p:spPr bwMode="auto">
          <a:xfrm>
            <a:off x="142875" y="2428875"/>
            <a:ext cx="461963"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b="1" u="sng">
                <a:solidFill>
                  <a:srgbClr val="FF0A4F"/>
                </a:solidFill>
              </a:rPr>
              <a:t>計測方法</a:t>
            </a:r>
            <a:r>
              <a:rPr lang="ja-JP" altLang="en-US"/>
              <a:t>による分類</a:t>
            </a:r>
          </a:p>
        </p:txBody>
      </p:sp>
      <p:sp>
        <p:nvSpPr>
          <p:cNvPr id="17442" name="テキスト ボックス 24"/>
          <p:cNvSpPr txBox="1">
            <a:spLocks noChangeArrowheads="1"/>
          </p:cNvSpPr>
          <p:nvPr/>
        </p:nvSpPr>
        <p:spPr bwMode="auto">
          <a:xfrm>
            <a:off x="3286125" y="773113"/>
            <a:ext cx="272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t>使用する</a:t>
            </a:r>
            <a:r>
              <a:rPr lang="ja-JP" altLang="en-US" b="1" u="sng">
                <a:solidFill>
                  <a:srgbClr val="FF0A4F"/>
                </a:solidFill>
              </a:rPr>
              <a:t>酵素</a:t>
            </a:r>
            <a:r>
              <a:rPr lang="ja-JP" altLang="en-US"/>
              <a:t>による違い</a:t>
            </a:r>
          </a:p>
        </p:txBody>
      </p:sp>
      <p:pic>
        <p:nvPicPr>
          <p:cNvPr id="17443" name="Picture 30" descr="C:\Documents and Settings\knoro1\デスクトップ\28_aviva.jpg"/>
          <p:cNvPicPr>
            <a:picLocks noChangeAspect="1" noChangeArrowheads="1"/>
          </p:cNvPicPr>
          <p:nvPr/>
        </p:nvPicPr>
        <p:blipFill>
          <a:blip r:embed="rId3">
            <a:extLst>
              <a:ext uri="{28A0092B-C50C-407E-A947-70E740481C1C}">
                <a14:useLocalDpi xmlns:a14="http://schemas.microsoft.com/office/drawing/2010/main" val="0"/>
              </a:ext>
            </a:extLst>
          </a:blip>
          <a:srcRect l="20711" t="694" r="18343" b="694"/>
          <a:stretch>
            <a:fillRect/>
          </a:stretch>
        </p:blipFill>
        <p:spPr bwMode="auto">
          <a:xfrm>
            <a:off x="7164304" y="3767138"/>
            <a:ext cx="642937"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46" name="Picture 41" descr="C:\Documents and Settings\ynakatan\デスクトップ\トレーニング\ウルトラビュー\画像集\転用用\事前カタログ　正面写真.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5638" y="5357813"/>
            <a:ext cx="5143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48" name="Picture 48" descr="C:\Documents and Settings\ynakatan\デスクトップ\LFS\競合比較\バイエル\アセンシアブリーズ２.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6188" y="3767138"/>
            <a:ext cx="757237"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9" name="テキスト ボックス 33"/>
          <p:cNvSpPr txBox="1">
            <a:spLocks noChangeArrowheads="1"/>
          </p:cNvSpPr>
          <p:nvPr/>
        </p:nvSpPr>
        <p:spPr bwMode="auto">
          <a:xfrm>
            <a:off x="3071813" y="3000375"/>
            <a:ext cx="11721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ﾒﾃﾞｨｾｰﾌﾌｨｯﾄ</a:t>
            </a:r>
          </a:p>
        </p:txBody>
      </p:sp>
      <p:sp>
        <p:nvSpPr>
          <p:cNvPr id="17451" name="テキスト ボックス 35"/>
          <p:cNvSpPr txBox="1">
            <a:spLocks noChangeArrowheads="1"/>
          </p:cNvSpPr>
          <p:nvPr/>
        </p:nvSpPr>
        <p:spPr bwMode="auto">
          <a:xfrm>
            <a:off x="1714500" y="4786313"/>
            <a:ext cx="1082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ｸﾞﾙﾃｽﾄｴﾌﾞﾘ</a:t>
            </a:r>
          </a:p>
        </p:txBody>
      </p:sp>
      <p:sp>
        <p:nvSpPr>
          <p:cNvPr id="17452" name="テキスト ボックス 36"/>
          <p:cNvSpPr txBox="1">
            <a:spLocks noChangeArrowheads="1"/>
          </p:cNvSpPr>
          <p:nvPr/>
        </p:nvSpPr>
        <p:spPr bwMode="auto">
          <a:xfrm>
            <a:off x="1643063" y="6286500"/>
            <a:ext cx="13516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ﾜﾝﾀｯﾁｳﾙﾄﾗﾋﾞｭｰ</a:t>
            </a:r>
          </a:p>
        </p:txBody>
      </p:sp>
      <p:sp>
        <p:nvSpPr>
          <p:cNvPr id="17453" name="テキスト ボックス 37"/>
          <p:cNvSpPr txBox="1">
            <a:spLocks noChangeArrowheads="1"/>
          </p:cNvSpPr>
          <p:nvPr/>
        </p:nvSpPr>
        <p:spPr bwMode="auto">
          <a:xfrm>
            <a:off x="6970512" y="2152650"/>
            <a:ext cx="1711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ｱｷｭﾁｪｯｸﾓﾊﾞｲﾙ</a:t>
            </a:r>
            <a:endParaRPr lang="en-US" altLang="ja-JP" sz="1400" dirty="0"/>
          </a:p>
          <a:p>
            <a:pPr eaLnBrk="1" hangingPunct="1"/>
            <a:r>
              <a:rPr lang="ja-JP" altLang="en-US" sz="1400" dirty="0"/>
              <a:t>ｱｷｭﾁｪｯｸｺﾝﾊﾟｸﾄﾌﾟﾗｽ</a:t>
            </a:r>
          </a:p>
        </p:txBody>
      </p:sp>
      <p:sp>
        <p:nvSpPr>
          <p:cNvPr id="17454" name="テキスト ボックス 38"/>
          <p:cNvSpPr txBox="1">
            <a:spLocks noChangeArrowheads="1"/>
          </p:cNvSpPr>
          <p:nvPr/>
        </p:nvSpPr>
        <p:spPr bwMode="auto">
          <a:xfrm>
            <a:off x="4775935" y="4702175"/>
            <a:ext cx="1710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ﾌﾘｰｽﾀｲﾙﾌﾟﾚｼｼﾞｮﾝﾈｵ</a:t>
            </a:r>
          </a:p>
        </p:txBody>
      </p:sp>
      <p:sp>
        <p:nvSpPr>
          <p:cNvPr id="17456" name="テキスト ボックス 40"/>
          <p:cNvSpPr txBox="1">
            <a:spLocks noChangeArrowheads="1"/>
          </p:cNvSpPr>
          <p:nvPr/>
        </p:nvSpPr>
        <p:spPr bwMode="auto">
          <a:xfrm>
            <a:off x="6726315" y="4713288"/>
            <a:ext cx="20697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ｱｷｭﾁｪｯｸｱﾋﾞﾊﾞ・ｱﾋﾞﾊﾞﾅﾉ</a:t>
            </a:r>
          </a:p>
        </p:txBody>
      </p:sp>
      <p:sp>
        <p:nvSpPr>
          <p:cNvPr id="17457" name="テキスト ボックス 41"/>
          <p:cNvSpPr txBox="1">
            <a:spLocks noChangeArrowheads="1"/>
          </p:cNvSpPr>
          <p:nvPr/>
        </p:nvSpPr>
        <p:spPr bwMode="auto">
          <a:xfrm>
            <a:off x="4865703" y="6250086"/>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ﾌﾘｰｽﾀｲﾙﾌﾘｰﾀﾞﾑﾗｲﾄ</a:t>
            </a:r>
          </a:p>
        </p:txBody>
      </p:sp>
      <p:sp>
        <p:nvSpPr>
          <p:cNvPr id="17459" name="テキスト ボックス 43"/>
          <p:cNvSpPr txBox="1">
            <a:spLocks noChangeArrowheads="1"/>
          </p:cNvSpPr>
          <p:nvPr/>
        </p:nvSpPr>
        <p:spPr bwMode="auto">
          <a:xfrm>
            <a:off x="3357563" y="4835525"/>
            <a:ext cx="1350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a:t>ｱｾﾝｼｱﾌﾞﾘｰｽﾞ</a:t>
            </a:r>
            <a:r>
              <a:rPr lang="en-US" altLang="ja-JP" sz="1400"/>
              <a:t>Ⅱ</a:t>
            </a:r>
            <a:endParaRPr lang="ja-JP" altLang="en-US" sz="1400"/>
          </a:p>
        </p:txBody>
      </p:sp>
      <p:pic>
        <p:nvPicPr>
          <p:cNvPr id="35" name="Picture 43" descr="https://www.terumo.co.jp/medical/equipment/images/me96_main01.jpg"/>
          <p:cNvPicPr>
            <a:picLocks noChangeAspect="1" noChangeArrowheads="1"/>
          </p:cNvPicPr>
          <p:nvPr/>
        </p:nvPicPr>
        <p:blipFill>
          <a:blip r:embed="rId6"/>
          <a:srcRect/>
          <a:stretch>
            <a:fillRect/>
          </a:stretch>
        </p:blipFill>
        <p:spPr bwMode="auto">
          <a:xfrm>
            <a:off x="1849075" y="2915676"/>
            <a:ext cx="1264013" cy="529200"/>
          </a:xfrm>
          <a:prstGeom prst="rect">
            <a:avLst/>
          </a:prstGeom>
          <a:noFill/>
        </p:spPr>
      </p:pic>
      <p:pic>
        <p:nvPicPr>
          <p:cNvPr id="36" name="Picture 47" descr="http://products.abbott.co.jp/medical/product/adc/images/adc_neo.png"/>
          <p:cNvPicPr>
            <a:picLocks noChangeAspect="1" noChangeArrowheads="1"/>
          </p:cNvPicPr>
          <p:nvPr/>
        </p:nvPicPr>
        <p:blipFill>
          <a:blip r:embed="rId7"/>
          <a:srcRect/>
          <a:stretch>
            <a:fillRect/>
          </a:stretch>
        </p:blipFill>
        <p:spPr bwMode="auto">
          <a:xfrm>
            <a:off x="5292577" y="3831210"/>
            <a:ext cx="636736" cy="955103"/>
          </a:xfrm>
          <a:prstGeom prst="rect">
            <a:avLst/>
          </a:prstGeom>
          <a:noFill/>
        </p:spPr>
      </p:pic>
      <p:pic>
        <p:nvPicPr>
          <p:cNvPr id="37" name="Picture 45" descr="ワンタッチベリオビュー®"/>
          <p:cNvPicPr>
            <a:picLocks noChangeAspect="1" noChangeArrowheads="1"/>
          </p:cNvPicPr>
          <p:nvPr/>
        </p:nvPicPr>
        <p:blipFill>
          <a:blip r:embed="rId8"/>
          <a:srcRect/>
          <a:stretch>
            <a:fillRect/>
          </a:stretch>
        </p:blipFill>
        <p:spPr bwMode="auto">
          <a:xfrm>
            <a:off x="3357563" y="5305425"/>
            <a:ext cx="890915" cy="1033462"/>
          </a:xfrm>
          <a:prstGeom prst="rect">
            <a:avLst/>
          </a:prstGeom>
          <a:noFill/>
        </p:spPr>
      </p:pic>
      <p:sp>
        <p:nvSpPr>
          <p:cNvPr id="38" name="テキスト ボックス 36"/>
          <p:cNvSpPr txBox="1">
            <a:spLocks noChangeArrowheads="1"/>
          </p:cNvSpPr>
          <p:nvPr/>
        </p:nvSpPr>
        <p:spPr bwMode="auto">
          <a:xfrm>
            <a:off x="3095388" y="6295460"/>
            <a:ext cx="13516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ﾜﾝﾀｯﾁﾍﾞﾘｵﾋﾞｭｰ</a:t>
            </a:r>
          </a:p>
        </p:txBody>
      </p:sp>
      <p:pic>
        <p:nvPicPr>
          <p:cNvPr id="332802" name="Picture 2" descr="http://products.abbott.co.jp/medical/product/adc/images/adc_freedomright.jpg"/>
          <p:cNvPicPr>
            <a:picLocks noChangeAspect="1" noChangeArrowheads="1"/>
          </p:cNvPicPr>
          <p:nvPr/>
        </p:nvPicPr>
        <p:blipFill>
          <a:blip r:embed="rId9"/>
          <a:srcRect/>
          <a:stretch>
            <a:fillRect/>
          </a:stretch>
        </p:blipFill>
        <p:spPr bwMode="auto">
          <a:xfrm>
            <a:off x="5292577" y="5415325"/>
            <a:ext cx="549033" cy="823550"/>
          </a:xfrm>
          <a:prstGeom prst="rect">
            <a:avLst/>
          </a:prstGeom>
          <a:noFill/>
        </p:spPr>
      </p:pic>
      <p:cxnSp>
        <p:nvCxnSpPr>
          <p:cNvPr id="41" name="直線コネクタ 40"/>
          <p:cNvCxnSpPr/>
          <p:nvPr/>
        </p:nvCxnSpPr>
        <p:spPr>
          <a:xfrm>
            <a:off x="6691313" y="3684588"/>
            <a:ext cx="23812" cy="1620837"/>
          </a:xfrm>
          <a:prstGeom prst="line">
            <a:avLst/>
          </a:prstGeom>
          <a:ln w="3175">
            <a:solidFill>
              <a:srgbClr val="003300"/>
            </a:solidFill>
          </a:ln>
        </p:spPr>
        <p:style>
          <a:lnRef idx="2">
            <a:schemeClr val="accent1"/>
          </a:lnRef>
          <a:fillRef idx="0">
            <a:schemeClr val="accent1"/>
          </a:fillRef>
          <a:effectRef idx="1">
            <a:schemeClr val="accent1"/>
          </a:effectRef>
          <a:fontRef idx="minor">
            <a:schemeClr val="tx1"/>
          </a:fontRef>
        </p:style>
      </p:cxnSp>
      <p:pic>
        <p:nvPicPr>
          <p:cNvPr id="2" name="Picture 2" descr="グルテストＮｅｏアルファ"/>
          <p:cNvPicPr>
            <a:picLocks noChangeAspect="1" noChangeArrowheads="1"/>
          </p:cNvPicPr>
          <p:nvPr/>
        </p:nvPicPr>
        <p:blipFill>
          <a:blip r:embed="rId10"/>
          <a:srcRect/>
          <a:stretch>
            <a:fillRect/>
          </a:stretch>
        </p:blipFill>
        <p:spPr bwMode="auto">
          <a:xfrm>
            <a:off x="7826175" y="5454250"/>
            <a:ext cx="893389" cy="804050"/>
          </a:xfrm>
          <a:prstGeom prst="rect">
            <a:avLst/>
          </a:prstGeom>
          <a:noFill/>
        </p:spPr>
      </p:pic>
      <p:pic>
        <p:nvPicPr>
          <p:cNvPr id="332804" name="Picture 4" descr="グルテストエブリ"/>
          <p:cNvPicPr>
            <a:picLocks noChangeAspect="1" noChangeArrowheads="1"/>
          </p:cNvPicPr>
          <p:nvPr/>
        </p:nvPicPr>
        <p:blipFill>
          <a:blip r:embed="rId11"/>
          <a:srcRect/>
          <a:stretch>
            <a:fillRect/>
          </a:stretch>
        </p:blipFill>
        <p:spPr bwMode="auto">
          <a:xfrm>
            <a:off x="1965150" y="3767138"/>
            <a:ext cx="564838" cy="979488"/>
          </a:xfrm>
          <a:prstGeom prst="rect">
            <a:avLst/>
          </a:prstGeom>
          <a:noFill/>
        </p:spPr>
      </p:pic>
      <p:pic>
        <p:nvPicPr>
          <p:cNvPr id="332806" name="Picture 6" descr="https://www.accu-chek.jp/medical/products_intro/sokuteiki/img/aviva_nano_img04.jpg"/>
          <p:cNvPicPr>
            <a:picLocks noChangeAspect="1" noChangeArrowheads="1"/>
          </p:cNvPicPr>
          <p:nvPr/>
        </p:nvPicPr>
        <p:blipFill>
          <a:blip r:embed="rId12"/>
          <a:srcRect/>
          <a:stretch>
            <a:fillRect/>
          </a:stretch>
        </p:blipFill>
        <p:spPr bwMode="auto">
          <a:xfrm>
            <a:off x="7826175" y="3831210"/>
            <a:ext cx="812426" cy="788054"/>
          </a:xfrm>
          <a:prstGeom prst="rect">
            <a:avLst/>
          </a:prstGeom>
          <a:noFill/>
        </p:spPr>
      </p:pic>
      <p:pic>
        <p:nvPicPr>
          <p:cNvPr id="332808" name="Picture 8" descr="https://www.accu-chek.jp/medical/products_intro/sokuteiki/img/mobile01.jpg"/>
          <p:cNvPicPr>
            <a:picLocks noChangeAspect="1" noChangeArrowheads="1"/>
          </p:cNvPicPr>
          <p:nvPr/>
        </p:nvPicPr>
        <p:blipFill>
          <a:blip r:embed="rId13"/>
          <a:srcRect/>
          <a:stretch>
            <a:fillRect/>
          </a:stretch>
        </p:blipFill>
        <p:spPr bwMode="auto">
          <a:xfrm>
            <a:off x="6191249" y="2058988"/>
            <a:ext cx="697857" cy="1249164"/>
          </a:xfrm>
          <a:prstGeom prst="rect">
            <a:avLst/>
          </a:prstGeom>
          <a:noFill/>
        </p:spPr>
      </p:pic>
      <p:pic>
        <p:nvPicPr>
          <p:cNvPr id="39"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20105" y="5454250"/>
            <a:ext cx="995240" cy="776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テキスト ボックス 34"/>
          <p:cNvSpPr txBox="1">
            <a:spLocks noChangeArrowheads="1"/>
          </p:cNvSpPr>
          <p:nvPr/>
        </p:nvSpPr>
        <p:spPr bwMode="auto">
          <a:xfrm>
            <a:off x="3071813" y="2286000"/>
            <a:ext cx="16305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ﾒﾃﾞｨｾｰﾌﾌｨｯﾄｽﾏｲﾙ</a:t>
            </a:r>
          </a:p>
        </p:txBody>
      </p:sp>
      <p:sp>
        <p:nvSpPr>
          <p:cNvPr id="42" name="テキスト ボックス 39"/>
          <p:cNvSpPr txBox="1">
            <a:spLocks noChangeArrowheads="1"/>
          </p:cNvSpPr>
          <p:nvPr/>
        </p:nvSpPr>
        <p:spPr bwMode="auto">
          <a:xfrm>
            <a:off x="6744810" y="6258300"/>
            <a:ext cx="1840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400" dirty="0"/>
              <a:t>ｸﾞﾙﾃｽﾄ</a:t>
            </a:r>
            <a:r>
              <a:rPr lang="en-US" altLang="ja-JP" sz="1400" dirty="0"/>
              <a:t>NEO</a:t>
            </a:r>
            <a:r>
              <a:rPr lang="ja-JP" altLang="en-US" sz="1400" dirty="0"/>
              <a:t>ｱｲ・ｱﾙﾌｧ</a:t>
            </a:r>
          </a:p>
        </p:txBody>
      </p:sp>
      <p:pic>
        <p:nvPicPr>
          <p:cNvPr id="43"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15282" y="2141266"/>
            <a:ext cx="1156531" cy="611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45" name="Text Box 38"/>
          <p:cNvSpPr txBox="1">
            <a:spLocks noChangeArrowheads="1"/>
          </p:cNvSpPr>
          <p:nvPr/>
        </p:nvSpPr>
        <p:spPr bwMode="auto">
          <a:xfrm>
            <a:off x="5905500" y="5320506"/>
            <a:ext cx="15160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dirty="0"/>
              <a:t>（</a:t>
            </a:r>
            <a:r>
              <a:rPr lang="en-US" altLang="ja-JP" sz="1600" dirty="0"/>
              <a:t>GDH-FAD</a:t>
            </a:r>
            <a:r>
              <a:rPr lang="ja-JP" altLang="en-US" sz="1600" dirty="0"/>
              <a:t>）</a:t>
            </a:r>
          </a:p>
        </p:txBody>
      </p:sp>
    </p:spTree>
    <p:extLst>
      <p:ext uri="{BB962C8B-B14F-4D97-AF65-F5344CB8AC3E}">
        <p14:creationId xmlns:p14="http://schemas.microsoft.com/office/powerpoint/2010/main" val="1266864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5A8E31D3-4FA7-4FA4-B091-3210B2A03DD6}" type="slidenum">
              <a:rPr lang="en-US" altLang="ja-JP" smtClean="0"/>
              <a:pPr eaLnBrk="1" hangingPunct="1"/>
              <a:t>5</a:t>
            </a:fld>
            <a:endParaRPr lang="en-US" altLang="ja-JP"/>
          </a:p>
        </p:txBody>
      </p:sp>
      <p:sp>
        <p:nvSpPr>
          <p:cNvPr id="18435" name="Text Box 2"/>
          <p:cNvSpPr txBox="1">
            <a:spLocks noChangeArrowheads="1"/>
          </p:cNvSpPr>
          <p:nvPr/>
        </p:nvSpPr>
        <p:spPr bwMode="auto">
          <a:xfrm>
            <a:off x="5715000" y="2590800"/>
            <a:ext cx="2808288"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a:latin typeface="Times New Roman" pitchFamily="18" charset="0"/>
                <a:ea typeface="ＭＳ Ｐ明朝" pitchFamily="18" charset="-128"/>
              </a:rPr>
              <a:t>血液の中にはたくさんの</a:t>
            </a:r>
          </a:p>
          <a:p>
            <a:pPr eaLnBrk="1" hangingPunct="1"/>
            <a:r>
              <a:rPr lang="ja-JP" altLang="en-US" sz="2000">
                <a:latin typeface="Times New Roman" pitchFamily="18" charset="0"/>
                <a:ea typeface="ＭＳ Ｐ明朝" pitchFamily="18" charset="-128"/>
              </a:rPr>
              <a:t>物質が含まれています。</a:t>
            </a:r>
          </a:p>
          <a:p>
            <a:pPr eaLnBrk="1" hangingPunct="1"/>
            <a:endParaRPr lang="ja-JP" altLang="en-US" sz="2000">
              <a:latin typeface="Times New Roman" pitchFamily="18" charset="0"/>
              <a:ea typeface="ＭＳ Ｐ明朝" pitchFamily="18" charset="-128"/>
            </a:endParaRPr>
          </a:p>
          <a:p>
            <a:pPr eaLnBrk="1" hangingPunct="1"/>
            <a:r>
              <a:rPr lang="ja-JP" altLang="en-US" sz="2000">
                <a:latin typeface="Times New Roman" pitchFamily="18" charset="0"/>
                <a:ea typeface="ＭＳ Ｐ明朝" pitchFamily="18" charset="-128"/>
              </a:rPr>
              <a:t>このなかで</a:t>
            </a:r>
          </a:p>
          <a:p>
            <a:pPr eaLnBrk="1" hangingPunct="1"/>
            <a:r>
              <a:rPr lang="ja-JP" altLang="en-US" sz="2000">
                <a:latin typeface="ＭＳ Ｐゴシック" pitchFamily="50" charset="-128"/>
                <a:ea typeface="ＭＳ Ｐ明朝" pitchFamily="18" charset="-128"/>
              </a:rPr>
              <a:t>　　＝グルコース（ブドウ糖）</a:t>
            </a:r>
          </a:p>
          <a:p>
            <a:pPr eaLnBrk="1" hangingPunct="1"/>
            <a:r>
              <a:rPr lang="ja-JP" altLang="en-US" sz="2000">
                <a:latin typeface="ＭＳ Ｐゴシック" pitchFamily="50" charset="-128"/>
                <a:ea typeface="ＭＳ Ｐ明朝" pitchFamily="18" charset="-128"/>
              </a:rPr>
              <a:t>　　　　だけを測りたい！</a:t>
            </a:r>
            <a:endParaRPr lang="ja-JP" altLang="en-US" sz="2000">
              <a:latin typeface="Times New Roman" pitchFamily="18" charset="0"/>
              <a:ea typeface="ＭＳ Ｐ明朝" pitchFamily="18" charset="-128"/>
            </a:endParaRPr>
          </a:p>
        </p:txBody>
      </p:sp>
      <p:sp>
        <p:nvSpPr>
          <p:cNvPr id="18436" name="Rectangle 3"/>
          <p:cNvSpPr>
            <a:spLocks noChangeArrowheads="1"/>
          </p:cNvSpPr>
          <p:nvPr/>
        </p:nvSpPr>
        <p:spPr bwMode="auto">
          <a:xfrm>
            <a:off x="457200" y="1295400"/>
            <a:ext cx="83788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lnSpc>
                <a:spcPct val="90000"/>
              </a:lnSpc>
            </a:pPr>
            <a:r>
              <a:rPr lang="ja-JP" altLang="en-US" sz="2400">
                <a:latin typeface="ＭＳ Ｐゴシック" pitchFamily="50" charset="-128"/>
              </a:rPr>
              <a:t>＜血液中のグルコース</a:t>
            </a:r>
            <a:r>
              <a:rPr lang="ja-JP" altLang="en-US" sz="2000">
                <a:latin typeface="ＭＳ Ｐゴシック" pitchFamily="50" charset="-128"/>
              </a:rPr>
              <a:t>（ブドウ糖）</a:t>
            </a:r>
            <a:r>
              <a:rPr lang="ja-JP" altLang="en-US" sz="2400">
                <a:latin typeface="ＭＳ Ｐゴシック" pitchFamily="50" charset="-128"/>
              </a:rPr>
              <a:t>濃度を調べるということです＞</a:t>
            </a:r>
          </a:p>
        </p:txBody>
      </p:sp>
      <p:sp>
        <p:nvSpPr>
          <p:cNvPr id="18437" name="Rectangle 4"/>
          <p:cNvSpPr>
            <a:spLocks noChangeArrowheads="1"/>
          </p:cNvSpPr>
          <p:nvPr/>
        </p:nvSpPr>
        <p:spPr bwMode="auto">
          <a:xfrm>
            <a:off x="4789488" y="5397500"/>
            <a:ext cx="3859212"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40000"/>
              </a:lnSpc>
            </a:pPr>
            <a:r>
              <a:rPr lang="ja-JP" altLang="en-US" sz="2000">
                <a:latin typeface="ＭＳ Ｐゴシック" pitchFamily="50" charset="-128"/>
              </a:rPr>
              <a:t>　　では</a:t>
            </a:r>
          </a:p>
          <a:p>
            <a:pPr eaLnBrk="1" hangingPunct="1">
              <a:lnSpc>
                <a:spcPct val="140000"/>
              </a:lnSpc>
            </a:pPr>
            <a:r>
              <a:rPr lang="ja-JP" altLang="en-US" sz="2800">
                <a:latin typeface="ＭＳ Ｐゴシック" pitchFamily="50" charset="-128"/>
              </a:rPr>
              <a:t>ｸﾞﾙｺｰｽを測るには</a:t>
            </a:r>
            <a:r>
              <a:rPr lang="en-US" altLang="ja-JP" sz="2800">
                <a:latin typeface="Times New Roman" pitchFamily="18" charset="0"/>
              </a:rPr>
              <a:t>…</a:t>
            </a:r>
            <a:r>
              <a:rPr lang="ja-JP" altLang="en-US" sz="2800">
                <a:latin typeface="ＭＳ Ｐゴシック" pitchFamily="50" charset="-128"/>
              </a:rPr>
              <a:t>？</a:t>
            </a:r>
          </a:p>
        </p:txBody>
      </p:sp>
      <p:sp>
        <p:nvSpPr>
          <p:cNvPr id="18438" name="Rectangle 5" descr="紙ふぶき (大)"/>
          <p:cNvSpPr>
            <a:spLocks noChangeArrowheads="1"/>
          </p:cNvSpPr>
          <p:nvPr/>
        </p:nvSpPr>
        <p:spPr bwMode="auto">
          <a:xfrm>
            <a:off x="2362200" y="3581400"/>
            <a:ext cx="2590800" cy="1522413"/>
          </a:xfrm>
          <a:prstGeom prst="rect">
            <a:avLst/>
          </a:prstGeom>
          <a:pattFill prst="lgConfetti">
            <a:fgClr>
              <a:srgbClr val="EAEC5E"/>
            </a:fgClr>
            <a:bgClr>
              <a:schemeClr val="bg1"/>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nvGrpSpPr>
          <p:cNvPr id="18439" name="Group 6"/>
          <p:cNvGrpSpPr>
            <a:grpSpLocks/>
          </p:cNvGrpSpPr>
          <p:nvPr/>
        </p:nvGrpSpPr>
        <p:grpSpPr bwMode="auto">
          <a:xfrm>
            <a:off x="3924300" y="3821113"/>
            <a:ext cx="423863" cy="215900"/>
            <a:chOff x="4824" y="2647"/>
            <a:chExt cx="267" cy="136"/>
          </a:xfrm>
        </p:grpSpPr>
        <p:sp>
          <p:nvSpPr>
            <p:cNvPr id="18474" name="Oval 7"/>
            <p:cNvSpPr>
              <a:spLocks noChangeArrowheads="1"/>
            </p:cNvSpPr>
            <p:nvPr/>
          </p:nvSpPr>
          <p:spPr bwMode="auto">
            <a:xfrm rot="300000">
              <a:off x="4824" y="2647"/>
              <a:ext cx="267" cy="136"/>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75" name="Oval 8"/>
            <p:cNvSpPr>
              <a:spLocks noChangeArrowheads="1"/>
            </p:cNvSpPr>
            <p:nvPr/>
          </p:nvSpPr>
          <p:spPr bwMode="auto">
            <a:xfrm rot="300000">
              <a:off x="4847" y="2647"/>
              <a:ext cx="223" cy="113"/>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76" name="Oval 9"/>
            <p:cNvSpPr>
              <a:spLocks noChangeArrowheads="1"/>
            </p:cNvSpPr>
            <p:nvPr/>
          </p:nvSpPr>
          <p:spPr bwMode="auto">
            <a:xfrm rot="300000">
              <a:off x="4869" y="2669"/>
              <a:ext cx="170" cy="68"/>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18440" name="Group 10"/>
          <p:cNvGrpSpPr>
            <a:grpSpLocks/>
          </p:cNvGrpSpPr>
          <p:nvPr/>
        </p:nvGrpSpPr>
        <p:grpSpPr bwMode="auto">
          <a:xfrm>
            <a:off x="2662238" y="3821113"/>
            <a:ext cx="423862" cy="212725"/>
            <a:chOff x="4029" y="2647"/>
            <a:chExt cx="267" cy="134"/>
          </a:xfrm>
        </p:grpSpPr>
        <p:sp>
          <p:nvSpPr>
            <p:cNvPr id="18471" name="Oval 11"/>
            <p:cNvSpPr>
              <a:spLocks noChangeArrowheads="1"/>
            </p:cNvSpPr>
            <p:nvPr/>
          </p:nvSpPr>
          <p:spPr bwMode="auto">
            <a:xfrm rot="-1140000">
              <a:off x="4029" y="2647"/>
              <a:ext cx="267" cy="134"/>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72" name="Oval 12"/>
            <p:cNvSpPr>
              <a:spLocks noChangeArrowheads="1"/>
            </p:cNvSpPr>
            <p:nvPr/>
          </p:nvSpPr>
          <p:spPr bwMode="auto">
            <a:xfrm rot="-1140000">
              <a:off x="4047" y="2648"/>
              <a:ext cx="223" cy="111"/>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73" name="Oval 13"/>
            <p:cNvSpPr>
              <a:spLocks noChangeArrowheads="1"/>
            </p:cNvSpPr>
            <p:nvPr/>
          </p:nvSpPr>
          <p:spPr bwMode="auto">
            <a:xfrm rot="-1140000">
              <a:off x="4070" y="2671"/>
              <a:ext cx="170" cy="67"/>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18441" name="Group 14"/>
          <p:cNvGrpSpPr>
            <a:grpSpLocks/>
          </p:cNvGrpSpPr>
          <p:nvPr/>
        </p:nvGrpSpPr>
        <p:grpSpPr bwMode="auto">
          <a:xfrm>
            <a:off x="3657600" y="4572000"/>
            <a:ext cx="423863" cy="211138"/>
            <a:chOff x="4656" y="3120"/>
            <a:chExt cx="267" cy="133"/>
          </a:xfrm>
        </p:grpSpPr>
        <p:sp>
          <p:nvSpPr>
            <p:cNvPr id="18468" name="Oval 15"/>
            <p:cNvSpPr>
              <a:spLocks noChangeArrowheads="1"/>
            </p:cNvSpPr>
            <p:nvPr/>
          </p:nvSpPr>
          <p:spPr bwMode="auto">
            <a:xfrm rot="-300000">
              <a:off x="4656" y="3120"/>
              <a:ext cx="267" cy="133"/>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69" name="Oval 16"/>
            <p:cNvSpPr>
              <a:spLocks noChangeArrowheads="1"/>
            </p:cNvSpPr>
            <p:nvPr/>
          </p:nvSpPr>
          <p:spPr bwMode="auto">
            <a:xfrm rot="-300000">
              <a:off x="4677" y="3120"/>
              <a:ext cx="223" cy="110"/>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70" name="Oval 17"/>
            <p:cNvSpPr>
              <a:spLocks noChangeArrowheads="1"/>
            </p:cNvSpPr>
            <p:nvPr/>
          </p:nvSpPr>
          <p:spPr bwMode="auto">
            <a:xfrm rot="-300000">
              <a:off x="4708" y="3142"/>
              <a:ext cx="171" cy="66"/>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18442" name="Group 18"/>
          <p:cNvGrpSpPr>
            <a:grpSpLocks/>
          </p:cNvGrpSpPr>
          <p:nvPr/>
        </p:nvGrpSpPr>
        <p:grpSpPr bwMode="auto">
          <a:xfrm>
            <a:off x="2722563" y="4238625"/>
            <a:ext cx="422275" cy="211138"/>
            <a:chOff x="4067" y="2910"/>
            <a:chExt cx="266" cy="133"/>
          </a:xfrm>
        </p:grpSpPr>
        <p:sp>
          <p:nvSpPr>
            <p:cNvPr id="18465" name="Oval 19"/>
            <p:cNvSpPr>
              <a:spLocks noChangeArrowheads="1"/>
            </p:cNvSpPr>
            <p:nvPr/>
          </p:nvSpPr>
          <p:spPr bwMode="auto">
            <a:xfrm rot="1140000">
              <a:off x="4067" y="2910"/>
              <a:ext cx="266" cy="133"/>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66" name="Oval 20"/>
            <p:cNvSpPr>
              <a:spLocks noChangeArrowheads="1"/>
            </p:cNvSpPr>
            <p:nvPr/>
          </p:nvSpPr>
          <p:spPr bwMode="auto">
            <a:xfrm rot="1140000">
              <a:off x="4093" y="2910"/>
              <a:ext cx="222" cy="111"/>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67" name="Oval 21"/>
            <p:cNvSpPr>
              <a:spLocks noChangeArrowheads="1"/>
            </p:cNvSpPr>
            <p:nvPr/>
          </p:nvSpPr>
          <p:spPr bwMode="auto">
            <a:xfrm rot="1140000">
              <a:off x="4124" y="2934"/>
              <a:ext cx="169" cy="66"/>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18443" name="AutoShape 22"/>
          <p:cNvSpPr>
            <a:spLocks noChangeArrowheads="1"/>
          </p:cNvSpPr>
          <p:nvPr/>
        </p:nvSpPr>
        <p:spPr bwMode="auto">
          <a:xfrm>
            <a:off x="3384550" y="3822700"/>
            <a:ext cx="149225" cy="14922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44" name="Freeform 23"/>
          <p:cNvSpPr>
            <a:spLocks/>
          </p:cNvSpPr>
          <p:nvPr/>
        </p:nvSpPr>
        <p:spPr bwMode="auto">
          <a:xfrm>
            <a:off x="3082925" y="4062413"/>
            <a:ext cx="230188" cy="230187"/>
          </a:xfrm>
          <a:custGeom>
            <a:avLst/>
            <a:gdLst>
              <a:gd name="T0" fmla="*/ 2147483647 w 145"/>
              <a:gd name="T1" fmla="*/ 2147483647 h 145"/>
              <a:gd name="T2" fmla="*/ 2147483647 w 145"/>
              <a:gd name="T3" fmla="*/ 2147483647 h 145"/>
              <a:gd name="T4" fmla="*/ 2147483647 w 145"/>
              <a:gd name="T5" fmla="*/ 2147483647 h 145"/>
              <a:gd name="T6" fmla="*/ 2147483647 w 145"/>
              <a:gd name="T7" fmla="*/ 2147483647 h 145"/>
              <a:gd name="T8" fmla="*/ 2147483647 w 145"/>
              <a:gd name="T9" fmla="*/ 2147483647 h 145"/>
              <a:gd name="T10" fmla="*/ 0 w 145"/>
              <a:gd name="T11" fmla="*/ 2147483647 h 145"/>
              <a:gd name="T12" fmla="*/ 2147483647 w 145"/>
              <a:gd name="T13" fmla="*/ 2147483647 h 145"/>
              <a:gd name="T14" fmla="*/ 2147483647 w 145"/>
              <a:gd name="T15" fmla="*/ 2147483647 h 145"/>
              <a:gd name="T16" fmla="*/ 2147483647 w 145"/>
              <a:gd name="T17" fmla="*/ 2147483647 h 145"/>
              <a:gd name="T18" fmla="*/ 2147483647 w 145"/>
              <a:gd name="T19" fmla="*/ 2147483647 h 145"/>
              <a:gd name="T20" fmla="*/ 2147483647 w 145"/>
              <a:gd name="T21" fmla="*/ 2147483647 h 145"/>
              <a:gd name="T22" fmla="*/ 2147483647 w 145"/>
              <a:gd name="T23" fmla="*/ 2147483647 h 145"/>
              <a:gd name="T24" fmla="*/ 2147483647 w 145"/>
              <a:gd name="T25" fmla="*/ 2147483647 h 145"/>
              <a:gd name="T26" fmla="*/ 2147483647 w 145"/>
              <a:gd name="T27" fmla="*/ 2147483647 h 145"/>
              <a:gd name="T28" fmla="*/ 2147483647 w 145"/>
              <a:gd name="T29" fmla="*/ 2147483647 h 145"/>
              <a:gd name="T30" fmla="*/ 2147483647 w 145"/>
              <a:gd name="T31" fmla="*/ 2147483647 h 145"/>
              <a:gd name="T32" fmla="*/ 2147483647 w 145"/>
              <a:gd name="T33" fmla="*/ 2147483647 h 145"/>
              <a:gd name="T34" fmla="*/ 2147483647 w 145"/>
              <a:gd name="T35" fmla="*/ 2147483647 h 145"/>
              <a:gd name="T36" fmla="*/ 2147483647 w 145"/>
              <a:gd name="T37" fmla="*/ 2147483647 h 145"/>
              <a:gd name="T38" fmla="*/ 2147483647 w 145"/>
              <a:gd name="T39" fmla="*/ 2147483647 h 145"/>
              <a:gd name="T40" fmla="*/ 2147483647 w 145"/>
              <a:gd name="T41" fmla="*/ 2147483647 h 145"/>
              <a:gd name="T42" fmla="*/ 2147483647 w 145"/>
              <a:gd name="T43" fmla="*/ 2147483647 h 145"/>
              <a:gd name="T44" fmla="*/ 2147483647 w 145"/>
              <a:gd name="T45" fmla="*/ 2147483647 h 145"/>
              <a:gd name="T46" fmla="*/ 2147483647 w 145"/>
              <a:gd name="T47" fmla="*/ 0 h 145"/>
              <a:gd name="T48" fmla="*/ 2147483647 w 145"/>
              <a:gd name="T49" fmla="*/ 2147483647 h 1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5"/>
              <a:gd name="T76" fmla="*/ 0 h 145"/>
              <a:gd name="T77" fmla="*/ 145 w 145"/>
              <a:gd name="T78" fmla="*/ 145 h 1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5" h="145">
                <a:moveTo>
                  <a:pt x="72" y="39"/>
                </a:moveTo>
                <a:lnTo>
                  <a:pt x="56" y="15"/>
                </a:lnTo>
                <a:lnTo>
                  <a:pt x="49" y="42"/>
                </a:lnTo>
                <a:lnTo>
                  <a:pt x="2" y="15"/>
                </a:lnTo>
                <a:lnTo>
                  <a:pt x="31" y="51"/>
                </a:lnTo>
                <a:lnTo>
                  <a:pt x="0" y="57"/>
                </a:lnTo>
                <a:lnTo>
                  <a:pt x="25" y="78"/>
                </a:lnTo>
                <a:lnTo>
                  <a:pt x="1" y="97"/>
                </a:lnTo>
                <a:lnTo>
                  <a:pt x="38" y="93"/>
                </a:lnTo>
                <a:lnTo>
                  <a:pt x="32" y="117"/>
                </a:lnTo>
                <a:lnTo>
                  <a:pt x="51" y="104"/>
                </a:lnTo>
                <a:lnTo>
                  <a:pt x="57" y="144"/>
                </a:lnTo>
                <a:lnTo>
                  <a:pt x="70" y="100"/>
                </a:lnTo>
                <a:lnTo>
                  <a:pt x="88" y="132"/>
                </a:lnTo>
                <a:lnTo>
                  <a:pt x="93" y="96"/>
                </a:lnTo>
                <a:lnTo>
                  <a:pt x="121" y="121"/>
                </a:lnTo>
                <a:lnTo>
                  <a:pt x="112" y="86"/>
                </a:lnTo>
                <a:lnTo>
                  <a:pt x="144" y="89"/>
                </a:lnTo>
                <a:lnTo>
                  <a:pt x="117" y="70"/>
                </a:lnTo>
                <a:lnTo>
                  <a:pt x="141" y="54"/>
                </a:lnTo>
                <a:lnTo>
                  <a:pt x="111" y="49"/>
                </a:lnTo>
                <a:lnTo>
                  <a:pt x="123" y="30"/>
                </a:lnTo>
                <a:lnTo>
                  <a:pt x="94" y="35"/>
                </a:lnTo>
                <a:lnTo>
                  <a:pt x="97" y="0"/>
                </a:lnTo>
                <a:lnTo>
                  <a:pt x="72" y="39"/>
                </a:lnTo>
              </a:path>
            </a:pathLst>
          </a:custGeom>
          <a:solidFill>
            <a:schemeClr val="tx2"/>
          </a:solidFill>
          <a:ln w="12700" cap="rnd">
            <a:solidFill>
              <a:schemeClr val="tx1"/>
            </a:solidFill>
            <a:round/>
            <a:headEnd/>
            <a:tailEnd/>
          </a:ln>
        </p:spPr>
        <p:txBody>
          <a:bodyPr/>
          <a:lstStyle/>
          <a:p>
            <a:endParaRPr lang="ja-JP" altLang="en-US"/>
          </a:p>
        </p:txBody>
      </p:sp>
      <p:sp>
        <p:nvSpPr>
          <p:cNvPr id="18445" name="AutoShape 24"/>
          <p:cNvSpPr>
            <a:spLocks noChangeArrowheads="1"/>
          </p:cNvSpPr>
          <p:nvPr/>
        </p:nvSpPr>
        <p:spPr bwMode="auto">
          <a:xfrm>
            <a:off x="3048000" y="4648200"/>
            <a:ext cx="149225" cy="14922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46" name="AutoShape 25"/>
          <p:cNvSpPr>
            <a:spLocks noChangeArrowheads="1"/>
          </p:cNvSpPr>
          <p:nvPr/>
        </p:nvSpPr>
        <p:spPr bwMode="auto">
          <a:xfrm>
            <a:off x="4191000" y="4724400"/>
            <a:ext cx="150813" cy="14922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47" name="AutoShape 26"/>
          <p:cNvSpPr>
            <a:spLocks noChangeArrowheads="1"/>
          </p:cNvSpPr>
          <p:nvPr/>
        </p:nvSpPr>
        <p:spPr bwMode="auto">
          <a:xfrm>
            <a:off x="4343400" y="4343400"/>
            <a:ext cx="149225" cy="14922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48" name="Freeform 27"/>
          <p:cNvSpPr>
            <a:spLocks/>
          </p:cNvSpPr>
          <p:nvPr/>
        </p:nvSpPr>
        <p:spPr bwMode="auto">
          <a:xfrm>
            <a:off x="3810000" y="4191000"/>
            <a:ext cx="230188" cy="230188"/>
          </a:xfrm>
          <a:custGeom>
            <a:avLst/>
            <a:gdLst>
              <a:gd name="T0" fmla="*/ 2147483647 w 145"/>
              <a:gd name="T1" fmla="*/ 2147483647 h 145"/>
              <a:gd name="T2" fmla="*/ 2147483647 w 145"/>
              <a:gd name="T3" fmla="*/ 2147483647 h 145"/>
              <a:gd name="T4" fmla="*/ 2147483647 w 145"/>
              <a:gd name="T5" fmla="*/ 2147483647 h 145"/>
              <a:gd name="T6" fmla="*/ 2147483647 w 145"/>
              <a:gd name="T7" fmla="*/ 2147483647 h 145"/>
              <a:gd name="T8" fmla="*/ 2147483647 w 145"/>
              <a:gd name="T9" fmla="*/ 2147483647 h 145"/>
              <a:gd name="T10" fmla="*/ 0 w 145"/>
              <a:gd name="T11" fmla="*/ 2147483647 h 145"/>
              <a:gd name="T12" fmla="*/ 2147483647 w 145"/>
              <a:gd name="T13" fmla="*/ 2147483647 h 145"/>
              <a:gd name="T14" fmla="*/ 2147483647 w 145"/>
              <a:gd name="T15" fmla="*/ 2147483647 h 145"/>
              <a:gd name="T16" fmla="*/ 2147483647 w 145"/>
              <a:gd name="T17" fmla="*/ 2147483647 h 145"/>
              <a:gd name="T18" fmla="*/ 2147483647 w 145"/>
              <a:gd name="T19" fmla="*/ 2147483647 h 145"/>
              <a:gd name="T20" fmla="*/ 2147483647 w 145"/>
              <a:gd name="T21" fmla="*/ 2147483647 h 145"/>
              <a:gd name="T22" fmla="*/ 2147483647 w 145"/>
              <a:gd name="T23" fmla="*/ 2147483647 h 145"/>
              <a:gd name="T24" fmla="*/ 2147483647 w 145"/>
              <a:gd name="T25" fmla="*/ 2147483647 h 145"/>
              <a:gd name="T26" fmla="*/ 2147483647 w 145"/>
              <a:gd name="T27" fmla="*/ 2147483647 h 145"/>
              <a:gd name="T28" fmla="*/ 2147483647 w 145"/>
              <a:gd name="T29" fmla="*/ 2147483647 h 145"/>
              <a:gd name="T30" fmla="*/ 2147483647 w 145"/>
              <a:gd name="T31" fmla="*/ 2147483647 h 145"/>
              <a:gd name="T32" fmla="*/ 2147483647 w 145"/>
              <a:gd name="T33" fmla="*/ 2147483647 h 145"/>
              <a:gd name="T34" fmla="*/ 2147483647 w 145"/>
              <a:gd name="T35" fmla="*/ 2147483647 h 145"/>
              <a:gd name="T36" fmla="*/ 2147483647 w 145"/>
              <a:gd name="T37" fmla="*/ 2147483647 h 145"/>
              <a:gd name="T38" fmla="*/ 2147483647 w 145"/>
              <a:gd name="T39" fmla="*/ 2147483647 h 145"/>
              <a:gd name="T40" fmla="*/ 2147483647 w 145"/>
              <a:gd name="T41" fmla="*/ 2147483647 h 145"/>
              <a:gd name="T42" fmla="*/ 2147483647 w 145"/>
              <a:gd name="T43" fmla="*/ 2147483647 h 145"/>
              <a:gd name="T44" fmla="*/ 2147483647 w 145"/>
              <a:gd name="T45" fmla="*/ 2147483647 h 145"/>
              <a:gd name="T46" fmla="*/ 2147483647 w 145"/>
              <a:gd name="T47" fmla="*/ 0 h 145"/>
              <a:gd name="T48" fmla="*/ 2147483647 w 145"/>
              <a:gd name="T49" fmla="*/ 2147483647 h 1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5"/>
              <a:gd name="T76" fmla="*/ 0 h 145"/>
              <a:gd name="T77" fmla="*/ 145 w 145"/>
              <a:gd name="T78" fmla="*/ 145 h 1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5" h="145">
                <a:moveTo>
                  <a:pt x="72" y="39"/>
                </a:moveTo>
                <a:lnTo>
                  <a:pt x="56" y="15"/>
                </a:lnTo>
                <a:lnTo>
                  <a:pt x="49" y="42"/>
                </a:lnTo>
                <a:lnTo>
                  <a:pt x="2" y="15"/>
                </a:lnTo>
                <a:lnTo>
                  <a:pt x="31" y="51"/>
                </a:lnTo>
                <a:lnTo>
                  <a:pt x="0" y="57"/>
                </a:lnTo>
                <a:lnTo>
                  <a:pt x="25" y="78"/>
                </a:lnTo>
                <a:lnTo>
                  <a:pt x="1" y="97"/>
                </a:lnTo>
                <a:lnTo>
                  <a:pt x="38" y="93"/>
                </a:lnTo>
                <a:lnTo>
                  <a:pt x="32" y="117"/>
                </a:lnTo>
                <a:lnTo>
                  <a:pt x="51" y="104"/>
                </a:lnTo>
                <a:lnTo>
                  <a:pt x="57" y="144"/>
                </a:lnTo>
                <a:lnTo>
                  <a:pt x="70" y="100"/>
                </a:lnTo>
                <a:lnTo>
                  <a:pt x="88" y="132"/>
                </a:lnTo>
                <a:lnTo>
                  <a:pt x="93" y="96"/>
                </a:lnTo>
                <a:lnTo>
                  <a:pt x="121" y="121"/>
                </a:lnTo>
                <a:lnTo>
                  <a:pt x="112" y="86"/>
                </a:lnTo>
                <a:lnTo>
                  <a:pt x="144" y="89"/>
                </a:lnTo>
                <a:lnTo>
                  <a:pt x="117" y="70"/>
                </a:lnTo>
                <a:lnTo>
                  <a:pt x="141" y="54"/>
                </a:lnTo>
                <a:lnTo>
                  <a:pt x="111" y="49"/>
                </a:lnTo>
                <a:lnTo>
                  <a:pt x="123" y="30"/>
                </a:lnTo>
                <a:lnTo>
                  <a:pt x="94" y="35"/>
                </a:lnTo>
                <a:lnTo>
                  <a:pt x="97" y="0"/>
                </a:lnTo>
                <a:lnTo>
                  <a:pt x="72" y="39"/>
                </a:lnTo>
              </a:path>
            </a:pathLst>
          </a:custGeom>
          <a:solidFill>
            <a:schemeClr val="tx2"/>
          </a:solidFill>
          <a:ln w="12700" cap="rnd">
            <a:solidFill>
              <a:schemeClr val="tx1"/>
            </a:solidFill>
            <a:round/>
            <a:headEnd/>
            <a:tailEnd/>
          </a:ln>
        </p:spPr>
        <p:txBody>
          <a:bodyPr/>
          <a:lstStyle/>
          <a:p>
            <a:endParaRPr lang="ja-JP" altLang="en-US"/>
          </a:p>
        </p:txBody>
      </p:sp>
      <p:sp>
        <p:nvSpPr>
          <p:cNvPr id="18449" name="Freeform 28"/>
          <p:cNvSpPr>
            <a:spLocks/>
          </p:cNvSpPr>
          <p:nvPr/>
        </p:nvSpPr>
        <p:spPr bwMode="auto">
          <a:xfrm>
            <a:off x="2662238" y="4481513"/>
            <a:ext cx="231775" cy="231775"/>
          </a:xfrm>
          <a:custGeom>
            <a:avLst/>
            <a:gdLst>
              <a:gd name="T0" fmla="*/ 2147483647 w 146"/>
              <a:gd name="T1" fmla="*/ 2147483647 h 146"/>
              <a:gd name="T2" fmla="*/ 2147483647 w 146"/>
              <a:gd name="T3" fmla="*/ 2147483647 h 146"/>
              <a:gd name="T4" fmla="*/ 2147483647 w 146"/>
              <a:gd name="T5" fmla="*/ 2147483647 h 146"/>
              <a:gd name="T6" fmla="*/ 2147483647 w 146"/>
              <a:gd name="T7" fmla="*/ 2147483647 h 146"/>
              <a:gd name="T8" fmla="*/ 2147483647 w 146"/>
              <a:gd name="T9" fmla="*/ 2147483647 h 146"/>
              <a:gd name="T10" fmla="*/ 0 w 146"/>
              <a:gd name="T11" fmla="*/ 2147483647 h 146"/>
              <a:gd name="T12" fmla="*/ 2147483647 w 146"/>
              <a:gd name="T13" fmla="*/ 2147483647 h 146"/>
              <a:gd name="T14" fmla="*/ 2147483647 w 146"/>
              <a:gd name="T15" fmla="*/ 2147483647 h 146"/>
              <a:gd name="T16" fmla="*/ 2147483647 w 146"/>
              <a:gd name="T17" fmla="*/ 2147483647 h 146"/>
              <a:gd name="T18" fmla="*/ 2147483647 w 146"/>
              <a:gd name="T19" fmla="*/ 2147483647 h 146"/>
              <a:gd name="T20" fmla="*/ 2147483647 w 146"/>
              <a:gd name="T21" fmla="*/ 2147483647 h 146"/>
              <a:gd name="T22" fmla="*/ 2147483647 w 146"/>
              <a:gd name="T23" fmla="*/ 2147483647 h 146"/>
              <a:gd name="T24" fmla="*/ 2147483647 w 146"/>
              <a:gd name="T25" fmla="*/ 2147483647 h 146"/>
              <a:gd name="T26" fmla="*/ 2147483647 w 146"/>
              <a:gd name="T27" fmla="*/ 2147483647 h 146"/>
              <a:gd name="T28" fmla="*/ 2147483647 w 146"/>
              <a:gd name="T29" fmla="*/ 2147483647 h 146"/>
              <a:gd name="T30" fmla="*/ 2147483647 w 146"/>
              <a:gd name="T31" fmla="*/ 2147483647 h 146"/>
              <a:gd name="T32" fmla="*/ 2147483647 w 146"/>
              <a:gd name="T33" fmla="*/ 2147483647 h 146"/>
              <a:gd name="T34" fmla="*/ 2147483647 w 146"/>
              <a:gd name="T35" fmla="*/ 2147483647 h 146"/>
              <a:gd name="T36" fmla="*/ 2147483647 w 146"/>
              <a:gd name="T37" fmla="*/ 2147483647 h 146"/>
              <a:gd name="T38" fmla="*/ 2147483647 w 146"/>
              <a:gd name="T39" fmla="*/ 2147483647 h 146"/>
              <a:gd name="T40" fmla="*/ 2147483647 w 146"/>
              <a:gd name="T41" fmla="*/ 2147483647 h 146"/>
              <a:gd name="T42" fmla="*/ 2147483647 w 146"/>
              <a:gd name="T43" fmla="*/ 2147483647 h 146"/>
              <a:gd name="T44" fmla="*/ 2147483647 w 146"/>
              <a:gd name="T45" fmla="*/ 2147483647 h 146"/>
              <a:gd name="T46" fmla="*/ 2147483647 w 146"/>
              <a:gd name="T47" fmla="*/ 0 h 146"/>
              <a:gd name="T48" fmla="*/ 2147483647 w 146"/>
              <a:gd name="T49" fmla="*/ 2147483647 h 1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6"/>
              <a:gd name="T76" fmla="*/ 0 h 146"/>
              <a:gd name="T77" fmla="*/ 146 w 146"/>
              <a:gd name="T78" fmla="*/ 146 h 1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6" h="146">
                <a:moveTo>
                  <a:pt x="72" y="39"/>
                </a:moveTo>
                <a:lnTo>
                  <a:pt x="56" y="15"/>
                </a:lnTo>
                <a:lnTo>
                  <a:pt x="49" y="42"/>
                </a:lnTo>
                <a:lnTo>
                  <a:pt x="2" y="15"/>
                </a:lnTo>
                <a:lnTo>
                  <a:pt x="31" y="51"/>
                </a:lnTo>
                <a:lnTo>
                  <a:pt x="0" y="57"/>
                </a:lnTo>
                <a:lnTo>
                  <a:pt x="25" y="79"/>
                </a:lnTo>
                <a:lnTo>
                  <a:pt x="1" y="98"/>
                </a:lnTo>
                <a:lnTo>
                  <a:pt x="38" y="94"/>
                </a:lnTo>
                <a:lnTo>
                  <a:pt x="32" y="118"/>
                </a:lnTo>
                <a:lnTo>
                  <a:pt x="51" y="105"/>
                </a:lnTo>
                <a:lnTo>
                  <a:pt x="57" y="145"/>
                </a:lnTo>
                <a:lnTo>
                  <a:pt x="70" y="101"/>
                </a:lnTo>
                <a:lnTo>
                  <a:pt x="89" y="133"/>
                </a:lnTo>
                <a:lnTo>
                  <a:pt x="94" y="97"/>
                </a:lnTo>
                <a:lnTo>
                  <a:pt x="122" y="122"/>
                </a:lnTo>
                <a:lnTo>
                  <a:pt x="113" y="87"/>
                </a:lnTo>
                <a:lnTo>
                  <a:pt x="145" y="90"/>
                </a:lnTo>
                <a:lnTo>
                  <a:pt x="118" y="70"/>
                </a:lnTo>
                <a:lnTo>
                  <a:pt x="142" y="54"/>
                </a:lnTo>
                <a:lnTo>
                  <a:pt x="112" y="49"/>
                </a:lnTo>
                <a:lnTo>
                  <a:pt x="124" y="30"/>
                </a:lnTo>
                <a:lnTo>
                  <a:pt x="95" y="35"/>
                </a:lnTo>
                <a:lnTo>
                  <a:pt x="98" y="0"/>
                </a:lnTo>
                <a:lnTo>
                  <a:pt x="72" y="39"/>
                </a:lnTo>
              </a:path>
            </a:pathLst>
          </a:custGeom>
          <a:solidFill>
            <a:schemeClr val="tx2"/>
          </a:solidFill>
          <a:ln w="12700" cap="rnd">
            <a:solidFill>
              <a:schemeClr val="tx1"/>
            </a:solidFill>
            <a:round/>
            <a:headEnd/>
            <a:tailEnd/>
          </a:ln>
        </p:spPr>
        <p:txBody>
          <a:bodyPr/>
          <a:lstStyle/>
          <a:p>
            <a:endParaRPr lang="ja-JP" altLang="en-US"/>
          </a:p>
        </p:txBody>
      </p:sp>
      <p:grpSp>
        <p:nvGrpSpPr>
          <p:cNvPr id="18450" name="Group 29"/>
          <p:cNvGrpSpPr>
            <a:grpSpLocks/>
          </p:cNvGrpSpPr>
          <p:nvPr/>
        </p:nvGrpSpPr>
        <p:grpSpPr bwMode="auto">
          <a:xfrm>
            <a:off x="2819400" y="2667000"/>
            <a:ext cx="481013" cy="762000"/>
            <a:chOff x="4128" y="1920"/>
            <a:chExt cx="303" cy="480"/>
          </a:xfrm>
        </p:grpSpPr>
        <p:sp>
          <p:nvSpPr>
            <p:cNvPr id="18462" name="Oval 30"/>
            <p:cNvSpPr>
              <a:spLocks noChangeArrowheads="1"/>
            </p:cNvSpPr>
            <p:nvPr/>
          </p:nvSpPr>
          <p:spPr bwMode="auto">
            <a:xfrm>
              <a:off x="4128" y="2046"/>
              <a:ext cx="303" cy="354"/>
            </a:xfrm>
            <a:prstGeom prst="ellipse">
              <a:avLst/>
            </a:prstGeom>
            <a:solidFill>
              <a:srgbClr val="FF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63" name="AutoShape 31"/>
            <p:cNvSpPr>
              <a:spLocks noChangeArrowheads="1"/>
            </p:cNvSpPr>
            <p:nvPr/>
          </p:nvSpPr>
          <p:spPr bwMode="auto">
            <a:xfrm>
              <a:off x="4128" y="1920"/>
              <a:ext cx="303" cy="253"/>
            </a:xfrm>
            <a:prstGeom prst="triangle">
              <a:avLst>
                <a:gd name="adj" fmla="val 49944"/>
              </a:avLst>
            </a:prstGeom>
            <a:solidFill>
              <a:srgbClr val="FF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8464" name="Oval 32"/>
            <p:cNvSpPr>
              <a:spLocks noChangeArrowheads="1"/>
            </p:cNvSpPr>
            <p:nvPr/>
          </p:nvSpPr>
          <p:spPr bwMode="auto">
            <a:xfrm>
              <a:off x="4330" y="2147"/>
              <a:ext cx="76" cy="101"/>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18451" name="Freeform 33"/>
          <p:cNvSpPr>
            <a:spLocks/>
          </p:cNvSpPr>
          <p:nvPr/>
        </p:nvSpPr>
        <p:spPr bwMode="auto">
          <a:xfrm>
            <a:off x="3657600" y="3125788"/>
            <a:ext cx="661988" cy="458787"/>
          </a:xfrm>
          <a:custGeom>
            <a:avLst/>
            <a:gdLst>
              <a:gd name="T0" fmla="*/ 0 w 417"/>
              <a:gd name="T1" fmla="*/ 0 h 289"/>
              <a:gd name="T2" fmla="*/ 2147483647 w 417"/>
              <a:gd name="T3" fmla="*/ 0 h 289"/>
              <a:gd name="T4" fmla="*/ 2147483647 w 417"/>
              <a:gd name="T5" fmla="*/ 2147483647 h 289"/>
              <a:gd name="T6" fmla="*/ 2147483647 w 417"/>
              <a:gd name="T7" fmla="*/ 2147483647 h 289"/>
              <a:gd name="T8" fmla="*/ 2147483647 w 417"/>
              <a:gd name="T9" fmla="*/ 2147483647 h 289"/>
              <a:gd name="T10" fmla="*/ 2147483647 w 417"/>
              <a:gd name="T11" fmla="*/ 2147483647 h 289"/>
              <a:gd name="T12" fmla="*/ 2147483647 w 417"/>
              <a:gd name="T13" fmla="*/ 2147483647 h 289"/>
              <a:gd name="T14" fmla="*/ 2147483647 w 417"/>
              <a:gd name="T15" fmla="*/ 2147483647 h 289"/>
              <a:gd name="T16" fmla="*/ 2147483647 w 417"/>
              <a:gd name="T17" fmla="*/ 2147483647 h 289"/>
              <a:gd name="T18" fmla="*/ 2147483647 w 417"/>
              <a:gd name="T19" fmla="*/ 2147483647 h 289"/>
              <a:gd name="T20" fmla="*/ 2147483647 w 417"/>
              <a:gd name="T21" fmla="*/ 2147483647 h 289"/>
              <a:gd name="T22" fmla="*/ 2147483647 w 417"/>
              <a:gd name="T23" fmla="*/ 2147483647 h 289"/>
              <a:gd name="T24" fmla="*/ 2147483647 w 417"/>
              <a:gd name="T25" fmla="*/ 2147483647 h 289"/>
              <a:gd name="T26" fmla="*/ 2147483647 w 417"/>
              <a:gd name="T27" fmla="*/ 2147483647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17"/>
              <a:gd name="T43" fmla="*/ 0 h 289"/>
              <a:gd name="T44" fmla="*/ 417 w 417"/>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17" h="289">
                <a:moveTo>
                  <a:pt x="0" y="0"/>
                </a:moveTo>
                <a:lnTo>
                  <a:pt x="122" y="0"/>
                </a:lnTo>
                <a:lnTo>
                  <a:pt x="228" y="8"/>
                </a:lnTo>
                <a:lnTo>
                  <a:pt x="318" y="20"/>
                </a:lnTo>
                <a:lnTo>
                  <a:pt x="359" y="32"/>
                </a:lnTo>
                <a:lnTo>
                  <a:pt x="384" y="48"/>
                </a:lnTo>
                <a:lnTo>
                  <a:pt x="400" y="72"/>
                </a:lnTo>
                <a:lnTo>
                  <a:pt x="408" y="100"/>
                </a:lnTo>
                <a:lnTo>
                  <a:pt x="416" y="132"/>
                </a:lnTo>
                <a:lnTo>
                  <a:pt x="408" y="168"/>
                </a:lnTo>
                <a:lnTo>
                  <a:pt x="400" y="204"/>
                </a:lnTo>
                <a:lnTo>
                  <a:pt x="392" y="236"/>
                </a:lnTo>
                <a:lnTo>
                  <a:pt x="384" y="268"/>
                </a:lnTo>
                <a:lnTo>
                  <a:pt x="384" y="288"/>
                </a:lnTo>
              </a:path>
            </a:pathLst>
          </a:custGeom>
          <a:noFill/>
          <a:ln w="50800" cap="rnd">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8452" name="Rectangle 34"/>
          <p:cNvSpPr>
            <a:spLocks noChangeArrowheads="1"/>
          </p:cNvSpPr>
          <p:nvPr/>
        </p:nvSpPr>
        <p:spPr bwMode="auto">
          <a:xfrm>
            <a:off x="4268788" y="2820988"/>
            <a:ext cx="688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a:latin typeface="ＭＳ Ｐゴシック" pitchFamily="50" charset="-128"/>
              </a:rPr>
              <a:t>拡大</a:t>
            </a:r>
          </a:p>
        </p:txBody>
      </p:sp>
      <p:sp>
        <p:nvSpPr>
          <p:cNvPr id="18453" name="AutoShape 35"/>
          <p:cNvSpPr>
            <a:spLocks noChangeArrowheads="1"/>
          </p:cNvSpPr>
          <p:nvPr/>
        </p:nvSpPr>
        <p:spPr bwMode="auto">
          <a:xfrm>
            <a:off x="1905000" y="2286000"/>
            <a:ext cx="3352800" cy="3200400"/>
          </a:xfrm>
          <a:prstGeom prst="roundRect">
            <a:avLst>
              <a:gd name="adj" fmla="val 16611"/>
            </a:avLst>
          </a:prstGeom>
          <a:noFill/>
          <a:ln w="76200">
            <a:solidFill>
              <a:srgbClr val="339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endParaRPr lang="ja-JP" altLang="ja-JP" sz="2400">
              <a:latin typeface="Times New Roman" pitchFamily="18" charset="0"/>
            </a:endParaRPr>
          </a:p>
        </p:txBody>
      </p:sp>
      <p:sp>
        <p:nvSpPr>
          <p:cNvPr id="18454" name="Rectangle 36"/>
          <p:cNvSpPr>
            <a:spLocks noChangeArrowheads="1"/>
          </p:cNvSpPr>
          <p:nvPr/>
        </p:nvSpPr>
        <p:spPr bwMode="auto">
          <a:xfrm>
            <a:off x="2514600" y="2057400"/>
            <a:ext cx="2212975" cy="3937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b="1">
                <a:latin typeface="ＭＳ Ｐゴシック" pitchFamily="50" charset="-128"/>
              </a:rPr>
              <a:t>＜血液内模式図＞</a:t>
            </a:r>
          </a:p>
        </p:txBody>
      </p:sp>
      <p:grpSp>
        <p:nvGrpSpPr>
          <p:cNvPr id="18455" name="Group 37"/>
          <p:cNvGrpSpPr>
            <a:grpSpLocks/>
          </p:cNvGrpSpPr>
          <p:nvPr/>
        </p:nvGrpSpPr>
        <p:grpSpPr bwMode="auto">
          <a:xfrm>
            <a:off x="5943600" y="3810000"/>
            <a:ext cx="306388" cy="393700"/>
            <a:chOff x="3744" y="3504"/>
            <a:chExt cx="193" cy="248"/>
          </a:xfrm>
        </p:grpSpPr>
        <p:sp>
          <p:nvSpPr>
            <p:cNvPr id="18460" name="Rectangle 38"/>
            <p:cNvSpPr>
              <a:spLocks noChangeArrowheads="1"/>
            </p:cNvSpPr>
            <p:nvPr/>
          </p:nvSpPr>
          <p:spPr bwMode="auto">
            <a:xfrm>
              <a:off x="3823" y="3504"/>
              <a:ext cx="114"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ja-JP" sz="2000">
                <a:latin typeface="ＭＳ Ｐゴシック" pitchFamily="50" charset="-128"/>
              </a:endParaRPr>
            </a:p>
          </p:txBody>
        </p:sp>
        <p:sp>
          <p:nvSpPr>
            <p:cNvPr id="18461" name="AutoShape 39"/>
            <p:cNvSpPr>
              <a:spLocks noChangeArrowheads="1"/>
            </p:cNvSpPr>
            <p:nvPr/>
          </p:nvSpPr>
          <p:spPr bwMode="auto">
            <a:xfrm>
              <a:off x="3744" y="3600"/>
              <a:ext cx="94" cy="94"/>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24616" name="Rectangle 40"/>
          <p:cNvSpPr>
            <a:spLocks noChangeArrowheads="1"/>
          </p:cNvSpPr>
          <p:nvPr/>
        </p:nvSpPr>
        <p:spPr bwMode="auto">
          <a:xfrm>
            <a:off x="571500" y="177800"/>
            <a:ext cx="8075613"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a:t>
            </a:r>
            <a:r>
              <a:rPr lang="en-US" altLang="ja-JP" sz="2800">
                <a:solidFill>
                  <a:schemeClr val="bg1"/>
                </a:solidFill>
                <a:latin typeface="HG創英角ｺﾞｼｯｸUB" pitchFamily="49" charset="-128"/>
                <a:ea typeface="HG創英角ｺﾞｼｯｸUB" pitchFamily="49" charset="-128"/>
              </a:rPr>
              <a:t> </a:t>
            </a:r>
            <a:r>
              <a:rPr lang="ja-JP" altLang="en-US" sz="2800">
                <a:solidFill>
                  <a:schemeClr val="bg1"/>
                </a:solidFill>
                <a:latin typeface="HG創英角ｺﾞｼｯｸUB" pitchFamily="49" charset="-128"/>
                <a:ea typeface="HG創英角ｺﾞｼｯｸUB" pitchFamily="49" charset="-128"/>
              </a:rPr>
              <a:t>血糖を測るということ</a:t>
            </a:r>
            <a:r>
              <a:rPr lang="ja-JP" altLang="en-US" sz="2000">
                <a:solidFill>
                  <a:schemeClr val="bg1"/>
                </a:solidFill>
                <a:latin typeface="HG創英角ｺﾞｼｯｸUB" pitchFamily="49" charset="-128"/>
                <a:ea typeface="HG創英角ｺﾞｼｯｸUB" pitchFamily="49" charset="-128"/>
              </a:rPr>
              <a:t>（全反応原理に共通）</a:t>
            </a:r>
          </a:p>
        </p:txBody>
      </p:sp>
      <p:sp>
        <p:nvSpPr>
          <p:cNvPr id="18457" name="Line 41"/>
          <p:cNvSpPr>
            <a:spLocks noChangeShapeType="1"/>
          </p:cNvSpPr>
          <p:nvPr/>
        </p:nvSpPr>
        <p:spPr bwMode="auto">
          <a:xfrm flipV="1">
            <a:off x="2514600" y="4724400"/>
            <a:ext cx="609600" cy="99060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8458" name="Text Box 42"/>
          <p:cNvSpPr txBox="1">
            <a:spLocks noChangeArrowheads="1"/>
          </p:cNvSpPr>
          <p:nvPr/>
        </p:nvSpPr>
        <p:spPr bwMode="auto">
          <a:xfrm>
            <a:off x="1981199" y="5715000"/>
            <a:ext cx="2511425" cy="346075"/>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dirty="0">
                <a:latin typeface="Times New Roman" pitchFamily="18" charset="0"/>
              </a:rPr>
              <a:t>グルコース（ブドウ糖）</a:t>
            </a:r>
          </a:p>
        </p:txBody>
      </p:sp>
      <p:graphicFrame>
        <p:nvGraphicFramePr>
          <p:cNvPr id="18459" name="Object 2">
            <a:hlinkClick r:id="" action="ppaction://ole?verb=0"/>
          </p:cNvPr>
          <p:cNvGraphicFramePr>
            <a:graphicFrameLocks/>
          </p:cNvGraphicFramePr>
          <p:nvPr/>
        </p:nvGraphicFramePr>
        <p:xfrm>
          <a:off x="685800" y="3505200"/>
          <a:ext cx="685800" cy="1828800"/>
        </p:xfrm>
        <a:graphic>
          <a:graphicData uri="http://schemas.openxmlformats.org/presentationml/2006/ole">
            <mc:AlternateContent xmlns:mc="http://schemas.openxmlformats.org/markup-compatibility/2006">
              <mc:Choice xmlns:v="urn:schemas-microsoft-com:vml" Requires="v">
                <p:oleObj name="ｸﾘｯﾌﾟ" r:id="rId3" imgW="1103313" imgH="2286000" progId="">
                  <p:embed/>
                </p:oleObj>
              </mc:Choice>
              <mc:Fallback>
                <p:oleObj name="ｸﾘｯﾌﾟ" r:id="rId3" imgW="1103313" imgH="2286000" progId="">
                  <p:embed/>
                  <p:pic>
                    <p:nvPicPr>
                      <p:cNvPr id="0" name="Picture 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505200"/>
                        <a:ext cx="685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93844883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D5C63B98-E3CE-46FB-8075-D630E3AABB47}" type="slidenum">
              <a:rPr lang="en-US" altLang="ja-JP" smtClean="0"/>
              <a:pPr eaLnBrk="1" hangingPunct="1"/>
              <a:t>6</a:t>
            </a:fld>
            <a:endParaRPr lang="en-US" altLang="ja-JP"/>
          </a:p>
        </p:txBody>
      </p:sp>
      <p:sp>
        <p:nvSpPr>
          <p:cNvPr id="19459" name="Rectangle 2"/>
          <p:cNvSpPr>
            <a:spLocks noChangeArrowheads="1"/>
          </p:cNvSpPr>
          <p:nvPr/>
        </p:nvSpPr>
        <p:spPr bwMode="auto">
          <a:xfrm>
            <a:off x="685800" y="5943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60" name="Rectangle 3"/>
          <p:cNvSpPr>
            <a:spLocks noChangeArrowheads="1"/>
          </p:cNvSpPr>
          <p:nvPr/>
        </p:nvSpPr>
        <p:spPr bwMode="auto">
          <a:xfrm>
            <a:off x="3124200" y="59436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61" name="Rectangle 4"/>
          <p:cNvSpPr>
            <a:spLocks noChangeArrowheads="1"/>
          </p:cNvSpPr>
          <p:nvPr/>
        </p:nvSpPr>
        <p:spPr bwMode="auto">
          <a:xfrm>
            <a:off x="381000" y="1828800"/>
            <a:ext cx="6191250" cy="449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30000"/>
              </a:lnSpc>
            </a:pPr>
            <a:r>
              <a:rPr lang="en-US" altLang="ja-JP" sz="3200">
                <a:latin typeface="ＭＳ Ｐゴシック" pitchFamily="50" charset="-128"/>
              </a:rPr>
              <a:t>①</a:t>
            </a:r>
            <a:r>
              <a:rPr lang="ja-JP" altLang="en-US" sz="3200">
                <a:latin typeface="ＭＳ Ｐゴシック" pitchFamily="50" charset="-128"/>
              </a:rPr>
              <a:t>目的物質だけを捉え</a:t>
            </a:r>
          </a:p>
          <a:p>
            <a:pPr eaLnBrk="1" hangingPunct="1">
              <a:lnSpc>
                <a:spcPct val="130000"/>
              </a:lnSpc>
            </a:pPr>
            <a:r>
              <a:rPr lang="ja-JP" altLang="en-US" sz="2000">
                <a:latin typeface="ＭＳ Ｐゴシック" pitchFamily="50" charset="-128"/>
              </a:rPr>
              <a:t>（ｸﾞﾙｺｰｽの濃度を知るためには必然です）</a:t>
            </a:r>
          </a:p>
          <a:p>
            <a:pPr eaLnBrk="1" hangingPunct="1">
              <a:lnSpc>
                <a:spcPct val="130000"/>
              </a:lnSpc>
            </a:pPr>
            <a:endParaRPr lang="ja-JP" altLang="en-US" sz="3200">
              <a:latin typeface="ＭＳ Ｐゴシック" pitchFamily="50" charset="-128"/>
            </a:endParaRPr>
          </a:p>
          <a:p>
            <a:pPr eaLnBrk="1" hangingPunct="1">
              <a:lnSpc>
                <a:spcPct val="130000"/>
              </a:lnSpc>
            </a:pPr>
            <a:r>
              <a:rPr lang="ja-JP" altLang="en-US" sz="3200">
                <a:latin typeface="ＭＳ Ｐゴシック" pitchFamily="50" charset="-128"/>
              </a:rPr>
              <a:t>②測定可能なものに変換･計測し</a:t>
            </a:r>
            <a:r>
              <a:rPr lang="ja-JP" altLang="en-US" sz="2000">
                <a:latin typeface="ＭＳ Ｐゴシック" pitchFamily="50" charset="-128"/>
              </a:rPr>
              <a:t>（捉えただけでは測ったことになりません）</a:t>
            </a:r>
            <a:endParaRPr lang="ja-JP" altLang="en-US" sz="2400">
              <a:latin typeface="ＭＳ Ｐゴシック" pitchFamily="50" charset="-128"/>
            </a:endParaRPr>
          </a:p>
          <a:p>
            <a:pPr eaLnBrk="1" hangingPunct="1">
              <a:lnSpc>
                <a:spcPct val="130000"/>
              </a:lnSpc>
            </a:pPr>
            <a:endParaRPr lang="ja-JP" altLang="en-US" sz="3200">
              <a:latin typeface="ＭＳ Ｐゴシック" pitchFamily="50" charset="-128"/>
            </a:endParaRPr>
          </a:p>
          <a:p>
            <a:pPr eaLnBrk="1" hangingPunct="1">
              <a:lnSpc>
                <a:spcPct val="130000"/>
              </a:lnSpc>
            </a:pPr>
            <a:r>
              <a:rPr lang="ja-JP" altLang="en-US" sz="3200">
                <a:latin typeface="ＭＳ Ｐゴシック" pitchFamily="50" charset="-128"/>
              </a:rPr>
              <a:t>③濃度に換算</a:t>
            </a:r>
          </a:p>
          <a:p>
            <a:pPr eaLnBrk="1" hangingPunct="1">
              <a:lnSpc>
                <a:spcPct val="130000"/>
              </a:lnSpc>
            </a:pPr>
            <a:r>
              <a:rPr lang="ja-JP" altLang="en-US" sz="2000">
                <a:latin typeface="ＭＳ Ｐゴシック" pitchFamily="50" charset="-128"/>
              </a:rPr>
              <a:t>（血糖値にする必要があります）</a:t>
            </a:r>
          </a:p>
        </p:txBody>
      </p:sp>
      <p:sp>
        <p:nvSpPr>
          <p:cNvPr id="26629" name="Rectangle 5"/>
          <p:cNvSpPr>
            <a:spLocks noChangeArrowheads="1"/>
          </p:cNvSpPr>
          <p:nvPr/>
        </p:nvSpPr>
        <p:spPr bwMode="auto">
          <a:xfrm>
            <a:off x="533400" y="165100"/>
            <a:ext cx="7335838"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a:t>
            </a:r>
            <a:r>
              <a:rPr lang="en-US" altLang="ja-JP" sz="2800" dirty="0">
                <a:solidFill>
                  <a:schemeClr val="bg1"/>
                </a:solidFill>
                <a:latin typeface="HG創英角ｺﾞｼｯｸUB" pitchFamily="49" charset="-128"/>
                <a:ea typeface="HG創英角ｺﾞｼｯｸUB" pitchFamily="49" charset="-128"/>
              </a:rPr>
              <a:t> </a:t>
            </a:r>
            <a:r>
              <a:rPr lang="ja-JP" altLang="en-US" sz="2800" dirty="0">
                <a:solidFill>
                  <a:schemeClr val="bg1"/>
                </a:solidFill>
                <a:latin typeface="HG創英角ｺﾞｼｯｸUB" pitchFamily="49" charset="-128"/>
                <a:ea typeface="HG創英角ｺﾞｼｯｸUB" pitchFamily="49" charset="-128"/>
              </a:rPr>
              <a:t>血糖の測りかた</a:t>
            </a:r>
            <a:r>
              <a:rPr lang="ja-JP" altLang="en-US" sz="2000" dirty="0">
                <a:solidFill>
                  <a:schemeClr val="bg1"/>
                </a:solidFill>
                <a:latin typeface="HG創英角ｺﾞｼｯｸUB" pitchFamily="49" charset="-128"/>
                <a:ea typeface="HG創英角ｺﾞｼｯｸUB" pitchFamily="49" charset="-128"/>
              </a:rPr>
              <a:t>（基本概念；</a:t>
            </a:r>
            <a:r>
              <a:rPr lang="ja-JP" altLang="en-US" sz="2000" dirty="0">
                <a:solidFill>
                  <a:schemeClr val="bg1"/>
                </a:solidFill>
                <a:ea typeface="HG創英角ｺﾞｼｯｸUB" pitchFamily="49" charset="-128"/>
              </a:rPr>
              <a:t>全反応原理に共通</a:t>
            </a:r>
            <a:r>
              <a:rPr lang="ja-JP" altLang="en-US" sz="2000" dirty="0">
                <a:solidFill>
                  <a:schemeClr val="bg1"/>
                </a:solidFill>
                <a:latin typeface="HG創英角ｺﾞｼｯｸUB" pitchFamily="49" charset="-128"/>
                <a:ea typeface="HG創英角ｺﾞｼｯｸUB" pitchFamily="49" charset="-128"/>
              </a:rPr>
              <a:t>）</a:t>
            </a:r>
          </a:p>
        </p:txBody>
      </p:sp>
      <p:sp>
        <p:nvSpPr>
          <p:cNvPr id="19463" name="AutoShape 6"/>
          <p:cNvSpPr>
            <a:spLocks noChangeArrowheads="1"/>
          </p:cNvSpPr>
          <p:nvPr/>
        </p:nvSpPr>
        <p:spPr bwMode="auto">
          <a:xfrm>
            <a:off x="228600" y="1676400"/>
            <a:ext cx="8686800" cy="1524000"/>
          </a:xfrm>
          <a:prstGeom prst="roundRect">
            <a:avLst>
              <a:gd name="adj" fmla="val 16611"/>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64" name="Rectangle 7"/>
          <p:cNvSpPr>
            <a:spLocks noChangeArrowheads="1"/>
          </p:cNvSpPr>
          <p:nvPr/>
        </p:nvSpPr>
        <p:spPr bwMode="auto">
          <a:xfrm>
            <a:off x="279400" y="1066800"/>
            <a:ext cx="7626350" cy="4540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2400">
                <a:latin typeface="ＭＳ Ｐゴシック" pitchFamily="50" charset="-128"/>
              </a:rPr>
              <a:t>【</a:t>
            </a:r>
            <a:r>
              <a:rPr lang="ja-JP" altLang="en-US" sz="2400">
                <a:latin typeface="ＭＳ Ｐゴシック" pitchFamily="50" charset="-128"/>
              </a:rPr>
              <a:t>ステップ</a:t>
            </a:r>
            <a:r>
              <a:rPr lang="en-US" altLang="ja-JP" sz="2400">
                <a:latin typeface="ＭＳ Ｐゴシック" pitchFamily="50" charset="-128"/>
              </a:rPr>
              <a:t>】</a:t>
            </a:r>
            <a:r>
              <a:rPr lang="ja-JP" altLang="en-US" sz="2400">
                <a:latin typeface="ＭＳ Ｐゴシック" pitchFamily="50" charset="-128"/>
              </a:rPr>
              <a:t>　全体的な考え方としては３段階から構成される</a:t>
            </a:r>
          </a:p>
        </p:txBody>
      </p:sp>
      <p:sp>
        <p:nvSpPr>
          <p:cNvPr id="19465" name="Rectangle 8"/>
          <p:cNvSpPr>
            <a:spLocks noChangeArrowheads="1"/>
          </p:cNvSpPr>
          <p:nvPr/>
        </p:nvSpPr>
        <p:spPr bwMode="auto">
          <a:xfrm>
            <a:off x="5943600" y="1752600"/>
            <a:ext cx="26574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a:latin typeface="ＭＳ Ｐゴシック" pitchFamily="50" charset="-128"/>
              </a:rPr>
              <a:t>　</a:t>
            </a:r>
            <a:r>
              <a:rPr lang="ja-JP" altLang="en-US" sz="2000">
                <a:latin typeface="Times New Roman" pitchFamily="18" charset="0"/>
              </a:rPr>
              <a:t>       </a:t>
            </a:r>
            <a:r>
              <a:rPr lang="ja-JP" altLang="en-US" sz="2000">
                <a:latin typeface="ＭＳ Ｐゴシック" pitchFamily="50" charset="-128"/>
              </a:rPr>
              <a:t>だけをつかまえる</a:t>
            </a:r>
          </a:p>
        </p:txBody>
      </p:sp>
      <p:grpSp>
        <p:nvGrpSpPr>
          <p:cNvPr id="19466" name="Group 9"/>
          <p:cNvGrpSpPr>
            <a:grpSpLocks/>
          </p:cNvGrpSpPr>
          <p:nvPr/>
        </p:nvGrpSpPr>
        <p:grpSpPr bwMode="auto">
          <a:xfrm>
            <a:off x="7010400" y="2209800"/>
            <a:ext cx="1447800" cy="838200"/>
            <a:chOff x="4176" y="1344"/>
            <a:chExt cx="1306" cy="756"/>
          </a:xfrm>
        </p:grpSpPr>
        <p:sp>
          <p:nvSpPr>
            <p:cNvPr id="19487" name="Rectangle 10" descr="紙ふぶき (大)"/>
            <p:cNvSpPr>
              <a:spLocks noChangeArrowheads="1"/>
            </p:cNvSpPr>
            <p:nvPr/>
          </p:nvSpPr>
          <p:spPr bwMode="auto">
            <a:xfrm>
              <a:off x="4176" y="1344"/>
              <a:ext cx="1286" cy="756"/>
            </a:xfrm>
            <a:prstGeom prst="rect">
              <a:avLst/>
            </a:prstGeom>
            <a:pattFill prst="lgConfetti">
              <a:fgClr>
                <a:srgbClr val="EAEC5E"/>
              </a:fgClr>
              <a:bgClr>
                <a:schemeClr val="bg1"/>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nvGrpSpPr>
            <p:cNvPr id="19488" name="Group 11"/>
            <p:cNvGrpSpPr>
              <a:grpSpLocks/>
            </p:cNvGrpSpPr>
            <p:nvPr/>
          </p:nvGrpSpPr>
          <p:grpSpPr bwMode="auto">
            <a:xfrm>
              <a:off x="5160" y="1495"/>
              <a:ext cx="210" cy="107"/>
              <a:chOff x="5160" y="1495"/>
              <a:chExt cx="210" cy="107"/>
            </a:xfrm>
          </p:grpSpPr>
          <p:sp>
            <p:nvSpPr>
              <p:cNvPr id="19510" name="Oval 12"/>
              <p:cNvSpPr>
                <a:spLocks noChangeArrowheads="1"/>
              </p:cNvSpPr>
              <p:nvPr/>
            </p:nvSpPr>
            <p:spPr bwMode="auto">
              <a:xfrm rot="300000">
                <a:off x="5160" y="1495"/>
                <a:ext cx="210" cy="107"/>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11" name="Oval 13"/>
              <p:cNvSpPr>
                <a:spLocks noChangeArrowheads="1"/>
              </p:cNvSpPr>
              <p:nvPr/>
            </p:nvSpPr>
            <p:spPr bwMode="auto">
              <a:xfrm rot="300000">
                <a:off x="5178" y="1495"/>
                <a:ext cx="175" cy="89"/>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12" name="Oval 14"/>
              <p:cNvSpPr>
                <a:spLocks noChangeArrowheads="1"/>
              </p:cNvSpPr>
              <p:nvPr/>
            </p:nvSpPr>
            <p:spPr bwMode="auto">
              <a:xfrm rot="300000">
                <a:off x="5195" y="1512"/>
                <a:ext cx="134" cy="54"/>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19489" name="Group 15"/>
            <p:cNvGrpSpPr>
              <a:grpSpLocks/>
            </p:cNvGrpSpPr>
            <p:nvPr/>
          </p:nvGrpSpPr>
          <p:grpSpPr bwMode="auto">
            <a:xfrm>
              <a:off x="4365" y="1495"/>
              <a:ext cx="211" cy="106"/>
              <a:chOff x="4365" y="1495"/>
              <a:chExt cx="211" cy="106"/>
            </a:xfrm>
          </p:grpSpPr>
          <p:sp>
            <p:nvSpPr>
              <p:cNvPr id="19507" name="Oval 16"/>
              <p:cNvSpPr>
                <a:spLocks noChangeArrowheads="1"/>
              </p:cNvSpPr>
              <p:nvPr/>
            </p:nvSpPr>
            <p:spPr bwMode="auto">
              <a:xfrm rot="-1140000">
                <a:off x="4365" y="1495"/>
                <a:ext cx="211" cy="106"/>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08" name="Oval 17"/>
              <p:cNvSpPr>
                <a:spLocks noChangeArrowheads="1"/>
              </p:cNvSpPr>
              <p:nvPr/>
            </p:nvSpPr>
            <p:spPr bwMode="auto">
              <a:xfrm rot="-1140000">
                <a:off x="4379" y="1496"/>
                <a:ext cx="176" cy="88"/>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09" name="Oval 18"/>
              <p:cNvSpPr>
                <a:spLocks noChangeArrowheads="1"/>
              </p:cNvSpPr>
              <p:nvPr/>
            </p:nvSpPr>
            <p:spPr bwMode="auto">
              <a:xfrm rot="-1140000">
                <a:off x="4397" y="1514"/>
                <a:ext cx="135" cy="53"/>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19490" name="Group 19"/>
            <p:cNvGrpSpPr>
              <a:grpSpLocks/>
            </p:cNvGrpSpPr>
            <p:nvPr/>
          </p:nvGrpSpPr>
          <p:grpSpPr bwMode="auto">
            <a:xfrm>
              <a:off x="4829" y="1758"/>
              <a:ext cx="211" cy="105"/>
              <a:chOff x="4829" y="1758"/>
              <a:chExt cx="211" cy="105"/>
            </a:xfrm>
          </p:grpSpPr>
          <p:sp>
            <p:nvSpPr>
              <p:cNvPr id="19504" name="Oval 20"/>
              <p:cNvSpPr>
                <a:spLocks noChangeArrowheads="1"/>
              </p:cNvSpPr>
              <p:nvPr/>
            </p:nvSpPr>
            <p:spPr bwMode="auto">
              <a:xfrm rot="-300000">
                <a:off x="4829" y="1758"/>
                <a:ext cx="211" cy="105"/>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05" name="Oval 21"/>
              <p:cNvSpPr>
                <a:spLocks noChangeArrowheads="1"/>
              </p:cNvSpPr>
              <p:nvPr/>
            </p:nvSpPr>
            <p:spPr bwMode="auto">
              <a:xfrm rot="-300000">
                <a:off x="4846" y="1758"/>
                <a:ext cx="176" cy="87"/>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06" name="Oval 22"/>
              <p:cNvSpPr>
                <a:spLocks noChangeArrowheads="1"/>
              </p:cNvSpPr>
              <p:nvPr/>
            </p:nvSpPr>
            <p:spPr bwMode="auto">
              <a:xfrm rot="-300000">
                <a:off x="4870" y="1775"/>
                <a:ext cx="135" cy="53"/>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19491" name="Group 23"/>
            <p:cNvGrpSpPr>
              <a:grpSpLocks/>
            </p:cNvGrpSpPr>
            <p:nvPr/>
          </p:nvGrpSpPr>
          <p:grpSpPr bwMode="auto">
            <a:xfrm>
              <a:off x="4403" y="1758"/>
              <a:ext cx="210" cy="105"/>
              <a:chOff x="4403" y="1758"/>
              <a:chExt cx="210" cy="105"/>
            </a:xfrm>
          </p:grpSpPr>
          <p:sp>
            <p:nvSpPr>
              <p:cNvPr id="19501" name="Oval 24"/>
              <p:cNvSpPr>
                <a:spLocks noChangeArrowheads="1"/>
              </p:cNvSpPr>
              <p:nvPr/>
            </p:nvSpPr>
            <p:spPr bwMode="auto">
              <a:xfrm rot="1140000">
                <a:off x="4403" y="1758"/>
                <a:ext cx="210" cy="105"/>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02" name="Oval 25"/>
              <p:cNvSpPr>
                <a:spLocks noChangeArrowheads="1"/>
              </p:cNvSpPr>
              <p:nvPr/>
            </p:nvSpPr>
            <p:spPr bwMode="auto">
              <a:xfrm rot="1140000">
                <a:off x="4423" y="1758"/>
                <a:ext cx="176" cy="88"/>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03" name="Oval 26"/>
              <p:cNvSpPr>
                <a:spLocks noChangeArrowheads="1"/>
              </p:cNvSpPr>
              <p:nvPr/>
            </p:nvSpPr>
            <p:spPr bwMode="auto">
              <a:xfrm rot="1140000">
                <a:off x="4448" y="1777"/>
                <a:ext cx="134" cy="52"/>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19492" name="AutoShape 27"/>
            <p:cNvSpPr>
              <a:spLocks noChangeArrowheads="1"/>
            </p:cNvSpPr>
            <p:nvPr/>
          </p:nvSpPr>
          <p:spPr bwMode="auto">
            <a:xfrm>
              <a:off x="4820" y="1496"/>
              <a:ext cx="74" cy="74"/>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93" name="Freeform 28"/>
            <p:cNvSpPr>
              <a:spLocks/>
            </p:cNvSpPr>
            <p:nvPr/>
          </p:nvSpPr>
          <p:spPr bwMode="auto">
            <a:xfrm>
              <a:off x="4630" y="1647"/>
              <a:ext cx="114" cy="114"/>
            </a:xfrm>
            <a:custGeom>
              <a:avLst/>
              <a:gdLst>
                <a:gd name="T0" fmla="*/ 57 w 114"/>
                <a:gd name="T1" fmla="*/ 31 h 114"/>
                <a:gd name="T2" fmla="*/ 44 w 114"/>
                <a:gd name="T3" fmla="*/ 12 h 114"/>
                <a:gd name="T4" fmla="*/ 39 w 114"/>
                <a:gd name="T5" fmla="*/ 33 h 114"/>
                <a:gd name="T6" fmla="*/ 2 w 114"/>
                <a:gd name="T7" fmla="*/ 12 h 114"/>
                <a:gd name="T8" fmla="*/ 24 w 114"/>
                <a:gd name="T9" fmla="*/ 40 h 114"/>
                <a:gd name="T10" fmla="*/ 0 w 114"/>
                <a:gd name="T11" fmla="*/ 45 h 114"/>
                <a:gd name="T12" fmla="*/ 20 w 114"/>
                <a:gd name="T13" fmla="*/ 61 h 114"/>
                <a:gd name="T14" fmla="*/ 1 w 114"/>
                <a:gd name="T15" fmla="*/ 76 h 114"/>
                <a:gd name="T16" fmla="*/ 30 w 114"/>
                <a:gd name="T17" fmla="*/ 73 h 114"/>
                <a:gd name="T18" fmla="*/ 25 w 114"/>
                <a:gd name="T19" fmla="*/ 92 h 114"/>
                <a:gd name="T20" fmla="*/ 40 w 114"/>
                <a:gd name="T21" fmla="*/ 82 h 114"/>
                <a:gd name="T22" fmla="*/ 45 w 114"/>
                <a:gd name="T23" fmla="*/ 113 h 114"/>
                <a:gd name="T24" fmla="*/ 55 w 114"/>
                <a:gd name="T25" fmla="*/ 79 h 114"/>
                <a:gd name="T26" fmla="*/ 69 w 114"/>
                <a:gd name="T27" fmla="*/ 104 h 114"/>
                <a:gd name="T28" fmla="*/ 73 w 114"/>
                <a:gd name="T29" fmla="*/ 75 h 114"/>
                <a:gd name="T30" fmla="*/ 95 w 114"/>
                <a:gd name="T31" fmla="*/ 95 h 114"/>
                <a:gd name="T32" fmla="*/ 88 w 114"/>
                <a:gd name="T33" fmla="*/ 68 h 114"/>
                <a:gd name="T34" fmla="*/ 113 w 114"/>
                <a:gd name="T35" fmla="*/ 70 h 114"/>
                <a:gd name="T36" fmla="*/ 92 w 114"/>
                <a:gd name="T37" fmla="*/ 55 h 114"/>
                <a:gd name="T38" fmla="*/ 111 w 114"/>
                <a:gd name="T39" fmla="*/ 42 h 114"/>
                <a:gd name="T40" fmla="*/ 87 w 114"/>
                <a:gd name="T41" fmla="*/ 39 h 114"/>
                <a:gd name="T42" fmla="*/ 97 w 114"/>
                <a:gd name="T43" fmla="*/ 24 h 114"/>
                <a:gd name="T44" fmla="*/ 74 w 114"/>
                <a:gd name="T45" fmla="*/ 28 h 114"/>
                <a:gd name="T46" fmla="*/ 76 w 114"/>
                <a:gd name="T47" fmla="*/ 0 h 114"/>
                <a:gd name="T48" fmla="*/ 57 w 114"/>
                <a:gd name="T49" fmla="*/ 31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4"/>
                <a:gd name="T76" fmla="*/ 0 h 114"/>
                <a:gd name="T77" fmla="*/ 114 w 114"/>
                <a:gd name="T78" fmla="*/ 114 h 1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4" h="114">
                  <a:moveTo>
                    <a:pt x="57" y="31"/>
                  </a:moveTo>
                  <a:lnTo>
                    <a:pt x="44" y="12"/>
                  </a:lnTo>
                  <a:lnTo>
                    <a:pt x="39" y="33"/>
                  </a:lnTo>
                  <a:lnTo>
                    <a:pt x="2" y="12"/>
                  </a:lnTo>
                  <a:lnTo>
                    <a:pt x="24" y="40"/>
                  </a:lnTo>
                  <a:lnTo>
                    <a:pt x="0" y="45"/>
                  </a:lnTo>
                  <a:lnTo>
                    <a:pt x="20" y="61"/>
                  </a:lnTo>
                  <a:lnTo>
                    <a:pt x="1" y="76"/>
                  </a:lnTo>
                  <a:lnTo>
                    <a:pt x="30" y="73"/>
                  </a:lnTo>
                  <a:lnTo>
                    <a:pt x="25" y="92"/>
                  </a:lnTo>
                  <a:lnTo>
                    <a:pt x="40" y="82"/>
                  </a:lnTo>
                  <a:lnTo>
                    <a:pt x="45" y="113"/>
                  </a:lnTo>
                  <a:lnTo>
                    <a:pt x="55" y="79"/>
                  </a:lnTo>
                  <a:lnTo>
                    <a:pt x="69" y="104"/>
                  </a:lnTo>
                  <a:lnTo>
                    <a:pt x="73" y="75"/>
                  </a:lnTo>
                  <a:lnTo>
                    <a:pt x="95" y="95"/>
                  </a:lnTo>
                  <a:lnTo>
                    <a:pt x="88" y="68"/>
                  </a:lnTo>
                  <a:lnTo>
                    <a:pt x="113" y="70"/>
                  </a:lnTo>
                  <a:lnTo>
                    <a:pt x="92" y="55"/>
                  </a:lnTo>
                  <a:lnTo>
                    <a:pt x="111" y="42"/>
                  </a:lnTo>
                  <a:lnTo>
                    <a:pt x="87" y="39"/>
                  </a:lnTo>
                  <a:lnTo>
                    <a:pt x="97" y="24"/>
                  </a:lnTo>
                  <a:lnTo>
                    <a:pt x="74" y="28"/>
                  </a:lnTo>
                  <a:lnTo>
                    <a:pt x="76"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19494" name="AutoShape 29"/>
            <p:cNvSpPr>
              <a:spLocks noChangeArrowheads="1"/>
            </p:cNvSpPr>
            <p:nvPr/>
          </p:nvSpPr>
          <p:spPr bwMode="auto">
            <a:xfrm>
              <a:off x="4896" y="1572"/>
              <a:ext cx="74" cy="74"/>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95" name="AutoShape 30"/>
            <p:cNvSpPr>
              <a:spLocks noChangeArrowheads="1"/>
            </p:cNvSpPr>
            <p:nvPr/>
          </p:nvSpPr>
          <p:spPr bwMode="auto">
            <a:xfrm>
              <a:off x="5122" y="1912"/>
              <a:ext cx="75" cy="74"/>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96" name="AutoShape 31"/>
            <p:cNvSpPr>
              <a:spLocks noChangeArrowheads="1"/>
            </p:cNvSpPr>
            <p:nvPr/>
          </p:nvSpPr>
          <p:spPr bwMode="auto">
            <a:xfrm>
              <a:off x="5274" y="1761"/>
              <a:ext cx="74" cy="74"/>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97" name="Freeform 32"/>
            <p:cNvSpPr>
              <a:spLocks/>
            </p:cNvSpPr>
            <p:nvPr/>
          </p:nvSpPr>
          <p:spPr bwMode="auto">
            <a:xfrm>
              <a:off x="4706" y="1722"/>
              <a:ext cx="114" cy="114"/>
            </a:xfrm>
            <a:custGeom>
              <a:avLst/>
              <a:gdLst>
                <a:gd name="T0" fmla="*/ 57 w 114"/>
                <a:gd name="T1" fmla="*/ 31 h 114"/>
                <a:gd name="T2" fmla="*/ 44 w 114"/>
                <a:gd name="T3" fmla="*/ 12 h 114"/>
                <a:gd name="T4" fmla="*/ 39 w 114"/>
                <a:gd name="T5" fmla="*/ 33 h 114"/>
                <a:gd name="T6" fmla="*/ 2 w 114"/>
                <a:gd name="T7" fmla="*/ 12 h 114"/>
                <a:gd name="T8" fmla="*/ 24 w 114"/>
                <a:gd name="T9" fmla="*/ 40 h 114"/>
                <a:gd name="T10" fmla="*/ 0 w 114"/>
                <a:gd name="T11" fmla="*/ 45 h 114"/>
                <a:gd name="T12" fmla="*/ 20 w 114"/>
                <a:gd name="T13" fmla="*/ 61 h 114"/>
                <a:gd name="T14" fmla="*/ 1 w 114"/>
                <a:gd name="T15" fmla="*/ 76 h 114"/>
                <a:gd name="T16" fmla="*/ 30 w 114"/>
                <a:gd name="T17" fmla="*/ 73 h 114"/>
                <a:gd name="T18" fmla="*/ 25 w 114"/>
                <a:gd name="T19" fmla="*/ 92 h 114"/>
                <a:gd name="T20" fmla="*/ 40 w 114"/>
                <a:gd name="T21" fmla="*/ 82 h 114"/>
                <a:gd name="T22" fmla="*/ 45 w 114"/>
                <a:gd name="T23" fmla="*/ 113 h 114"/>
                <a:gd name="T24" fmla="*/ 55 w 114"/>
                <a:gd name="T25" fmla="*/ 79 h 114"/>
                <a:gd name="T26" fmla="*/ 69 w 114"/>
                <a:gd name="T27" fmla="*/ 104 h 114"/>
                <a:gd name="T28" fmla="*/ 73 w 114"/>
                <a:gd name="T29" fmla="*/ 75 h 114"/>
                <a:gd name="T30" fmla="*/ 95 w 114"/>
                <a:gd name="T31" fmla="*/ 95 h 114"/>
                <a:gd name="T32" fmla="*/ 88 w 114"/>
                <a:gd name="T33" fmla="*/ 68 h 114"/>
                <a:gd name="T34" fmla="*/ 113 w 114"/>
                <a:gd name="T35" fmla="*/ 70 h 114"/>
                <a:gd name="T36" fmla="*/ 92 w 114"/>
                <a:gd name="T37" fmla="*/ 55 h 114"/>
                <a:gd name="T38" fmla="*/ 111 w 114"/>
                <a:gd name="T39" fmla="*/ 42 h 114"/>
                <a:gd name="T40" fmla="*/ 87 w 114"/>
                <a:gd name="T41" fmla="*/ 39 h 114"/>
                <a:gd name="T42" fmla="*/ 97 w 114"/>
                <a:gd name="T43" fmla="*/ 24 h 114"/>
                <a:gd name="T44" fmla="*/ 74 w 114"/>
                <a:gd name="T45" fmla="*/ 28 h 114"/>
                <a:gd name="T46" fmla="*/ 76 w 114"/>
                <a:gd name="T47" fmla="*/ 0 h 114"/>
                <a:gd name="T48" fmla="*/ 57 w 114"/>
                <a:gd name="T49" fmla="*/ 31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4"/>
                <a:gd name="T76" fmla="*/ 0 h 114"/>
                <a:gd name="T77" fmla="*/ 114 w 114"/>
                <a:gd name="T78" fmla="*/ 114 h 1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4" h="114">
                  <a:moveTo>
                    <a:pt x="57" y="31"/>
                  </a:moveTo>
                  <a:lnTo>
                    <a:pt x="44" y="12"/>
                  </a:lnTo>
                  <a:lnTo>
                    <a:pt x="39" y="33"/>
                  </a:lnTo>
                  <a:lnTo>
                    <a:pt x="2" y="12"/>
                  </a:lnTo>
                  <a:lnTo>
                    <a:pt x="24" y="40"/>
                  </a:lnTo>
                  <a:lnTo>
                    <a:pt x="0" y="45"/>
                  </a:lnTo>
                  <a:lnTo>
                    <a:pt x="20" y="61"/>
                  </a:lnTo>
                  <a:lnTo>
                    <a:pt x="1" y="76"/>
                  </a:lnTo>
                  <a:lnTo>
                    <a:pt x="30" y="73"/>
                  </a:lnTo>
                  <a:lnTo>
                    <a:pt x="25" y="92"/>
                  </a:lnTo>
                  <a:lnTo>
                    <a:pt x="40" y="82"/>
                  </a:lnTo>
                  <a:lnTo>
                    <a:pt x="45" y="113"/>
                  </a:lnTo>
                  <a:lnTo>
                    <a:pt x="55" y="79"/>
                  </a:lnTo>
                  <a:lnTo>
                    <a:pt x="69" y="104"/>
                  </a:lnTo>
                  <a:lnTo>
                    <a:pt x="73" y="75"/>
                  </a:lnTo>
                  <a:lnTo>
                    <a:pt x="95" y="95"/>
                  </a:lnTo>
                  <a:lnTo>
                    <a:pt x="88" y="68"/>
                  </a:lnTo>
                  <a:lnTo>
                    <a:pt x="113" y="70"/>
                  </a:lnTo>
                  <a:lnTo>
                    <a:pt x="92" y="55"/>
                  </a:lnTo>
                  <a:lnTo>
                    <a:pt x="111" y="42"/>
                  </a:lnTo>
                  <a:lnTo>
                    <a:pt x="87" y="39"/>
                  </a:lnTo>
                  <a:lnTo>
                    <a:pt x="97" y="24"/>
                  </a:lnTo>
                  <a:lnTo>
                    <a:pt x="74" y="28"/>
                  </a:lnTo>
                  <a:lnTo>
                    <a:pt x="76"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19498" name="Freeform 33"/>
            <p:cNvSpPr>
              <a:spLocks/>
            </p:cNvSpPr>
            <p:nvPr/>
          </p:nvSpPr>
          <p:spPr bwMode="auto">
            <a:xfrm>
              <a:off x="4365" y="1911"/>
              <a:ext cx="115" cy="115"/>
            </a:xfrm>
            <a:custGeom>
              <a:avLst/>
              <a:gdLst>
                <a:gd name="T0" fmla="*/ 57 w 115"/>
                <a:gd name="T1" fmla="*/ 31 h 115"/>
                <a:gd name="T2" fmla="*/ 44 w 115"/>
                <a:gd name="T3" fmla="*/ 12 h 115"/>
                <a:gd name="T4" fmla="*/ 39 w 115"/>
                <a:gd name="T5" fmla="*/ 33 h 115"/>
                <a:gd name="T6" fmla="*/ 2 w 115"/>
                <a:gd name="T7" fmla="*/ 12 h 115"/>
                <a:gd name="T8" fmla="*/ 25 w 115"/>
                <a:gd name="T9" fmla="*/ 40 h 115"/>
                <a:gd name="T10" fmla="*/ 0 w 115"/>
                <a:gd name="T11" fmla="*/ 45 h 115"/>
                <a:gd name="T12" fmla="*/ 20 w 115"/>
                <a:gd name="T13" fmla="*/ 62 h 115"/>
                <a:gd name="T14" fmla="*/ 1 w 115"/>
                <a:gd name="T15" fmla="*/ 77 h 115"/>
                <a:gd name="T16" fmla="*/ 30 w 115"/>
                <a:gd name="T17" fmla="*/ 74 h 115"/>
                <a:gd name="T18" fmla="*/ 25 w 115"/>
                <a:gd name="T19" fmla="*/ 93 h 115"/>
                <a:gd name="T20" fmla="*/ 40 w 115"/>
                <a:gd name="T21" fmla="*/ 82 h 115"/>
                <a:gd name="T22" fmla="*/ 45 w 115"/>
                <a:gd name="T23" fmla="*/ 114 h 115"/>
                <a:gd name="T24" fmla="*/ 56 w 115"/>
                <a:gd name="T25" fmla="*/ 79 h 115"/>
                <a:gd name="T26" fmla="*/ 70 w 115"/>
                <a:gd name="T27" fmla="*/ 105 h 115"/>
                <a:gd name="T28" fmla="*/ 74 w 115"/>
                <a:gd name="T29" fmla="*/ 76 h 115"/>
                <a:gd name="T30" fmla="*/ 96 w 115"/>
                <a:gd name="T31" fmla="*/ 96 h 115"/>
                <a:gd name="T32" fmla="*/ 89 w 115"/>
                <a:gd name="T33" fmla="*/ 68 h 115"/>
                <a:gd name="T34" fmla="*/ 114 w 115"/>
                <a:gd name="T35" fmla="*/ 71 h 115"/>
                <a:gd name="T36" fmla="*/ 93 w 115"/>
                <a:gd name="T37" fmla="*/ 56 h 115"/>
                <a:gd name="T38" fmla="*/ 112 w 115"/>
                <a:gd name="T39" fmla="*/ 43 h 115"/>
                <a:gd name="T40" fmla="*/ 88 w 115"/>
                <a:gd name="T41" fmla="*/ 39 h 115"/>
                <a:gd name="T42" fmla="*/ 98 w 115"/>
                <a:gd name="T43" fmla="*/ 24 h 115"/>
                <a:gd name="T44" fmla="*/ 75 w 115"/>
                <a:gd name="T45" fmla="*/ 28 h 115"/>
                <a:gd name="T46" fmla="*/ 77 w 115"/>
                <a:gd name="T47" fmla="*/ 0 h 115"/>
                <a:gd name="T48" fmla="*/ 57 w 115"/>
                <a:gd name="T49" fmla="*/ 31 h 1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5"/>
                <a:gd name="T76" fmla="*/ 0 h 115"/>
                <a:gd name="T77" fmla="*/ 115 w 115"/>
                <a:gd name="T78" fmla="*/ 115 h 1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5" h="115">
                  <a:moveTo>
                    <a:pt x="57" y="31"/>
                  </a:moveTo>
                  <a:lnTo>
                    <a:pt x="44" y="12"/>
                  </a:lnTo>
                  <a:lnTo>
                    <a:pt x="39" y="33"/>
                  </a:lnTo>
                  <a:lnTo>
                    <a:pt x="2" y="12"/>
                  </a:lnTo>
                  <a:lnTo>
                    <a:pt x="25" y="40"/>
                  </a:lnTo>
                  <a:lnTo>
                    <a:pt x="0" y="45"/>
                  </a:lnTo>
                  <a:lnTo>
                    <a:pt x="20" y="62"/>
                  </a:lnTo>
                  <a:lnTo>
                    <a:pt x="1" y="77"/>
                  </a:lnTo>
                  <a:lnTo>
                    <a:pt x="30" y="74"/>
                  </a:lnTo>
                  <a:lnTo>
                    <a:pt x="25" y="93"/>
                  </a:lnTo>
                  <a:lnTo>
                    <a:pt x="40" y="82"/>
                  </a:lnTo>
                  <a:lnTo>
                    <a:pt x="45" y="114"/>
                  </a:lnTo>
                  <a:lnTo>
                    <a:pt x="56" y="79"/>
                  </a:lnTo>
                  <a:lnTo>
                    <a:pt x="70" y="105"/>
                  </a:lnTo>
                  <a:lnTo>
                    <a:pt x="74" y="76"/>
                  </a:lnTo>
                  <a:lnTo>
                    <a:pt x="96" y="96"/>
                  </a:lnTo>
                  <a:lnTo>
                    <a:pt x="89" y="68"/>
                  </a:lnTo>
                  <a:lnTo>
                    <a:pt x="114" y="71"/>
                  </a:lnTo>
                  <a:lnTo>
                    <a:pt x="93" y="56"/>
                  </a:lnTo>
                  <a:lnTo>
                    <a:pt x="112" y="43"/>
                  </a:lnTo>
                  <a:lnTo>
                    <a:pt x="88" y="39"/>
                  </a:lnTo>
                  <a:lnTo>
                    <a:pt x="98" y="24"/>
                  </a:lnTo>
                  <a:lnTo>
                    <a:pt x="75" y="28"/>
                  </a:lnTo>
                  <a:lnTo>
                    <a:pt x="77"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19499" name="Oval 34"/>
            <p:cNvSpPr>
              <a:spLocks noChangeArrowheads="1"/>
            </p:cNvSpPr>
            <p:nvPr/>
          </p:nvSpPr>
          <p:spPr bwMode="auto">
            <a:xfrm rot="1680000">
              <a:off x="4681" y="1443"/>
              <a:ext cx="384" cy="192"/>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500" name="Oval 35"/>
            <p:cNvSpPr>
              <a:spLocks noChangeArrowheads="1"/>
            </p:cNvSpPr>
            <p:nvPr/>
          </p:nvSpPr>
          <p:spPr bwMode="auto">
            <a:xfrm rot="-1740000">
              <a:off x="4952" y="1734"/>
              <a:ext cx="530" cy="28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19467" name="Line 36"/>
          <p:cNvSpPr>
            <a:spLocks noChangeShapeType="1"/>
          </p:cNvSpPr>
          <p:nvPr/>
        </p:nvSpPr>
        <p:spPr bwMode="auto">
          <a:xfrm>
            <a:off x="7543800" y="2057400"/>
            <a:ext cx="0" cy="29527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9468" name="Line 37"/>
          <p:cNvSpPr>
            <a:spLocks noChangeShapeType="1"/>
          </p:cNvSpPr>
          <p:nvPr/>
        </p:nvSpPr>
        <p:spPr bwMode="auto">
          <a:xfrm>
            <a:off x="8001000" y="2057400"/>
            <a:ext cx="7620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9469" name="AutoShape 38"/>
          <p:cNvSpPr>
            <a:spLocks noChangeArrowheads="1"/>
          </p:cNvSpPr>
          <p:nvPr/>
        </p:nvSpPr>
        <p:spPr bwMode="auto">
          <a:xfrm>
            <a:off x="6399213" y="1903413"/>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70" name="AutoShape 39"/>
          <p:cNvSpPr>
            <a:spLocks noChangeArrowheads="1"/>
          </p:cNvSpPr>
          <p:nvPr/>
        </p:nvSpPr>
        <p:spPr bwMode="auto">
          <a:xfrm>
            <a:off x="6475413" y="3808413"/>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71" name="AutoShape 40"/>
          <p:cNvSpPr>
            <a:spLocks noChangeArrowheads="1"/>
          </p:cNvSpPr>
          <p:nvPr/>
        </p:nvSpPr>
        <p:spPr bwMode="auto">
          <a:xfrm>
            <a:off x="6627813" y="3960813"/>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72" name="AutoShape 41"/>
          <p:cNvSpPr>
            <a:spLocks noChangeArrowheads="1"/>
          </p:cNvSpPr>
          <p:nvPr/>
        </p:nvSpPr>
        <p:spPr bwMode="auto">
          <a:xfrm>
            <a:off x="6780213" y="3808413"/>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73" name="AutoShape 42"/>
          <p:cNvSpPr>
            <a:spLocks noChangeArrowheads="1"/>
          </p:cNvSpPr>
          <p:nvPr/>
        </p:nvSpPr>
        <p:spPr bwMode="auto">
          <a:xfrm>
            <a:off x="6932613" y="3960813"/>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74" name="AutoShape 43"/>
          <p:cNvSpPr>
            <a:spLocks noChangeArrowheads="1"/>
          </p:cNvSpPr>
          <p:nvPr/>
        </p:nvSpPr>
        <p:spPr bwMode="auto">
          <a:xfrm>
            <a:off x="7237413" y="3808413"/>
            <a:ext cx="533400" cy="228600"/>
          </a:xfrm>
          <a:prstGeom prst="rightArrow">
            <a:avLst>
              <a:gd name="adj1" fmla="val 50000"/>
              <a:gd name="adj2" fmla="val 58463"/>
            </a:avLst>
          </a:prstGeom>
          <a:solidFill>
            <a:schemeClr val="accent2"/>
          </a:solidFill>
          <a:ln w="12700">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75" name="Rectangle 44"/>
          <p:cNvSpPr>
            <a:spLocks noChangeArrowheads="1"/>
          </p:cNvSpPr>
          <p:nvPr/>
        </p:nvSpPr>
        <p:spPr bwMode="auto">
          <a:xfrm>
            <a:off x="7985125" y="3573463"/>
            <a:ext cx="5873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3200" i="1">
                <a:latin typeface="ＭＳ Ｐゴシック" pitchFamily="50" charset="-128"/>
              </a:rPr>
              <a:t>？</a:t>
            </a:r>
          </a:p>
        </p:txBody>
      </p:sp>
      <p:sp>
        <p:nvSpPr>
          <p:cNvPr id="19476" name="Rectangle 45"/>
          <p:cNvSpPr>
            <a:spLocks noChangeArrowheads="1"/>
          </p:cNvSpPr>
          <p:nvPr/>
        </p:nvSpPr>
        <p:spPr bwMode="auto">
          <a:xfrm>
            <a:off x="7429500" y="4114800"/>
            <a:ext cx="13652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a:latin typeface="ＭＳ Ｐゴシック" pitchFamily="50" charset="-128"/>
              </a:rPr>
              <a:t>（色、電流）</a:t>
            </a:r>
          </a:p>
        </p:txBody>
      </p:sp>
      <p:grpSp>
        <p:nvGrpSpPr>
          <p:cNvPr id="19477" name="Group 46"/>
          <p:cNvGrpSpPr>
            <a:grpSpLocks/>
          </p:cNvGrpSpPr>
          <p:nvPr/>
        </p:nvGrpSpPr>
        <p:grpSpPr bwMode="auto">
          <a:xfrm>
            <a:off x="7696200" y="5181600"/>
            <a:ext cx="1104900" cy="1095375"/>
            <a:chOff x="4704" y="3534"/>
            <a:chExt cx="696" cy="690"/>
          </a:xfrm>
        </p:grpSpPr>
        <p:sp>
          <p:nvSpPr>
            <p:cNvPr id="19484" name="Line 47"/>
            <p:cNvSpPr>
              <a:spLocks noChangeShapeType="1"/>
            </p:cNvSpPr>
            <p:nvPr/>
          </p:nvSpPr>
          <p:spPr bwMode="auto">
            <a:xfrm>
              <a:off x="4704" y="3534"/>
              <a:ext cx="0" cy="66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9485" name="Line 48"/>
            <p:cNvSpPr>
              <a:spLocks noChangeShapeType="1"/>
            </p:cNvSpPr>
            <p:nvPr/>
          </p:nvSpPr>
          <p:spPr bwMode="auto">
            <a:xfrm>
              <a:off x="4734" y="4224"/>
              <a:ext cx="66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9486" name="Line 49"/>
            <p:cNvSpPr>
              <a:spLocks noChangeShapeType="1"/>
            </p:cNvSpPr>
            <p:nvPr/>
          </p:nvSpPr>
          <p:spPr bwMode="auto">
            <a:xfrm flipV="1">
              <a:off x="4779" y="3579"/>
              <a:ext cx="474" cy="61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19478" name="Rectangle 50"/>
          <p:cNvSpPr>
            <a:spLocks noChangeArrowheads="1"/>
          </p:cNvSpPr>
          <p:nvPr/>
        </p:nvSpPr>
        <p:spPr bwMode="auto">
          <a:xfrm>
            <a:off x="5721350" y="5181600"/>
            <a:ext cx="174625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latin typeface="ＭＳ Ｐゴシック" pitchFamily="50" charset="-128"/>
              </a:rPr>
              <a:t>（色、電流）</a:t>
            </a:r>
            <a:r>
              <a:rPr lang="ja-JP" altLang="en-US" sz="2000">
                <a:latin typeface="ＭＳ Ｐゴシック" pitchFamily="50" charset="-128"/>
              </a:rPr>
              <a:t>を検量線を用いて数値化</a:t>
            </a:r>
          </a:p>
        </p:txBody>
      </p:sp>
      <p:sp>
        <p:nvSpPr>
          <p:cNvPr id="19479" name="Line 51"/>
          <p:cNvSpPr>
            <a:spLocks noChangeShapeType="1"/>
          </p:cNvSpPr>
          <p:nvPr/>
        </p:nvSpPr>
        <p:spPr bwMode="auto">
          <a:xfrm>
            <a:off x="7743825" y="5514975"/>
            <a:ext cx="600075" cy="0"/>
          </a:xfrm>
          <a:prstGeom prst="line">
            <a:avLst/>
          </a:prstGeom>
          <a:noFill/>
          <a:ln w="127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9480" name="Line 52"/>
          <p:cNvSpPr>
            <a:spLocks noChangeShapeType="1"/>
          </p:cNvSpPr>
          <p:nvPr/>
        </p:nvSpPr>
        <p:spPr bwMode="auto">
          <a:xfrm>
            <a:off x="8382000" y="5637213"/>
            <a:ext cx="0" cy="600075"/>
          </a:xfrm>
          <a:prstGeom prst="line">
            <a:avLst/>
          </a:prstGeom>
          <a:noFill/>
          <a:ln w="127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9481" name="AutoShape 53"/>
          <p:cNvSpPr>
            <a:spLocks noChangeArrowheads="1"/>
          </p:cNvSpPr>
          <p:nvPr/>
        </p:nvSpPr>
        <p:spPr bwMode="auto">
          <a:xfrm>
            <a:off x="228600" y="3352800"/>
            <a:ext cx="8686800" cy="1524000"/>
          </a:xfrm>
          <a:prstGeom prst="roundRect">
            <a:avLst>
              <a:gd name="adj" fmla="val 16611"/>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82" name="AutoShape 54"/>
          <p:cNvSpPr>
            <a:spLocks noChangeArrowheads="1"/>
          </p:cNvSpPr>
          <p:nvPr/>
        </p:nvSpPr>
        <p:spPr bwMode="auto">
          <a:xfrm>
            <a:off x="228600" y="5029200"/>
            <a:ext cx="8686800" cy="1524000"/>
          </a:xfrm>
          <a:prstGeom prst="roundRect">
            <a:avLst>
              <a:gd name="adj" fmla="val 16611"/>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19483" name="Text Box 56"/>
          <p:cNvSpPr txBox="1">
            <a:spLocks noChangeArrowheads="1"/>
          </p:cNvSpPr>
          <p:nvPr/>
        </p:nvSpPr>
        <p:spPr bwMode="auto">
          <a:xfrm>
            <a:off x="6096000" y="2057400"/>
            <a:ext cx="7826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1200">
                <a:latin typeface="Times New Roman" pitchFamily="18" charset="0"/>
              </a:rPr>
              <a:t>(</a:t>
            </a:r>
            <a:r>
              <a:rPr lang="ja-JP" altLang="en-US" sz="1200">
                <a:latin typeface="Times New Roman" pitchFamily="18" charset="0"/>
              </a:rPr>
              <a:t>ｸﾞﾙｺｰｽ</a:t>
            </a:r>
            <a:r>
              <a:rPr lang="en-US" altLang="ja-JP" sz="1200">
                <a:latin typeface="Times New Roman" pitchFamily="18" charset="0"/>
              </a:rPr>
              <a:t>)</a:t>
            </a:r>
          </a:p>
        </p:txBody>
      </p:sp>
    </p:spTree>
    <p:extLst>
      <p:ext uri="{BB962C8B-B14F-4D97-AF65-F5344CB8AC3E}">
        <p14:creationId xmlns:p14="http://schemas.microsoft.com/office/powerpoint/2010/main" val="112227061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FD033D49-1E02-4242-9663-E357A24BA5F0}" type="slidenum">
              <a:rPr lang="en-US" altLang="ja-JP" smtClean="0"/>
              <a:pPr eaLnBrk="1" hangingPunct="1"/>
              <a:t>7</a:t>
            </a:fld>
            <a:endParaRPr lang="en-US" altLang="ja-JP"/>
          </a:p>
        </p:txBody>
      </p:sp>
      <p:pic>
        <p:nvPicPr>
          <p:cNvPr id="20483" name="Picture 106" descr="41"/>
          <p:cNvPicPr>
            <a:picLocks noChangeAspect="1" noChangeArrowheads="1"/>
          </p:cNvPicPr>
          <p:nvPr/>
        </p:nvPicPr>
        <p:blipFill>
          <a:blip r:embed="rId3">
            <a:extLst>
              <a:ext uri="{28A0092B-C50C-407E-A947-70E740481C1C}">
                <a14:useLocalDpi xmlns:a14="http://schemas.microsoft.com/office/drawing/2010/main" val="0"/>
              </a:ext>
            </a:extLst>
          </a:blip>
          <a:srcRect l="15504" r="17468"/>
          <a:stretch>
            <a:fillRect/>
          </a:stretch>
        </p:blipFill>
        <p:spPr bwMode="auto">
          <a:xfrm>
            <a:off x="290513" y="4756150"/>
            <a:ext cx="22320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Oval 2"/>
          <p:cNvSpPr>
            <a:spLocks noChangeArrowheads="1"/>
          </p:cNvSpPr>
          <p:nvPr/>
        </p:nvSpPr>
        <p:spPr bwMode="auto">
          <a:xfrm>
            <a:off x="7281863" y="3690938"/>
            <a:ext cx="1435100" cy="444500"/>
          </a:xfrm>
          <a:prstGeom prst="ellipse">
            <a:avLst/>
          </a:prstGeom>
          <a:solidFill>
            <a:srgbClr val="A2C1FE"/>
          </a:solidFill>
          <a:ln w="12700">
            <a:solidFill>
              <a:srgbClr val="A2C1FE"/>
            </a:solidFill>
            <a:round/>
            <a:headEnd/>
            <a:tailEnd/>
          </a:ln>
          <a:effectLst>
            <a:outerShdw dist="107763" dir="2700000" algn="ctr" rotWithShape="0">
              <a:schemeClr val="bg2"/>
            </a:outerShdw>
          </a:effec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000" b="1">
                <a:latin typeface="ＭＳ ゴシック" pitchFamily="49" charset="-128"/>
                <a:ea typeface="ＭＳ ゴシック" pitchFamily="49" charset="-128"/>
              </a:rPr>
              <a:t>過酸化水素</a:t>
            </a:r>
          </a:p>
        </p:txBody>
      </p:sp>
      <p:sp>
        <p:nvSpPr>
          <p:cNvPr id="20485" name="Oval 3"/>
          <p:cNvSpPr>
            <a:spLocks noChangeArrowheads="1"/>
          </p:cNvSpPr>
          <p:nvPr/>
        </p:nvSpPr>
        <p:spPr bwMode="auto">
          <a:xfrm>
            <a:off x="5243513" y="3633788"/>
            <a:ext cx="1644650" cy="520700"/>
          </a:xfrm>
          <a:prstGeom prst="ellipse">
            <a:avLst/>
          </a:prstGeom>
          <a:solidFill>
            <a:srgbClr val="FCD1C1"/>
          </a:solidFill>
          <a:ln w="12700">
            <a:solidFill>
              <a:srgbClr val="FCD1C1"/>
            </a:solidFill>
            <a:round/>
            <a:headEnd/>
            <a:tailEnd/>
          </a:ln>
          <a:effectLst>
            <a:outerShdw dist="107763" dir="2700000" algn="ctr" rotWithShape="0">
              <a:schemeClr val="bg2"/>
            </a:outerShdw>
          </a:effec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000" b="1">
                <a:latin typeface="ＭＳ ゴシック" pitchFamily="49" charset="-128"/>
                <a:ea typeface="ＭＳ ゴシック" pitchFamily="49" charset="-128"/>
              </a:rPr>
              <a:t>グルコン酸</a:t>
            </a:r>
          </a:p>
        </p:txBody>
      </p:sp>
      <p:sp>
        <p:nvSpPr>
          <p:cNvPr id="20486" name="Rectangle 4"/>
          <p:cNvSpPr>
            <a:spLocks noChangeArrowheads="1"/>
          </p:cNvSpPr>
          <p:nvPr/>
        </p:nvSpPr>
        <p:spPr bwMode="auto">
          <a:xfrm>
            <a:off x="1371600" y="1219200"/>
            <a:ext cx="6867525" cy="482600"/>
          </a:xfrm>
          <a:prstGeom prst="rect">
            <a:avLst/>
          </a:prstGeom>
          <a:noFill/>
          <a:ln w="28575">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kumimoji="0" lang="ja-JP" altLang="en-US" sz="2400">
                <a:latin typeface="ＭＳ Ｐゴシック" pitchFamily="50" charset="-128"/>
              </a:rPr>
              <a:t>ステップ①：</a:t>
            </a:r>
            <a:r>
              <a:rPr lang="ja-JP" altLang="en-US" sz="2400">
                <a:latin typeface="ＭＳ Ｐゴシック" pitchFamily="50" charset="-128"/>
              </a:rPr>
              <a:t>目的物質（ｸﾞﾙｺｰｽ）だけを捉える</a:t>
            </a:r>
          </a:p>
        </p:txBody>
      </p:sp>
      <p:sp>
        <p:nvSpPr>
          <p:cNvPr id="20487" name="AutoShape 5"/>
          <p:cNvSpPr>
            <a:spLocks noChangeArrowheads="1"/>
          </p:cNvSpPr>
          <p:nvPr/>
        </p:nvSpPr>
        <p:spPr bwMode="auto">
          <a:xfrm>
            <a:off x="4805363" y="3767138"/>
            <a:ext cx="330200" cy="282575"/>
          </a:xfrm>
          <a:prstGeom prst="rightArrow">
            <a:avLst>
              <a:gd name="adj1" fmla="val 50000"/>
              <a:gd name="adj2" fmla="val 58508"/>
            </a:avLst>
          </a:prstGeom>
          <a:solidFill>
            <a:srgbClr val="8901F3"/>
          </a:solidFill>
          <a:ln w="12700">
            <a:solidFill>
              <a:srgbClr val="8901F3"/>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488" name="Rectangle 6"/>
          <p:cNvSpPr>
            <a:spLocks noChangeArrowheads="1"/>
          </p:cNvSpPr>
          <p:nvPr/>
        </p:nvSpPr>
        <p:spPr bwMode="auto">
          <a:xfrm>
            <a:off x="4572000" y="3276600"/>
            <a:ext cx="58896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rgbClr val="8901F3"/>
                </a:solidFill>
                <a:latin typeface="ＭＳ ゴシック" pitchFamily="49" charset="-128"/>
                <a:ea typeface="ＭＳ ゴシック" pitchFamily="49" charset="-128"/>
              </a:rPr>
              <a:t>GOD</a:t>
            </a:r>
          </a:p>
        </p:txBody>
      </p:sp>
      <p:grpSp>
        <p:nvGrpSpPr>
          <p:cNvPr id="20489" name="Group 7"/>
          <p:cNvGrpSpPr>
            <a:grpSpLocks/>
          </p:cNvGrpSpPr>
          <p:nvPr/>
        </p:nvGrpSpPr>
        <p:grpSpPr bwMode="auto">
          <a:xfrm>
            <a:off x="347663" y="3671888"/>
            <a:ext cx="1644650" cy="520700"/>
            <a:chOff x="297" y="1498"/>
            <a:chExt cx="1036" cy="328"/>
          </a:xfrm>
        </p:grpSpPr>
        <p:sp>
          <p:nvSpPr>
            <p:cNvPr id="20551" name="Oval 8"/>
            <p:cNvSpPr>
              <a:spLocks noChangeArrowheads="1"/>
            </p:cNvSpPr>
            <p:nvPr/>
          </p:nvSpPr>
          <p:spPr bwMode="auto">
            <a:xfrm>
              <a:off x="297" y="1498"/>
              <a:ext cx="1036" cy="328"/>
            </a:xfrm>
            <a:prstGeom prst="ellipse">
              <a:avLst/>
            </a:prstGeom>
            <a:solidFill>
              <a:srgbClr val="FC0128"/>
            </a:solidFill>
            <a:ln w="12700">
              <a:solidFill>
                <a:srgbClr val="FC0128"/>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52" name="Rectangle 9"/>
            <p:cNvSpPr>
              <a:spLocks noChangeArrowheads="1"/>
            </p:cNvSpPr>
            <p:nvPr/>
          </p:nvSpPr>
          <p:spPr bwMode="auto">
            <a:xfrm>
              <a:off x="300" y="1536"/>
              <a:ext cx="99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solidFill>
                    <a:schemeClr val="bg1"/>
                  </a:solidFill>
                  <a:latin typeface="ＭＳ ゴシック" pitchFamily="49" charset="-128"/>
                  <a:ea typeface="ＭＳ ゴシック" pitchFamily="49" charset="-128"/>
                </a:rPr>
                <a:t>グルコース　</a:t>
              </a:r>
            </a:p>
          </p:txBody>
        </p:sp>
      </p:grpSp>
      <p:sp>
        <p:nvSpPr>
          <p:cNvPr id="20490" name="Rectangle 10"/>
          <p:cNvSpPr>
            <a:spLocks noChangeArrowheads="1"/>
          </p:cNvSpPr>
          <p:nvPr/>
        </p:nvSpPr>
        <p:spPr bwMode="auto">
          <a:xfrm>
            <a:off x="1990725" y="375126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grpSp>
        <p:nvGrpSpPr>
          <p:cNvPr id="20491" name="Group 11"/>
          <p:cNvGrpSpPr>
            <a:grpSpLocks/>
          </p:cNvGrpSpPr>
          <p:nvPr/>
        </p:nvGrpSpPr>
        <p:grpSpPr bwMode="auto">
          <a:xfrm>
            <a:off x="2405063" y="3713163"/>
            <a:ext cx="882650" cy="441325"/>
            <a:chOff x="1593" y="1524"/>
            <a:chExt cx="556" cy="278"/>
          </a:xfrm>
        </p:grpSpPr>
        <p:sp>
          <p:nvSpPr>
            <p:cNvPr id="20549" name="Oval 12"/>
            <p:cNvSpPr>
              <a:spLocks noChangeArrowheads="1"/>
            </p:cNvSpPr>
            <p:nvPr/>
          </p:nvSpPr>
          <p:spPr bwMode="auto">
            <a:xfrm>
              <a:off x="1593" y="1534"/>
              <a:ext cx="556" cy="268"/>
            </a:xfrm>
            <a:prstGeom prst="ellipse">
              <a:avLst/>
            </a:prstGeom>
            <a:solidFill>
              <a:srgbClr val="618FFD"/>
            </a:solidFill>
            <a:ln w="12700">
              <a:solidFill>
                <a:srgbClr val="618FFD"/>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50" name="Rectangle 13"/>
            <p:cNvSpPr>
              <a:spLocks noChangeArrowheads="1"/>
            </p:cNvSpPr>
            <p:nvPr/>
          </p:nvSpPr>
          <p:spPr bwMode="auto">
            <a:xfrm>
              <a:off x="1668" y="1524"/>
              <a:ext cx="40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酸素</a:t>
              </a:r>
            </a:p>
          </p:txBody>
        </p:sp>
      </p:grpSp>
      <p:sp>
        <p:nvSpPr>
          <p:cNvPr id="20492" name="Rectangle 14"/>
          <p:cNvSpPr>
            <a:spLocks noChangeArrowheads="1"/>
          </p:cNvSpPr>
          <p:nvPr/>
        </p:nvSpPr>
        <p:spPr bwMode="auto">
          <a:xfrm>
            <a:off x="3305175" y="375126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sp>
        <p:nvSpPr>
          <p:cNvPr id="20493" name="Rectangle 15"/>
          <p:cNvSpPr>
            <a:spLocks noChangeArrowheads="1"/>
          </p:cNvSpPr>
          <p:nvPr/>
        </p:nvSpPr>
        <p:spPr bwMode="auto">
          <a:xfrm>
            <a:off x="6886575" y="371316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sp>
        <p:nvSpPr>
          <p:cNvPr id="20494" name="Oval 16"/>
          <p:cNvSpPr>
            <a:spLocks noChangeArrowheads="1"/>
          </p:cNvSpPr>
          <p:nvPr/>
        </p:nvSpPr>
        <p:spPr bwMode="auto">
          <a:xfrm>
            <a:off x="3713163" y="3703638"/>
            <a:ext cx="895350" cy="438150"/>
          </a:xfrm>
          <a:prstGeom prst="ellipse">
            <a:avLst/>
          </a:prstGeom>
          <a:solidFill>
            <a:srgbClr val="C0FEF9"/>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495" name="Rectangle 17"/>
          <p:cNvSpPr>
            <a:spLocks noChangeArrowheads="1"/>
          </p:cNvSpPr>
          <p:nvPr/>
        </p:nvSpPr>
        <p:spPr bwMode="auto">
          <a:xfrm>
            <a:off x="3762375" y="3732213"/>
            <a:ext cx="7350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Ｈ</a:t>
            </a:r>
            <a:r>
              <a:rPr lang="en-US" altLang="ja-JP" sz="1600" b="1">
                <a:latin typeface="ＭＳ ゴシック" pitchFamily="49" charset="-128"/>
                <a:ea typeface="ＭＳ ゴシック" pitchFamily="49" charset="-128"/>
              </a:rPr>
              <a:t>2</a:t>
            </a:r>
            <a:r>
              <a:rPr lang="ja-JP" altLang="en-US" sz="2000" b="1">
                <a:latin typeface="ＭＳ ゴシック" pitchFamily="49" charset="-128"/>
                <a:ea typeface="ＭＳ ゴシック" pitchFamily="49" charset="-128"/>
              </a:rPr>
              <a:t>Ｏ</a:t>
            </a:r>
          </a:p>
        </p:txBody>
      </p:sp>
      <p:sp>
        <p:nvSpPr>
          <p:cNvPr id="20496" name="Oval 49"/>
          <p:cNvSpPr>
            <a:spLocks noChangeArrowheads="1"/>
          </p:cNvSpPr>
          <p:nvPr/>
        </p:nvSpPr>
        <p:spPr bwMode="auto">
          <a:xfrm>
            <a:off x="815975" y="4786313"/>
            <a:ext cx="1023938" cy="1023937"/>
          </a:xfrm>
          <a:prstGeom prst="ellipse">
            <a:avLst/>
          </a:prstGeom>
          <a:noFill/>
          <a:ln w="254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497" name="Rectangle 50" descr="紙ふぶき (大)"/>
          <p:cNvSpPr>
            <a:spLocks noChangeArrowheads="1"/>
          </p:cNvSpPr>
          <p:nvPr/>
        </p:nvSpPr>
        <p:spPr bwMode="auto">
          <a:xfrm>
            <a:off x="5410200" y="5181600"/>
            <a:ext cx="2041525" cy="1200150"/>
          </a:xfrm>
          <a:prstGeom prst="rect">
            <a:avLst/>
          </a:prstGeom>
          <a:pattFill prst="lgConfetti">
            <a:fgClr>
              <a:srgbClr val="EAEC5E"/>
            </a:fgClr>
            <a:bgClr>
              <a:schemeClr val="bg1"/>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nvGrpSpPr>
          <p:cNvPr id="20498" name="Group 51"/>
          <p:cNvGrpSpPr>
            <a:grpSpLocks/>
          </p:cNvGrpSpPr>
          <p:nvPr/>
        </p:nvGrpSpPr>
        <p:grpSpPr bwMode="auto">
          <a:xfrm>
            <a:off x="6972300" y="5421313"/>
            <a:ext cx="333375" cy="169862"/>
            <a:chOff x="4392" y="3415"/>
            <a:chExt cx="210" cy="107"/>
          </a:xfrm>
        </p:grpSpPr>
        <p:sp>
          <p:nvSpPr>
            <p:cNvPr id="20546" name="Oval 52"/>
            <p:cNvSpPr>
              <a:spLocks noChangeArrowheads="1"/>
            </p:cNvSpPr>
            <p:nvPr/>
          </p:nvSpPr>
          <p:spPr bwMode="auto">
            <a:xfrm rot="300000">
              <a:off x="4392" y="3415"/>
              <a:ext cx="210" cy="107"/>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47" name="Oval 53"/>
            <p:cNvSpPr>
              <a:spLocks noChangeArrowheads="1"/>
            </p:cNvSpPr>
            <p:nvPr/>
          </p:nvSpPr>
          <p:spPr bwMode="auto">
            <a:xfrm rot="300000">
              <a:off x="4410" y="3415"/>
              <a:ext cx="175" cy="89"/>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48" name="Oval 54"/>
            <p:cNvSpPr>
              <a:spLocks noChangeArrowheads="1"/>
            </p:cNvSpPr>
            <p:nvPr/>
          </p:nvSpPr>
          <p:spPr bwMode="auto">
            <a:xfrm rot="300000">
              <a:off x="4427" y="3432"/>
              <a:ext cx="134" cy="54"/>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20499" name="Group 55"/>
          <p:cNvGrpSpPr>
            <a:grpSpLocks/>
          </p:cNvGrpSpPr>
          <p:nvPr/>
        </p:nvGrpSpPr>
        <p:grpSpPr bwMode="auto">
          <a:xfrm>
            <a:off x="5710238" y="5421313"/>
            <a:ext cx="334962" cy="168275"/>
            <a:chOff x="3597" y="3415"/>
            <a:chExt cx="211" cy="106"/>
          </a:xfrm>
        </p:grpSpPr>
        <p:sp>
          <p:nvSpPr>
            <p:cNvPr id="20543" name="Oval 56"/>
            <p:cNvSpPr>
              <a:spLocks noChangeArrowheads="1"/>
            </p:cNvSpPr>
            <p:nvPr/>
          </p:nvSpPr>
          <p:spPr bwMode="auto">
            <a:xfrm rot="-1140000">
              <a:off x="3597" y="3415"/>
              <a:ext cx="211" cy="106"/>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44" name="Oval 57"/>
            <p:cNvSpPr>
              <a:spLocks noChangeArrowheads="1"/>
            </p:cNvSpPr>
            <p:nvPr/>
          </p:nvSpPr>
          <p:spPr bwMode="auto">
            <a:xfrm rot="-1140000">
              <a:off x="3611" y="3416"/>
              <a:ext cx="176" cy="88"/>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45" name="Oval 58"/>
            <p:cNvSpPr>
              <a:spLocks noChangeArrowheads="1"/>
            </p:cNvSpPr>
            <p:nvPr/>
          </p:nvSpPr>
          <p:spPr bwMode="auto">
            <a:xfrm rot="-1140000">
              <a:off x="3629" y="3434"/>
              <a:ext cx="135" cy="53"/>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20500" name="Group 59"/>
          <p:cNvGrpSpPr>
            <a:grpSpLocks/>
          </p:cNvGrpSpPr>
          <p:nvPr/>
        </p:nvGrpSpPr>
        <p:grpSpPr bwMode="auto">
          <a:xfrm>
            <a:off x="6446838" y="5838825"/>
            <a:ext cx="334962" cy="166688"/>
            <a:chOff x="4061" y="3678"/>
            <a:chExt cx="211" cy="105"/>
          </a:xfrm>
        </p:grpSpPr>
        <p:sp>
          <p:nvSpPr>
            <p:cNvPr id="20540" name="Oval 60"/>
            <p:cNvSpPr>
              <a:spLocks noChangeArrowheads="1"/>
            </p:cNvSpPr>
            <p:nvPr/>
          </p:nvSpPr>
          <p:spPr bwMode="auto">
            <a:xfrm rot="-300000">
              <a:off x="4061" y="3678"/>
              <a:ext cx="211" cy="105"/>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41" name="Oval 61"/>
            <p:cNvSpPr>
              <a:spLocks noChangeArrowheads="1"/>
            </p:cNvSpPr>
            <p:nvPr/>
          </p:nvSpPr>
          <p:spPr bwMode="auto">
            <a:xfrm rot="-300000">
              <a:off x="4078" y="3678"/>
              <a:ext cx="176" cy="87"/>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42" name="Oval 62"/>
            <p:cNvSpPr>
              <a:spLocks noChangeArrowheads="1"/>
            </p:cNvSpPr>
            <p:nvPr/>
          </p:nvSpPr>
          <p:spPr bwMode="auto">
            <a:xfrm rot="-300000">
              <a:off x="4102" y="3695"/>
              <a:ext cx="135" cy="53"/>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20501" name="Group 63"/>
          <p:cNvGrpSpPr>
            <a:grpSpLocks/>
          </p:cNvGrpSpPr>
          <p:nvPr/>
        </p:nvGrpSpPr>
        <p:grpSpPr bwMode="auto">
          <a:xfrm>
            <a:off x="5770563" y="5838825"/>
            <a:ext cx="333375" cy="166688"/>
            <a:chOff x="3635" y="3678"/>
            <a:chExt cx="210" cy="105"/>
          </a:xfrm>
        </p:grpSpPr>
        <p:sp>
          <p:nvSpPr>
            <p:cNvPr id="20537" name="Oval 64"/>
            <p:cNvSpPr>
              <a:spLocks noChangeArrowheads="1"/>
            </p:cNvSpPr>
            <p:nvPr/>
          </p:nvSpPr>
          <p:spPr bwMode="auto">
            <a:xfrm rot="1140000">
              <a:off x="3635" y="3678"/>
              <a:ext cx="210" cy="105"/>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38" name="Oval 65"/>
            <p:cNvSpPr>
              <a:spLocks noChangeArrowheads="1"/>
            </p:cNvSpPr>
            <p:nvPr/>
          </p:nvSpPr>
          <p:spPr bwMode="auto">
            <a:xfrm rot="1140000">
              <a:off x="3655" y="3678"/>
              <a:ext cx="176" cy="88"/>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39" name="Oval 66"/>
            <p:cNvSpPr>
              <a:spLocks noChangeArrowheads="1"/>
            </p:cNvSpPr>
            <p:nvPr/>
          </p:nvSpPr>
          <p:spPr bwMode="auto">
            <a:xfrm rot="1140000">
              <a:off x="3680" y="3697"/>
              <a:ext cx="134" cy="52"/>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20502" name="AutoShape 67"/>
          <p:cNvSpPr>
            <a:spLocks noChangeArrowheads="1"/>
          </p:cNvSpPr>
          <p:nvPr/>
        </p:nvSpPr>
        <p:spPr bwMode="auto">
          <a:xfrm>
            <a:off x="6432550" y="5422900"/>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03" name="Freeform 68"/>
          <p:cNvSpPr>
            <a:spLocks/>
          </p:cNvSpPr>
          <p:nvPr/>
        </p:nvSpPr>
        <p:spPr bwMode="auto">
          <a:xfrm>
            <a:off x="6130925" y="5662613"/>
            <a:ext cx="180975" cy="180975"/>
          </a:xfrm>
          <a:custGeom>
            <a:avLst/>
            <a:gdLst>
              <a:gd name="T0" fmla="*/ 2147483647 w 114"/>
              <a:gd name="T1" fmla="*/ 2147483647 h 114"/>
              <a:gd name="T2" fmla="*/ 2147483647 w 114"/>
              <a:gd name="T3" fmla="*/ 2147483647 h 114"/>
              <a:gd name="T4" fmla="*/ 2147483647 w 114"/>
              <a:gd name="T5" fmla="*/ 2147483647 h 114"/>
              <a:gd name="T6" fmla="*/ 2147483647 w 114"/>
              <a:gd name="T7" fmla="*/ 2147483647 h 114"/>
              <a:gd name="T8" fmla="*/ 2147483647 w 114"/>
              <a:gd name="T9" fmla="*/ 2147483647 h 114"/>
              <a:gd name="T10" fmla="*/ 0 w 114"/>
              <a:gd name="T11" fmla="*/ 2147483647 h 114"/>
              <a:gd name="T12" fmla="*/ 2147483647 w 114"/>
              <a:gd name="T13" fmla="*/ 2147483647 h 114"/>
              <a:gd name="T14" fmla="*/ 2147483647 w 114"/>
              <a:gd name="T15" fmla="*/ 2147483647 h 114"/>
              <a:gd name="T16" fmla="*/ 2147483647 w 114"/>
              <a:gd name="T17" fmla="*/ 2147483647 h 114"/>
              <a:gd name="T18" fmla="*/ 2147483647 w 114"/>
              <a:gd name="T19" fmla="*/ 2147483647 h 114"/>
              <a:gd name="T20" fmla="*/ 2147483647 w 114"/>
              <a:gd name="T21" fmla="*/ 2147483647 h 114"/>
              <a:gd name="T22" fmla="*/ 2147483647 w 114"/>
              <a:gd name="T23" fmla="*/ 2147483647 h 114"/>
              <a:gd name="T24" fmla="*/ 2147483647 w 114"/>
              <a:gd name="T25" fmla="*/ 2147483647 h 114"/>
              <a:gd name="T26" fmla="*/ 2147483647 w 114"/>
              <a:gd name="T27" fmla="*/ 2147483647 h 114"/>
              <a:gd name="T28" fmla="*/ 2147483647 w 114"/>
              <a:gd name="T29" fmla="*/ 2147483647 h 114"/>
              <a:gd name="T30" fmla="*/ 2147483647 w 114"/>
              <a:gd name="T31" fmla="*/ 2147483647 h 114"/>
              <a:gd name="T32" fmla="*/ 2147483647 w 114"/>
              <a:gd name="T33" fmla="*/ 2147483647 h 114"/>
              <a:gd name="T34" fmla="*/ 2147483647 w 114"/>
              <a:gd name="T35" fmla="*/ 2147483647 h 114"/>
              <a:gd name="T36" fmla="*/ 2147483647 w 114"/>
              <a:gd name="T37" fmla="*/ 2147483647 h 114"/>
              <a:gd name="T38" fmla="*/ 2147483647 w 114"/>
              <a:gd name="T39" fmla="*/ 2147483647 h 114"/>
              <a:gd name="T40" fmla="*/ 2147483647 w 114"/>
              <a:gd name="T41" fmla="*/ 2147483647 h 114"/>
              <a:gd name="T42" fmla="*/ 2147483647 w 114"/>
              <a:gd name="T43" fmla="*/ 2147483647 h 114"/>
              <a:gd name="T44" fmla="*/ 2147483647 w 114"/>
              <a:gd name="T45" fmla="*/ 2147483647 h 114"/>
              <a:gd name="T46" fmla="*/ 2147483647 w 114"/>
              <a:gd name="T47" fmla="*/ 0 h 114"/>
              <a:gd name="T48" fmla="*/ 2147483647 w 114"/>
              <a:gd name="T49" fmla="*/ 2147483647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4"/>
              <a:gd name="T76" fmla="*/ 0 h 114"/>
              <a:gd name="T77" fmla="*/ 114 w 114"/>
              <a:gd name="T78" fmla="*/ 114 h 1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4" h="114">
                <a:moveTo>
                  <a:pt x="57" y="31"/>
                </a:moveTo>
                <a:lnTo>
                  <a:pt x="44" y="12"/>
                </a:lnTo>
                <a:lnTo>
                  <a:pt x="39" y="33"/>
                </a:lnTo>
                <a:lnTo>
                  <a:pt x="2" y="12"/>
                </a:lnTo>
                <a:lnTo>
                  <a:pt x="24" y="40"/>
                </a:lnTo>
                <a:lnTo>
                  <a:pt x="0" y="45"/>
                </a:lnTo>
                <a:lnTo>
                  <a:pt x="20" y="61"/>
                </a:lnTo>
                <a:lnTo>
                  <a:pt x="1" y="76"/>
                </a:lnTo>
                <a:lnTo>
                  <a:pt x="30" y="73"/>
                </a:lnTo>
                <a:lnTo>
                  <a:pt x="25" y="92"/>
                </a:lnTo>
                <a:lnTo>
                  <a:pt x="40" y="82"/>
                </a:lnTo>
                <a:lnTo>
                  <a:pt x="45" y="113"/>
                </a:lnTo>
                <a:lnTo>
                  <a:pt x="55" y="79"/>
                </a:lnTo>
                <a:lnTo>
                  <a:pt x="69" y="104"/>
                </a:lnTo>
                <a:lnTo>
                  <a:pt x="73" y="75"/>
                </a:lnTo>
                <a:lnTo>
                  <a:pt x="95" y="95"/>
                </a:lnTo>
                <a:lnTo>
                  <a:pt x="88" y="68"/>
                </a:lnTo>
                <a:lnTo>
                  <a:pt x="113" y="70"/>
                </a:lnTo>
                <a:lnTo>
                  <a:pt x="92" y="55"/>
                </a:lnTo>
                <a:lnTo>
                  <a:pt x="111" y="42"/>
                </a:lnTo>
                <a:lnTo>
                  <a:pt x="87" y="39"/>
                </a:lnTo>
                <a:lnTo>
                  <a:pt x="97" y="24"/>
                </a:lnTo>
                <a:lnTo>
                  <a:pt x="74" y="28"/>
                </a:lnTo>
                <a:lnTo>
                  <a:pt x="76"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20504" name="AutoShape 69"/>
          <p:cNvSpPr>
            <a:spLocks noChangeArrowheads="1"/>
          </p:cNvSpPr>
          <p:nvPr/>
        </p:nvSpPr>
        <p:spPr bwMode="auto">
          <a:xfrm>
            <a:off x="6553200" y="5543550"/>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05" name="AutoShape 70"/>
          <p:cNvSpPr>
            <a:spLocks noChangeArrowheads="1"/>
          </p:cNvSpPr>
          <p:nvPr/>
        </p:nvSpPr>
        <p:spPr bwMode="auto">
          <a:xfrm>
            <a:off x="6911975" y="6083300"/>
            <a:ext cx="119063"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06" name="AutoShape 71"/>
          <p:cNvSpPr>
            <a:spLocks noChangeArrowheads="1"/>
          </p:cNvSpPr>
          <p:nvPr/>
        </p:nvSpPr>
        <p:spPr bwMode="auto">
          <a:xfrm>
            <a:off x="7153275" y="5843588"/>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07" name="Freeform 72"/>
          <p:cNvSpPr>
            <a:spLocks/>
          </p:cNvSpPr>
          <p:nvPr/>
        </p:nvSpPr>
        <p:spPr bwMode="auto">
          <a:xfrm>
            <a:off x="6251575" y="5781675"/>
            <a:ext cx="180975" cy="180975"/>
          </a:xfrm>
          <a:custGeom>
            <a:avLst/>
            <a:gdLst>
              <a:gd name="T0" fmla="*/ 2147483647 w 114"/>
              <a:gd name="T1" fmla="*/ 2147483647 h 114"/>
              <a:gd name="T2" fmla="*/ 2147483647 w 114"/>
              <a:gd name="T3" fmla="*/ 2147483647 h 114"/>
              <a:gd name="T4" fmla="*/ 2147483647 w 114"/>
              <a:gd name="T5" fmla="*/ 2147483647 h 114"/>
              <a:gd name="T6" fmla="*/ 2147483647 w 114"/>
              <a:gd name="T7" fmla="*/ 2147483647 h 114"/>
              <a:gd name="T8" fmla="*/ 2147483647 w 114"/>
              <a:gd name="T9" fmla="*/ 2147483647 h 114"/>
              <a:gd name="T10" fmla="*/ 0 w 114"/>
              <a:gd name="T11" fmla="*/ 2147483647 h 114"/>
              <a:gd name="T12" fmla="*/ 2147483647 w 114"/>
              <a:gd name="T13" fmla="*/ 2147483647 h 114"/>
              <a:gd name="T14" fmla="*/ 2147483647 w 114"/>
              <a:gd name="T15" fmla="*/ 2147483647 h 114"/>
              <a:gd name="T16" fmla="*/ 2147483647 w 114"/>
              <a:gd name="T17" fmla="*/ 2147483647 h 114"/>
              <a:gd name="T18" fmla="*/ 2147483647 w 114"/>
              <a:gd name="T19" fmla="*/ 2147483647 h 114"/>
              <a:gd name="T20" fmla="*/ 2147483647 w 114"/>
              <a:gd name="T21" fmla="*/ 2147483647 h 114"/>
              <a:gd name="T22" fmla="*/ 2147483647 w 114"/>
              <a:gd name="T23" fmla="*/ 2147483647 h 114"/>
              <a:gd name="T24" fmla="*/ 2147483647 w 114"/>
              <a:gd name="T25" fmla="*/ 2147483647 h 114"/>
              <a:gd name="T26" fmla="*/ 2147483647 w 114"/>
              <a:gd name="T27" fmla="*/ 2147483647 h 114"/>
              <a:gd name="T28" fmla="*/ 2147483647 w 114"/>
              <a:gd name="T29" fmla="*/ 2147483647 h 114"/>
              <a:gd name="T30" fmla="*/ 2147483647 w 114"/>
              <a:gd name="T31" fmla="*/ 2147483647 h 114"/>
              <a:gd name="T32" fmla="*/ 2147483647 w 114"/>
              <a:gd name="T33" fmla="*/ 2147483647 h 114"/>
              <a:gd name="T34" fmla="*/ 2147483647 w 114"/>
              <a:gd name="T35" fmla="*/ 2147483647 h 114"/>
              <a:gd name="T36" fmla="*/ 2147483647 w 114"/>
              <a:gd name="T37" fmla="*/ 2147483647 h 114"/>
              <a:gd name="T38" fmla="*/ 2147483647 w 114"/>
              <a:gd name="T39" fmla="*/ 2147483647 h 114"/>
              <a:gd name="T40" fmla="*/ 2147483647 w 114"/>
              <a:gd name="T41" fmla="*/ 2147483647 h 114"/>
              <a:gd name="T42" fmla="*/ 2147483647 w 114"/>
              <a:gd name="T43" fmla="*/ 2147483647 h 114"/>
              <a:gd name="T44" fmla="*/ 2147483647 w 114"/>
              <a:gd name="T45" fmla="*/ 2147483647 h 114"/>
              <a:gd name="T46" fmla="*/ 2147483647 w 114"/>
              <a:gd name="T47" fmla="*/ 0 h 114"/>
              <a:gd name="T48" fmla="*/ 2147483647 w 114"/>
              <a:gd name="T49" fmla="*/ 2147483647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4"/>
              <a:gd name="T76" fmla="*/ 0 h 114"/>
              <a:gd name="T77" fmla="*/ 114 w 114"/>
              <a:gd name="T78" fmla="*/ 114 h 1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4" h="114">
                <a:moveTo>
                  <a:pt x="57" y="31"/>
                </a:moveTo>
                <a:lnTo>
                  <a:pt x="44" y="12"/>
                </a:lnTo>
                <a:lnTo>
                  <a:pt x="39" y="33"/>
                </a:lnTo>
                <a:lnTo>
                  <a:pt x="2" y="12"/>
                </a:lnTo>
                <a:lnTo>
                  <a:pt x="24" y="40"/>
                </a:lnTo>
                <a:lnTo>
                  <a:pt x="0" y="45"/>
                </a:lnTo>
                <a:lnTo>
                  <a:pt x="20" y="61"/>
                </a:lnTo>
                <a:lnTo>
                  <a:pt x="1" y="76"/>
                </a:lnTo>
                <a:lnTo>
                  <a:pt x="30" y="73"/>
                </a:lnTo>
                <a:lnTo>
                  <a:pt x="25" y="92"/>
                </a:lnTo>
                <a:lnTo>
                  <a:pt x="40" y="82"/>
                </a:lnTo>
                <a:lnTo>
                  <a:pt x="45" y="113"/>
                </a:lnTo>
                <a:lnTo>
                  <a:pt x="55" y="79"/>
                </a:lnTo>
                <a:lnTo>
                  <a:pt x="69" y="104"/>
                </a:lnTo>
                <a:lnTo>
                  <a:pt x="73" y="75"/>
                </a:lnTo>
                <a:lnTo>
                  <a:pt x="95" y="95"/>
                </a:lnTo>
                <a:lnTo>
                  <a:pt x="88" y="68"/>
                </a:lnTo>
                <a:lnTo>
                  <a:pt x="113" y="70"/>
                </a:lnTo>
                <a:lnTo>
                  <a:pt x="92" y="55"/>
                </a:lnTo>
                <a:lnTo>
                  <a:pt x="111" y="42"/>
                </a:lnTo>
                <a:lnTo>
                  <a:pt x="87" y="39"/>
                </a:lnTo>
                <a:lnTo>
                  <a:pt x="97" y="24"/>
                </a:lnTo>
                <a:lnTo>
                  <a:pt x="74" y="28"/>
                </a:lnTo>
                <a:lnTo>
                  <a:pt x="76"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20508" name="Freeform 73"/>
          <p:cNvSpPr>
            <a:spLocks/>
          </p:cNvSpPr>
          <p:nvPr/>
        </p:nvSpPr>
        <p:spPr bwMode="auto">
          <a:xfrm>
            <a:off x="5710238" y="6081713"/>
            <a:ext cx="182562" cy="182562"/>
          </a:xfrm>
          <a:custGeom>
            <a:avLst/>
            <a:gdLst>
              <a:gd name="T0" fmla="*/ 2147483647 w 115"/>
              <a:gd name="T1" fmla="*/ 2147483647 h 115"/>
              <a:gd name="T2" fmla="*/ 2147483647 w 115"/>
              <a:gd name="T3" fmla="*/ 2147483647 h 115"/>
              <a:gd name="T4" fmla="*/ 2147483647 w 115"/>
              <a:gd name="T5" fmla="*/ 2147483647 h 115"/>
              <a:gd name="T6" fmla="*/ 2147483647 w 115"/>
              <a:gd name="T7" fmla="*/ 2147483647 h 115"/>
              <a:gd name="T8" fmla="*/ 2147483647 w 115"/>
              <a:gd name="T9" fmla="*/ 2147483647 h 115"/>
              <a:gd name="T10" fmla="*/ 0 w 115"/>
              <a:gd name="T11" fmla="*/ 2147483647 h 115"/>
              <a:gd name="T12" fmla="*/ 2147483647 w 115"/>
              <a:gd name="T13" fmla="*/ 2147483647 h 115"/>
              <a:gd name="T14" fmla="*/ 2147483647 w 115"/>
              <a:gd name="T15" fmla="*/ 2147483647 h 115"/>
              <a:gd name="T16" fmla="*/ 2147483647 w 115"/>
              <a:gd name="T17" fmla="*/ 2147483647 h 115"/>
              <a:gd name="T18" fmla="*/ 2147483647 w 115"/>
              <a:gd name="T19" fmla="*/ 2147483647 h 115"/>
              <a:gd name="T20" fmla="*/ 2147483647 w 115"/>
              <a:gd name="T21" fmla="*/ 2147483647 h 115"/>
              <a:gd name="T22" fmla="*/ 2147483647 w 115"/>
              <a:gd name="T23" fmla="*/ 2147483647 h 115"/>
              <a:gd name="T24" fmla="*/ 2147483647 w 115"/>
              <a:gd name="T25" fmla="*/ 2147483647 h 115"/>
              <a:gd name="T26" fmla="*/ 2147483647 w 115"/>
              <a:gd name="T27" fmla="*/ 2147483647 h 115"/>
              <a:gd name="T28" fmla="*/ 2147483647 w 115"/>
              <a:gd name="T29" fmla="*/ 2147483647 h 115"/>
              <a:gd name="T30" fmla="*/ 2147483647 w 115"/>
              <a:gd name="T31" fmla="*/ 2147483647 h 115"/>
              <a:gd name="T32" fmla="*/ 2147483647 w 115"/>
              <a:gd name="T33" fmla="*/ 2147483647 h 115"/>
              <a:gd name="T34" fmla="*/ 2147483647 w 115"/>
              <a:gd name="T35" fmla="*/ 2147483647 h 115"/>
              <a:gd name="T36" fmla="*/ 2147483647 w 115"/>
              <a:gd name="T37" fmla="*/ 2147483647 h 115"/>
              <a:gd name="T38" fmla="*/ 2147483647 w 115"/>
              <a:gd name="T39" fmla="*/ 2147483647 h 115"/>
              <a:gd name="T40" fmla="*/ 2147483647 w 115"/>
              <a:gd name="T41" fmla="*/ 2147483647 h 115"/>
              <a:gd name="T42" fmla="*/ 2147483647 w 115"/>
              <a:gd name="T43" fmla="*/ 2147483647 h 115"/>
              <a:gd name="T44" fmla="*/ 2147483647 w 115"/>
              <a:gd name="T45" fmla="*/ 2147483647 h 115"/>
              <a:gd name="T46" fmla="*/ 2147483647 w 115"/>
              <a:gd name="T47" fmla="*/ 0 h 115"/>
              <a:gd name="T48" fmla="*/ 2147483647 w 115"/>
              <a:gd name="T49" fmla="*/ 2147483647 h 1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5"/>
              <a:gd name="T76" fmla="*/ 0 h 115"/>
              <a:gd name="T77" fmla="*/ 115 w 115"/>
              <a:gd name="T78" fmla="*/ 115 h 1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5" h="115">
                <a:moveTo>
                  <a:pt x="57" y="31"/>
                </a:moveTo>
                <a:lnTo>
                  <a:pt x="44" y="12"/>
                </a:lnTo>
                <a:lnTo>
                  <a:pt x="39" y="33"/>
                </a:lnTo>
                <a:lnTo>
                  <a:pt x="2" y="12"/>
                </a:lnTo>
                <a:lnTo>
                  <a:pt x="25" y="40"/>
                </a:lnTo>
                <a:lnTo>
                  <a:pt x="0" y="45"/>
                </a:lnTo>
                <a:lnTo>
                  <a:pt x="20" y="62"/>
                </a:lnTo>
                <a:lnTo>
                  <a:pt x="1" y="77"/>
                </a:lnTo>
                <a:lnTo>
                  <a:pt x="30" y="74"/>
                </a:lnTo>
                <a:lnTo>
                  <a:pt x="25" y="93"/>
                </a:lnTo>
                <a:lnTo>
                  <a:pt x="40" y="82"/>
                </a:lnTo>
                <a:lnTo>
                  <a:pt x="45" y="114"/>
                </a:lnTo>
                <a:lnTo>
                  <a:pt x="56" y="79"/>
                </a:lnTo>
                <a:lnTo>
                  <a:pt x="70" y="105"/>
                </a:lnTo>
                <a:lnTo>
                  <a:pt x="74" y="76"/>
                </a:lnTo>
                <a:lnTo>
                  <a:pt x="96" y="96"/>
                </a:lnTo>
                <a:lnTo>
                  <a:pt x="89" y="68"/>
                </a:lnTo>
                <a:lnTo>
                  <a:pt x="114" y="71"/>
                </a:lnTo>
                <a:lnTo>
                  <a:pt x="93" y="56"/>
                </a:lnTo>
                <a:lnTo>
                  <a:pt x="112" y="43"/>
                </a:lnTo>
                <a:lnTo>
                  <a:pt x="88" y="39"/>
                </a:lnTo>
                <a:lnTo>
                  <a:pt x="98" y="24"/>
                </a:lnTo>
                <a:lnTo>
                  <a:pt x="75" y="28"/>
                </a:lnTo>
                <a:lnTo>
                  <a:pt x="77"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20509" name="Rectangle 74"/>
          <p:cNvSpPr>
            <a:spLocks noChangeArrowheads="1"/>
          </p:cNvSpPr>
          <p:nvPr/>
        </p:nvSpPr>
        <p:spPr bwMode="auto">
          <a:xfrm>
            <a:off x="2592388" y="4878388"/>
            <a:ext cx="15795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latin typeface="ＭＳ Ｐゴシック" pitchFamily="50" charset="-128"/>
              </a:rPr>
              <a:t>（チップ略断面図）</a:t>
            </a:r>
          </a:p>
        </p:txBody>
      </p:sp>
      <p:sp>
        <p:nvSpPr>
          <p:cNvPr id="20510" name="AutoShape 75"/>
          <p:cNvSpPr>
            <a:spLocks noChangeArrowheads="1"/>
          </p:cNvSpPr>
          <p:nvPr/>
        </p:nvSpPr>
        <p:spPr bwMode="auto">
          <a:xfrm>
            <a:off x="149225" y="4568825"/>
            <a:ext cx="4425950" cy="2139950"/>
          </a:xfrm>
          <a:prstGeom prst="roundRect">
            <a:avLst>
              <a:gd name="adj" fmla="val 16616"/>
            </a:avLst>
          </a:prstGeom>
          <a:noFill/>
          <a:ln w="508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11" name="Rectangle 76"/>
          <p:cNvSpPr>
            <a:spLocks noChangeArrowheads="1"/>
          </p:cNvSpPr>
          <p:nvPr/>
        </p:nvSpPr>
        <p:spPr bwMode="auto">
          <a:xfrm rot="-6780000">
            <a:off x="2969419" y="5742781"/>
            <a:ext cx="1247775" cy="125413"/>
          </a:xfrm>
          <a:prstGeom prst="rect">
            <a:avLst/>
          </a:prstGeom>
          <a:solidFill>
            <a:srgbClr val="618FFD"/>
          </a:solidFill>
          <a:ln w="12700">
            <a:solidFill>
              <a:srgbClr val="618FFD"/>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12" name="Rectangle 77"/>
          <p:cNvSpPr>
            <a:spLocks noChangeArrowheads="1"/>
          </p:cNvSpPr>
          <p:nvPr/>
        </p:nvSpPr>
        <p:spPr bwMode="auto">
          <a:xfrm rot="-6780000">
            <a:off x="2821782" y="5987256"/>
            <a:ext cx="169862" cy="244475"/>
          </a:xfrm>
          <a:prstGeom prst="rect">
            <a:avLst/>
          </a:prstGeom>
          <a:solidFill>
            <a:srgbClr val="618FFD"/>
          </a:solidFill>
          <a:ln w="12700">
            <a:solidFill>
              <a:srgbClr val="618FFD"/>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13" name="Line 78"/>
          <p:cNvSpPr>
            <a:spLocks noChangeShapeType="1"/>
          </p:cNvSpPr>
          <p:nvPr/>
        </p:nvSpPr>
        <p:spPr bwMode="auto">
          <a:xfrm flipV="1">
            <a:off x="3286125" y="6170613"/>
            <a:ext cx="374650" cy="290512"/>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0514" name="Line 79"/>
          <p:cNvSpPr>
            <a:spLocks noChangeShapeType="1"/>
          </p:cNvSpPr>
          <p:nvPr/>
        </p:nvSpPr>
        <p:spPr bwMode="auto">
          <a:xfrm flipV="1">
            <a:off x="2968625" y="5422900"/>
            <a:ext cx="376238" cy="290513"/>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0515" name="Rectangle 80"/>
          <p:cNvSpPr>
            <a:spLocks noChangeArrowheads="1"/>
          </p:cNvSpPr>
          <p:nvPr/>
        </p:nvSpPr>
        <p:spPr bwMode="auto">
          <a:xfrm rot="-6780000">
            <a:off x="2780506" y="5691982"/>
            <a:ext cx="998537" cy="533400"/>
          </a:xfrm>
          <a:prstGeom prst="rect">
            <a:avLst/>
          </a:prstGeom>
          <a:solidFill>
            <a:srgbClr val="618FFD"/>
          </a:solidFill>
          <a:ln w="12700">
            <a:solidFill>
              <a:srgbClr val="618FFD"/>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16" name="Line 81"/>
          <p:cNvSpPr>
            <a:spLocks noChangeShapeType="1"/>
          </p:cNvSpPr>
          <p:nvPr/>
        </p:nvSpPr>
        <p:spPr bwMode="auto">
          <a:xfrm flipH="1" flipV="1">
            <a:off x="2895600" y="5568950"/>
            <a:ext cx="381000" cy="831850"/>
          </a:xfrm>
          <a:prstGeom prst="line">
            <a:avLst/>
          </a:prstGeom>
          <a:noFill/>
          <a:ln w="76200">
            <a:solidFill>
              <a:srgbClr val="FC0128"/>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0517" name="Rectangle 82"/>
          <p:cNvSpPr>
            <a:spLocks noChangeArrowheads="1"/>
          </p:cNvSpPr>
          <p:nvPr/>
        </p:nvSpPr>
        <p:spPr bwMode="auto">
          <a:xfrm rot="-6780000">
            <a:off x="3016250" y="5608638"/>
            <a:ext cx="798513" cy="566737"/>
          </a:xfrm>
          <a:prstGeom prst="rect">
            <a:avLst/>
          </a:prstGeom>
          <a:solidFill>
            <a:schemeClr val="bg1"/>
          </a:solidFill>
          <a:ln w="12700">
            <a:solidFill>
              <a:schemeClr val="bg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18" name="Rectangle 83"/>
          <p:cNvSpPr>
            <a:spLocks noChangeArrowheads="1"/>
          </p:cNvSpPr>
          <p:nvPr/>
        </p:nvSpPr>
        <p:spPr bwMode="auto">
          <a:xfrm rot="-6780000">
            <a:off x="2905919" y="5969794"/>
            <a:ext cx="57150" cy="287338"/>
          </a:xfrm>
          <a:prstGeom prst="rect">
            <a:avLst/>
          </a:prstGeom>
          <a:solidFill>
            <a:schemeClr val="bg1"/>
          </a:solidFill>
          <a:ln w="12700">
            <a:solidFill>
              <a:schemeClr val="bg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19" name="Rectangle 84"/>
          <p:cNvSpPr>
            <a:spLocks noChangeArrowheads="1"/>
          </p:cNvSpPr>
          <p:nvPr/>
        </p:nvSpPr>
        <p:spPr bwMode="auto">
          <a:xfrm rot="-1260000">
            <a:off x="2811463" y="6065838"/>
            <a:ext cx="276225" cy="61912"/>
          </a:xfrm>
          <a:prstGeom prst="rect">
            <a:avLst/>
          </a:prstGeom>
          <a:solidFill>
            <a:srgbClr val="FC0128"/>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nvGrpSpPr>
          <p:cNvPr id="20520" name="Group 85"/>
          <p:cNvGrpSpPr>
            <a:grpSpLocks/>
          </p:cNvGrpSpPr>
          <p:nvPr/>
        </p:nvGrpSpPr>
        <p:grpSpPr bwMode="auto">
          <a:xfrm>
            <a:off x="2622550" y="6018213"/>
            <a:ext cx="254000" cy="268287"/>
            <a:chOff x="1652" y="3791"/>
            <a:chExt cx="160" cy="169"/>
          </a:xfrm>
        </p:grpSpPr>
        <p:sp>
          <p:nvSpPr>
            <p:cNvPr id="20534" name="Oval 86"/>
            <p:cNvSpPr>
              <a:spLocks noChangeArrowheads="1"/>
            </p:cNvSpPr>
            <p:nvPr/>
          </p:nvSpPr>
          <p:spPr bwMode="auto">
            <a:xfrm rot="-2400000">
              <a:off x="1695" y="3824"/>
              <a:ext cx="117" cy="136"/>
            </a:xfrm>
            <a:prstGeom prst="ellipse">
              <a:avLst/>
            </a:prstGeom>
            <a:solidFill>
              <a:srgbClr val="FF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35" name="AutoShape 87"/>
            <p:cNvSpPr>
              <a:spLocks noChangeArrowheads="1"/>
            </p:cNvSpPr>
            <p:nvPr/>
          </p:nvSpPr>
          <p:spPr bwMode="auto">
            <a:xfrm rot="-2400000">
              <a:off x="1652" y="3791"/>
              <a:ext cx="117" cy="97"/>
            </a:xfrm>
            <a:prstGeom prst="triangle">
              <a:avLst>
                <a:gd name="adj" fmla="val 49944"/>
              </a:avLst>
            </a:prstGeom>
            <a:solidFill>
              <a:srgbClr val="FF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36" name="Oval 88"/>
            <p:cNvSpPr>
              <a:spLocks noChangeArrowheads="1"/>
            </p:cNvSpPr>
            <p:nvPr/>
          </p:nvSpPr>
          <p:spPr bwMode="auto">
            <a:xfrm rot="-2400000">
              <a:off x="1759" y="3843"/>
              <a:ext cx="29" cy="39"/>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20521" name="Oval 89"/>
          <p:cNvSpPr>
            <a:spLocks noChangeArrowheads="1"/>
          </p:cNvSpPr>
          <p:nvPr/>
        </p:nvSpPr>
        <p:spPr bwMode="auto">
          <a:xfrm rot="3900000">
            <a:off x="2393950" y="5759450"/>
            <a:ext cx="1311275" cy="460375"/>
          </a:xfrm>
          <a:prstGeom prst="ellipse">
            <a:avLst/>
          </a:prstGeom>
          <a:noFill/>
          <a:ln w="254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22" name="AutoShape 90"/>
          <p:cNvSpPr>
            <a:spLocks noChangeArrowheads="1"/>
          </p:cNvSpPr>
          <p:nvPr/>
        </p:nvSpPr>
        <p:spPr bwMode="auto">
          <a:xfrm>
            <a:off x="5178425" y="4568825"/>
            <a:ext cx="3740150" cy="2139950"/>
          </a:xfrm>
          <a:prstGeom prst="roundRect">
            <a:avLst>
              <a:gd name="adj" fmla="val 16616"/>
            </a:avLst>
          </a:prstGeom>
          <a:noFill/>
          <a:ln w="508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23" name="Rectangle 91"/>
          <p:cNvSpPr>
            <a:spLocks noChangeArrowheads="1"/>
          </p:cNvSpPr>
          <p:nvPr/>
        </p:nvSpPr>
        <p:spPr bwMode="auto">
          <a:xfrm>
            <a:off x="6249988" y="4649788"/>
            <a:ext cx="1479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latin typeface="ＭＳ Ｐゴシック" pitchFamily="50" charset="-128"/>
              </a:rPr>
              <a:t>（血液内模式図）</a:t>
            </a:r>
          </a:p>
        </p:txBody>
      </p:sp>
      <p:sp>
        <p:nvSpPr>
          <p:cNvPr id="20524" name="Rectangle 92"/>
          <p:cNvSpPr>
            <a:spLocks noChangeArrowheads="1"/>
          </p:cNvSpPr>
          <p:nvPr/>
        </p:nvSpPr>
        <p:spPr bwMode="auto">
          <a:xfrm>
            <a:off x="71438" y="1905000"/>
            <a:ext cx="90011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30000"/>
              </a:lnSpc>
            </a:pPr>
            <a:r>
              <a:rPr lang="ja-JP" altLang="en-US">
                <a:latin typeface="ＭＳ Ｐゴシック" pitchFamily="50" charset="-128"/>
              </a:rPr>
              <a:t>反応層（チップの試験紙部分）に血液が展開すると血液中のｸﾞﾙｺｰｽはｸﾞﾙｺｰｽｵｷｼﾀﾞｰｾﾞ</a:t>
            </a:r>
            <a:r>
              <a:rPr lang="en-US" altLang="ja-JP">
                <a:latin typeface="ＭＳ Ｐゴシック" pitchFamily="50" charset="-128"/>
              </a:rPr>
              <a:t>(GOD)</a:t>
            </a:r>
            <a:r>
              <a:rPr lang="ja-JP" altLang="en-US">
                <a:latin typeface="ＭＳ Ｐゴシック" pitchFamily="50" charset="-128"/>
              </a:rPr>
              <a:t>の作用によりｸﾞﾙｺﾝ酸と過酸化水素を生じる</a:t>
            </a:r>
          </a:p>
          <a:p>
            <a:pPr eaLnBrk="1" hangingPunct="1">
              <a:lnSpc>
                <a:spcPct val="130000"/>
              </a:lnSpc>
            </a:pPr>
            <a:r>
              <a:rPr lang="ja-JP" altLang="en-US" b="1">
                <a:latin typeface="ＭＳ Ｐゴシック" pitchFamily="50" charset="-128"/>
              </a:rPr>
              <a:t>（ＧＯＤが目的物質</a:t>
            </a:r>
            <a:r>
              <a:rPr lang="en-US" altLang="ja-JP" b="1">
                <a:latin typeface="ＭＳ Ｐゴシック" pitchFamily="50" charset="-128"/>
              </a:rPr>
              <a:t>&lt;</a:t>
            </a:r>
            <a:r>
              <a:rPr lang="ja-JP" altLang="en-US" b="1">
                <a:latin typeface="ＭＳ Ｐゴシック" pitchFamily="50" charset="-128"/>
              </a:rPr>
              <a:t>グルコース</a:t>
            </a:r>
            <a:r>
              <a:rPr lang="en-US" altLang="ja-JP" b="1">
                <a:latin typeface="ＭＳ Ｐゴシック" pitchFamily="50" charset="-128"/>
              </a:rPr>
              <a:t>&gt;</a:t>
            </a:r>
            <a:r>
              <a:rPr lang="ja-JP" altLang="en-US" b="1">
                <a:latin typeface="ＭＳ Ｐゴシック" pitchFamily="50" charset="-128"/>
              </a:rPr>
              <a:t>と特異的に反応したことにより、次のステップへ</a:t>
            </a:r>
          </a:p>
          <a:p>
            <a:pPr eaLnBrk="1" hangingPunct="1">
              <a:lnSpc>
                <a:spcPct val="130000"/>
              </a:lnSpc>
            </a:pPr>
            <a:r>
              <a:rPr lang="ja-JP" altLang="en-US" b="1">
                <a:latin typeface="ＭＳ Ｐゴシック" pitchFamily="50" charset="-128"/>
              </a:rPr>
              <a:t>　⇒発色反応に必要な過酸化水素を得た！）</a:t>
            </a:r>
            <a:endParaRPr lang="ja-JP" altLang="en-US">
              <a:latin typeface="ＭＳ Ｐゴシック" pitchFamily="50" charset="-128"/>
            </a:endParaRPr>
          </a:p>
        </p:txBody>
      </p:sp>
      <p:sp>
        <p:nvSpPr>
          <p:cNvPr id="20525" name="Oval 93"/>
          <p:cNvSpPr>
            <a:spLocks noChangeArrowheads="1"/>
          </p:cNvSpPr>
          <p:nvPr/>
        </p:nvSpPr>
        <p:spPr bwMode="auto">
          <a:xfrm rot="2340000">
            <a:off x="6932613" y="5713413"/>
            <a:ext cx="384175" cy="612775"/>
          </a:xfrm>
          <a:prstGeom prst="ellipse">
            <a:avLst/>
          </a:prstGeom>
          <a:noFill/>
          <a:ln w="25400">
            <a:solidFill>
              <a:srgbClr val="66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26" name="Oval 94"/>
          <p:cNvSpPr>
            <a:spLocks noChangeArrowheads="1"/>
          </p:cNvSpPr>
          <p:nvPr/>
        </p:nvSpPr>
        <p:spPr bwMode="auto">
          <a:xfrm rot="-3060000">
            <a:off x="6361113" y="5218113"/>
            <a:ext cx="384175" cy="612775"/>
          </a:xfrm>
          <a:prstGeom prst="ellipse">
            <a:avLst/>
          </a:prstGeom>
          <a:noFill/>
          <a:ln w="25400">
            <a:solidFill>
              <a:srgbClr val="66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0527" name="Rectangle 95"/>
          <p:cNvSpPr>
            <a:spLocks noChangeArrowheads="1"/>
          </p:cNvSpPr>
          <p:nvPr/>
        </p:nvSpPr>
        <p:spPr bwMode="auto">
          <a:xfrm>
            <a:off x="7621588" y="5259388"/>
            <a:ext cx="1522412"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10000"/>
              </a:lnSpc>
            </a:pPr>
            <a:r>
              <a:rPr lang="ja-JP" altLang="en-US">
                <a:latin typeface="ＭＳ Ｐゴシック" pitchFamily="50" charset="-128"/>
              </a:rPr>
              <a:t>グルコース</a:t>
            </a:r>
          </a:p>
          <a:p>
            <a:pPr eaLnBrk="1" hangingPunct="1">
              <a:lnSpc>
                <a:spcPct val="110000"/>
              </a:lnSpc>
            </a:pPr>
            <a:r>
              <a:rPr lang="ja-JP" altLang="en-US" sz="1600">
                <a:latin typeface="ＭＳ Ｐゴシック" pitchFamily="50" charset="-128"/>
              </a:rPr>
              <a:t>（</a:t>
            </a:r>
            <a:r>
              <a:rPr lang="en-US" altLang="ja-JP" sz="1600">
                <a:latin typeface="ＭＳ Ｐゴシック" pitchFamily="50" charset="-128"/>
              </a:rPr>
              <a:t>GOD</a:t>
            </a:r>
            <a:r>
              <a:rPr lang="ja-JP" altLang="en-US" sz="1600">
                <a:latin typeface="ＭＳ Ｐゴシック" pitchFamily="50" charset="-128"/>
              </a:rPr>
              <a:t>は特異的に反応</a:t>
            </a:r>
            <a:r>
              <a:rPr lang="en-US" altLang="ja-JP" sz="1600">
                <a:latin typeface="ＭＳ Ｐゴシック" pitchFamily="50" charset="-128"/>
              </a:rPr>
              <a:t>)</a:t>
            </a:r>
            <a:endParaRPr lang="en-US" altLang="ja-JP">
              <a:latin typeface="ＭＳ Ｐゴシック" pitchFamily="50" charset="-128"/>
            </a:endParaRPr>
          </a:p>
        </p:txBody>
      </p:sp>
      <p:sp>
        <p:nvSpPr>
          <p:cNvPr id="20528" name="Freeform 96"/>
          <p:cNvSpPr>
            <a:spLocks/>
          </p:cNvSpPr>
          <p:nvPr/>
        </p:nvSpPr>
        <p:spPr bwMode="auto">
          <a:xfrm>
            <a:off x="6634163" y="4953000"/>
            <a:ext cx="989012" cy="460375"/>
          </a:xfrm>
          <a:custGeom>
            <a:avLst/>
            <a:gdLst>
              <a:gd name="T0" fmla="*/ 2147483647 w 623"/>
              <a:gd name="T1" fmla="*/ 2147483647 h 290"/>
              <a:gd name="T2" fmla="*/ 2147483647 w 623"/>
              <a:gd name="T3" fmla="*/ 2147483647 h 290"/>
              <a:gd name="T4" fmla="*/ 2147483647 w 623"/>
              <a:gd name="T5" fmla="*/ 2147483647 h 290"/>
              <a:gd name="T6" fmla="*/ 2147483647 w 623"/>
              <a:gd name="T7" fmla="*/ 2147483647 h 290"/>
              <a:gd name="T8" fmla="*/ 2147483647 w 623"/>
              <a:gd name="T9" fmla="*/ 2147483647 h 290"/>
              <a:gd name="T10" fmla="*/ 2147483647 w 623"/>
              <a:gd name="T11" fmla="*/ 2147483647 h 290"/>
              <a:gd name="T12" fmla="*/ 2147483647 w 623"/>
              <a:gd name="T13" fmla="*/ 2147483647 h 290"/>
              <a:gd name="T14" fmla="*/ 2147483647 w 623"/>
              <a:gd name="T15" fmla="*/ 0 h 290"/>
              <a:gd name="T16" fmla="*/ 2147483647 w 623"/>
              <a:gd name="T17" fmla="*/ 0 h 290"/>
              <a:gd name="T18" fmla="*/ 2147483647 w 623"/>
              <a:gd name="T19" fmla="*/ 2147483647 h 290"/>
              <a:gd name="T20" fmla="*/ 2147483647 w 623"/>
              <a:gd name="T21" fmla="*/ 2147483647 h 290"/>
              <a:gd name="T22" fmla="*/ 2147483647 w 623"/>
              <a:gd name="T23" fmla="*/ 2147483647 h 290"/>
              <a:gd name="T24" fmla="*/ 2147483647 w 623"/>
              <a:gd name="T25" fmla="*/ 2147483647 h 290"/>
              <a:gd name="T26" fmla="*/ 2147483647 w 623"/>
              <a:gd name="T27" fmla="*/ 2147483647 h 290"/>
              <a:gd name="T28" fmla="*/ 0 w 623"/>
              <a:gd name="T29" fmla="*/ 2147483647 h 2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3"/>
              <a:gd name="T46" fmla="*/ 0 h 290"/>
              <a:gd name="T47" fmla="*/ 623 w 623"/>
              <a:gd name="T48" fmla="*/ 290 h 2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3" h="290">
                <a:moveTo>
                  <a:pt x="622" y="289"/>
                </a:moveTo>
                <a:lnTo>
                  <a:pt x="499" y="191"/>
                </a:lnTo>
                <a:lnTo>
                  <a:pt x="445" y="142"/>
                </a:lnTo>
                <a:lnTo>
                  <a:pt x="384" y="98"/>
                </a:lnTo>
                <a:lnTo>
                  <a:pt x="330" y="65"/>
                </a:lnTo>
                <a:lnTo>
                  <a:pt x="276" y="33"/>
                </a:lnTo>
                <a:lnTo>
                  <a:pt x="230" y="11"/>
                </a:lnTo>
                <a:lnTo>
                  <a:pt x="192" y="0"/>
                </a:lnTo>
                <a:lnTo>
                  <a:pt x="153" y="0"/>
                </a:lnTo>
                <a:lnTo>
                  <a:pt x="123" y="11"/>
                </a:lnTo>
                <a:lnTo>
                  <a:pt x="92" y="27"/>
                </a:lnTo>
                <a:lnTo>
                  <a:pt x="69" y="49"/>
                </a:lnTo>
                <a:lnTo>
                  <a:pt x="46" y="82"/>
                </a:lnTo>
                <a:lnTo>
                  <a:pt x="31" y="114"/>
                </a:lnTo>
                <a:lnTo>
                  <a:pt x="0" y="191"/>
                </a:lnTo>
              </a:path>
            </a:pathLst>
          </a:custGeom>
          <a:noFill/>
          <a:ln w="12700" cap="rnd">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0529" name="Line 97"/>
          <p:cNvSpPr>
            <a:spLocks noChangeShapeType="1"/>
          </p:cNvSpPr>
          <p:nvPr/>
        </p:nvSpPr>
        <p:spPr bwMode="auto">
          <a:xfrm flipH="1">
            <a:off x="7286625" y="5943600"/>
            <a:ext cx="37147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0530" name="AutoShape 98"/>
          <p:cNvSpPr>
            <a:spLocks noChangeArrowheads="1"/>
          </p:cNvSpPr>
          <p:nvPr/>
        </p:nvSpPr>
        <p:spPr bwMode="auto">
          <a:xfrm>
            <a:off x="4343400" y="5257800"/>
            <a:ext cx="1066800" cy="873125"/>
          </a:xfrm>
          <a:prstGeom prst="rightArrow">
            <a:avLst>
              <a:gd name="adj1" fmla="val 50000"/>
              <a:gd name="adj2" fmla="val 53754"/>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ja-JP" altLang="en-US" sz="2400">
                <a:solidFill>
                  <a:schemeClr val="bg1"/>
                </a:solidFill>
                <a:latin typeface="ＭＳ Ｐゴシック" pitchFamily="50" charset="-128"/>
              </a:rPr>
              <a:t>拡大</a:t>
            </a:r>
          </a:p>
        </p:txBody>
      </p:sp>
      <p:sp>
        <p:nvSpPr>
          <p:cNvPr id="20531" name="Freeform 99"/>
          <p:cNvSpPr>
            <a:spLocks/>
          </p:cNvSpPr>
          <p:nvPr/>
        </p:nvSpPr>
        <p:spPr bwMode="auto">
          <a:xfrm>
            <a:off x="1709738" y="5892800"/>
            <a:ext cx="687387" cy="611188"/>
          </a:xfrm>
          <a:custGeom>
            <a:avLst/>
            <a:gdLst>
              <a:gd name="T0" fmla="*/ 2147483647 w 433"/>
              <a:gd name="T1" fmla="*/ 2147483647 h 385"/>
              <a:gd name="T2" fmla="*/ 2147483647 w 433"/>
              <a:gd name="T3" fmla="*/ 2147483647 h 385"/>
              <a:gd name="T4" fmla="*/ 2147483647 w 433"/>
              <a:gd name="T5" fmla="*/ 2147483647 h 385"/>
              <a:gd name="T6" fmla="*/ 2147483647 w 433"/>
              <a:gd name="T7" fmla="*/ 2147483647 h 385"/>
              <a:gd name="T8" fmla="*/ 2147483647 w 433"/>
              <a:gd name="T9" fmla="*/ 0 h 385"/>
              <a:gd name="T10" fmla="*/ 0 w 433"/>
              <a:gd name="T11" fmla="*/ 0 h 385"/>
              <a:gd name="T12" fmla="*/ 0 w 433"/>
              <a:gd name="T13" fmla="*/ 2147483647 h 385"/>
              <a:gd name="T14" fmla="*/ 2147483647 w 433"/>
              <a:gd name="T15" fmla="*/ 2147483647 h 385"/>
              <a:gd name="T16" fmla="*/ 2147483647 w 433"/>
              <a:gd name="T17" fmla="*/ 2147483647 h 385"/>
              <a:gd name="T18" fmla="*/ 2147483647 w 433"/>
              <a:gd name="T19" fmla="*/ 2147483647 h 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3"/>
              <a:gd name="T31" fmla="*/ 0 h 385"/>
              <a:gd name="T32" fmla="*/ 433 w 433"/>
              <a:gd name="T33" fmla="*/ 385 h 3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3" h="385">
                <a:moveTo>
                  <a:pt x="432" y="274"/>
                </a:moveTo>
                <a:lnTo>
                  <a:pt x="288" y="165"/>
                </a:lnTo>
                <a:lnTo>
                  <a:pt x="288" y="219"/>
                </a:lnTo>
                <a:lnTo>
                  <a:pt x="144" y="219"/>
                </a:lnTo>
                <a:lnTo>
                  <a:pt x="144" y="0"/>
                </a:lnTo>
                <a:lnTo>
                  <a:pt x="0" y="0"/>
                </a:lnTo>
                <a:lnTo>
                  <a:pt x="0" y="329"/>
                </a:lnTo>
                <a:lnTo>
                  <a:pt x="288" y="329"/>
                </a:lnTo>
                <a:lnTo>
                  <a:pt x="288" y="384"/>
                </a:lnTo>
                <a:lnTo>
                  <a:pt x="432" y="274"/>
                </a:lnTo>
              </a:path>
            </a:pathLst>
          </a:custGeom>
          <a:solidFill>
            <a:schemeClr val="accent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ja-JP" altLang="en-US"/>
          </a:p>
        </p:txBody>
      </p:sp>
      <p:sp>
        <p:nvSpPr>
          <p:cNvPr id="30823" name="Rectangle 103"/>
          <p:cNvSpPr>
            <a:spLocks noChangeArrowheads="1"/>
          </p:cNvSpPr>
          <p:nvPr/>
        </p:nvSpPr>
        <p:spPr bwMode="auto">
          <a:xfrm>
            <a:off x="520700" y="165100"/>
            <a:ext cx="4876800"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 GOD</a:t>
            </a:r>
            <a:r>
              <a:rPr lang="ja-JP" altLang="en-US"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比色法</a:t>
            </a:r>
            <a:r>
              <a:rPr lang="ja-JP" altLang="en-US" sz="2800" dirty="0">
                <a:solidFill>
                  <a:schemeClr val="bg1"/>
                </a:solidFill>
                <a:latin typeface="HG創英角ｺﾞｼｯｸUB" pitchFamily="49" charset="-128"/>
                <a:ea typeface="HG創英角ｺﾞｼｯｸUB" pitchFamily="49" charset="-128"/>
              </a:rPr>
              <a:t>の場合</a:t>
            </a:r>
          </a:p>
        </p:txBody>
      </p:sp>
      <p:sp>
        <p:nvSpPr>
          <p:cNvPr id="20533" name="Rectangle 104"/>
          <p:cNvSpPr>
            <a:spLocks noChangeArrowheads="1"/>
          </p:cNvSpPr>
          <p:nvPr/>
        </p:nvSpPr>
        <p:spPr bwMode="auto">
          <a:xfrm>
            <a:off x="5773738" y="198438"/>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chemeClr val="bg1"/>
                </a:solidFill>
                <a:latin typeface="HG創英角ｺﾞｼｯｸUB" pitchFamily="49" charset="-128"/>
                <a:ea typeface="HG創英角ｺﾞｼｯｸUB" pitchFamily="49" charset="-128"/>
              </a:rPr>
              <a:t>2/5</a:t>
            </a:r>
          </a:p>
        </p:txBody>
      </p:sp>
    </p:spTree>
    <p:extLst>
      <p:ext uri="{BB962C8B-B14F-4D97-AF65-F5344CB8AC3E}">
        <p14:creationId xmlns:p14="http://schemas.microsoft.com/office/powerpoint/2010/main" val="19870882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0ED9B2EA-3BF5-4F69-9577-0694984906C9}" type="slidenum">
              <a:rPr lang="en-US" altLang="ja-JP" smtClean="0"/>
              <a:pPr eaLnBrk="1" hangingPunct="1"/>
              <a:t>8</a:t>
            </a:fld>
            <a:endParaRPr lang="en-US" altLang="ja-JP"/>
          </a:p>
        </p:txBody>
      </p:sp>
      <p:sp>
        <p:nvSpPr>
          <p:cNvPr id="21507" name="AutoShape 82"/>
          <p:cNvSpPr>
            <a:spLocks noChangeArrowheads="1"/>
          </p:cNvSpPr>
          <p:nvPr/>
        </p:nvSpPr>
        <p:spPr bwMode="auto">
          <a:xfrm>
            <a:off x="766763" y="4843463"/>
            <a:ext cx="4264025" cy="1828800"/>
          </a:xfrm>
          <a:prstGeom prst="roundRect">
            <a:avLst>
              <a:gd name="adj" fmla="val 16667"/>
            </a:avLst>
          </a:prstGeom>
          <a:solidFill>
            <a:schemeClr val="accent1"/>
          </a:solidFill>
          <a:ln w="9525">
            <a:solidFill>
              <a:schemeClr val="tx1"/>
            </a:solidFill>
            <a:round/>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1508" name="Oval 2"/>
          <p:cNvSpPr>
            <a:spLocks noChangeArrowheads="1"/>
          </p:cNvSpPr>
          <p:nvPr/>
        </p:nvSpPr>
        <p:spPr bwMode="auto">
          <a:xfrm>
            <a:off x="2795588" y="3498850"/>
            <a:ext cx="2368550" cy="482600"/>
          </a:xfrm>
          <a:prstGeom prst="ellipse">
            <a:avLst/>
          </a:prstGeom>
          <a:solidFill>
            <a:srgbClr val="FAFD00"/>
          </a:solidFill>
          <a:ln w="12700">
            <a:solidFill>
              <a:srgbClr val="FAFD00"/>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1509" name="Oval 3"/>
          <p:cNvSpPr>
            <a:spLocks noChangeArrowheads="1"/>
          </p:cNvSpPr>
          <p:nvPr/>
        </p:nvSpPr>
        <p:spPr bwMode="auto">
          <a:xfrm>
            <a:off x="852488" y="3536950"/>
            <a:ext cx="1435100" cy="444500"/>
          </a:xfrm>
          <a:prstGeom prst="ellipse">
            <a:avLst/>
          </a:prstGeom>
          <a:solidFill>
            <a:srgbClr val="A2C1FE"/>
          </a:solidFill>
          <a:ln w="12700">
            <a:solidFill>
              <a:srgbClr val="A2C1FE"/>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1510" name="Oval 4"/>
          <p:cNvSpPr>
            <a:spLocks noChangeArrowheads="1"/>
          </p:cNvSpPr>
          <p:nvPr/>
        </p:nvSpPr>
        <p:spPr bwMode="auto">
          <a:xfrm>
            <a:off x="6446838" y="3035300"/>
            <a:ext cx="2239962" cy="1390650"/>
          </a:xfrm>
          <a:prstGeom prst="ellipse">
            <a:avLst/>
          </a:prstGeom>
          <a:solidFill>
            <a:srgbClr val="D93192"/>
          </a:solidFill>
          <a:ln w="76200">
            <a:solidFill>
              <a:srgbClr val="FC0128"/>
            </a:solidFill>
            <a:round/>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1511" name="Rectangle 5"/>
          <p:cNvSpPr>
            <a:spLocks noChangeArrowheads="1"/>
          </p:cNvSpPr>
          <p:nvPr/>
        </p:nvSpPr>
        <p:spPr bwMode="auto">
          <a:xfrm>
            <a:off x="838200" y="3568700"/>
            <a:ext cx="76009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hangingPunct="1"/>
            <a:r>
              <a:rPr lang="ja-JP" altLang="en-US" sz="2000" b="1">
                <a:latin typeface="ＭＳ ゴシック" pitchFamily="49" charset="-128"/>
                <a:ea typeface="ＭＳ ゴシック" pitchFamily="49" charset="-128"/>
              </a:rPr>
              <a:t>過酸化水素　＋　色源体</a:t>
            </a:r>
            <a:r>
              <a:rPr lang="en-US" altLang="ja-JP" sz="2000" b="1">
                <a:latin typeface="ＭＳ ゴシック" pitchFamily="49" charset="-128"/>
                <a:ea typeface="ＭＳ ゴシック" pitchFamily="49" charset="-128"/>
              </a:rPr>
              <a:t>(AA+TOOS)</a:t>
            </a:r>
            <a:r>
              <a:rPr lang="ja-JP" altLang="en-US" sz="2000" b="1">
                <a:latin typeface="ＭＳ ゴシック" pitchFamily="49" charset="-128"/>
                <a:ea typeface="ＭＳ ゴシック" pitchFamily="49" charset="-128"/>
              </a:rPr>
              <a:t>　　　　　　　 </a:t>
            </a:r>
            <a:r>
              <a:rPr lang="ja-JP" altLang="en-US" sz="2000" b="1">
                <a:solidFill>
                  <a:schemeClr val="bg1"/>
                </a:solidFill>
                <a:latin typeface="ＭＳ ゴシック" pitchFamily="49" charset="-128"/>
                <a:ea typeface="ＭＳ ゴシック" pitchFamily="49" charset="-128"/>
              </a:rPr>
              <a:t>赤紫色の色素</a:t>
            </a:r>
            <a:endParaRPr lang="ja-JP" altLang="en-US" sz="2000" b="1">
              <a:latin typeface="ＭＳ ゴシック" pitchFamily="49" charset="-128"/>
              <a:ea typeface="ＭＳ ゴシック" pitchFamily="49" charset="-128"/>
            </a:endParaRPr>
          </a:p>
          <a:p>
            <a:r>
              <a:rPr lang="ja-JP" altLang="en-US" sz="2000" b="1">
                <a:latin typeface="ＭＳ ゴシック" pitchFamily="49" charset="-128"/>
                <a:ea typeface="ＭＳ ゴシック" pitchFamily="49" charset="-128"/>
              </a:rPr>
              <a:t>　　　　　　　　　　　　　　　　　　　　　　</a:t>
            </a:r>
          </a:p>
        </p:txBody>
      </p:sp>
      <p:sp>
        <p:nvSpPr>
          <p:cNvPr id="21512" name="AutoShape 6"/>
          <p:cNvSpPr>
            <a:spLocks noChangeArrowheads="1"/>
          </p:cNvSpPr>
          <p:nvPr/>
        </p:nvSpPr>
        <p:spPr bwMode="auto">
          <a:xfrm>
            <a:off x="5405438" y="3575050"/>
            <a:ext cx="482600" cy="292100"/>
          </a:xfrm>
          <a:prstGeom prst="rightArrow">
            <a:avLst>
              <a:gd name="adj1" fmla="val 50000"/>
              <a:gd name="adj2" fmla="val 82723"/>
            </a:avLst>
          </a:prstGeom>
          <a:solidFill>
            <a:srgbClr val="FF5008"/>
          </a:solidFill>
          <a:ln w="12700">
            <a:solidFill>
              <a:srgbClr val="FF5008"/>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1513" name="Rectangle 7"/>
          <p:cNvSpPr>
            <a:spLocks noChangeArrowheads="1"/>
          </p:cNvSpPr>
          <p:nvPr/>
        </p:nvSpPr>
        <p:spPr bwMode="auto">
          <a:xfrm>
            <a:off x="5257800" y="3111500"/>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rgbClr val="FF5008"/>
                </a:solidFill>
                <a:latin typeface="ＭＳ ゴシック" pitchFamily="49" charset="-128"/>
                <a:ea typeface="ＭＳ ゴシック" pitchFamily="49" charset="-128"/>
              </a:rPr>
              <a:t>POD</a:t>
            </a:r>
          </a:p>
        </p:txBody>
      </p:sp>
      <p:sp>
        <p:nvSpPr>
          <p:cNvPr id="21514" name="Rectangle 8"/>
          <p:cNvSpPr>
            <a:spLocks noChangeArrowheads="1"/>
          </p:cNvSpPr>
          <p:nvPr/>
        </p:nvSpPr>
        <p:spPr bwMode="auto">
          <a:xfrm>
            <a:off x="914400" y="1219200"/>
            <a:ext cx="7315200" cy="482600"/>
          </a:xfrm>
          <a:prstGeom prst="rect">
            <a:avLst/>
          </a:prstGeom>
          <a:noFill/>
          <a:ln w="2857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400">
                <a:latin typeface="ＭＳ ゴシック" pitchFamily="49" charset="-128"/>
                <a:ea typeface="ＭＳ ゴシック" pitchFamily="49" charset="-128"/>
              </a:rPr>
              <a:t>ステップ②：測定可能なもの（色）に変換･計測</a:t>
            </a:r>
          </a:p>
        </p:txBody>
      </p:sp>
      <p:sp>
        <p:nvSpPr>
          <p:cNvPr id="21515" name="Rectangle 9"/>
          <p:cNvSpPr>
            <a:spLocks noChangeArrowheads="1"/>
          </p:cNvSpPr>
          <p:nvPr/>
        </p:nvSpPr>
        <p:spPr bwMode="auto">
          <a:xfrm>
            <a:off x="5634038" y="5011738"/>
            <a:ext cx="3509962"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dash"/>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20000"/>
              </a:lnSpc>
            </a:pPr>
            <a:r>
              <a:rPr lang="ja-JP" altLang="en-US" sz="1600">
                <a:latin typeface="ＭＳ Ｐゴシック" pitchFamily="50" charset="-128"/>
              </a:rPr>
              <a:t>ちなみに</a:t>
            </a:r>
            <a:endParaRPr lang="ja-JP" altLang="en-US">
              <a:latin typeface="ＭＳ Ｐゴシック" pitchFamily="50" charset="-128"/>
            </a:endParaRPr>
          </a:p>
          <a:p>
            <a:pPr eaLnBrk="1" hangingPunct="1">
              <a:lnSpc>
                <a:spcPct val="120000"/>
              </a:lnSpc>
            </a:pPr>
            <a:r>
              <a:rPr lang="ja-JP" altLang="en-US">
                <a:latin typeface="ＭＳ Ｐゴシック" pitchFamily="50" charset="-128"/>
              </a:rPr>
              <a:t>過酸化水素の量</a:t>
            </a:r>
            <a:r>
              <a:rPr lang="ja-JP" altLang="en-US" sz="1200">
                <a:latin typeface="ＭＳ Ｐゴシック" pitchFamily="50" charset="-128"/>
              </a:rPr>
              <a:t>（グルコースの量）</a:t>
            </a:r>
            <a:r>
              <a:rPr lang="ja-JP" altLang="en-US">
                <a:latin typeface="ＭＳ Ｐゴシック" pitchFamily="50" charset="-128"/>
              </a:rPr>
              <a:t>が</a:t>
            </a:r>
          </a:p>
          <a:p>
            <a:pPr eaLnBrk="1" hangingPunct="1">
              <a:lnSpc>
                <a:spcPct val="120000"/>
              </a:lnSpc>
            </a:pPr>
            <a:r>
              <a:rPr lang="ja-JP" altLang="en-US">
                <a:latin typeface="ＭＳ Ｐゴシック" pitchFamily="50" charset="-128"/>
              </a:rPr>
              <a:t>○多い＝色は濃い</a:t>
            </a:r>
          </a:p>
          <a:p>
            <a:pPr eaLnBrk="1" hangingPunct="1">
              <a:lnSpc>
                <a:spcPct val="120000"/>
              </a:lnSpc>
            </a:pPr>
            <a:r>
              <a:rPr lang="ja-JP" altLang="en-US">
                <a:latin typeface="ＭＳ Ｐゴシック" pitchFamily="50" charset="-128"/>
              </a:rPr>
              <a:t>○少ない＝色は薄い</a:t>
            </a:r>
          </a:p>
        </p:txBody>
      </p:sp>
      <p:sp>
        <p:nvSpPr>
          <p:cNvPr id="21516" name="Rectangle 10"/>
          <p:cNvSpPr>
            <a:spLocks noChangeArrowheads="1"/>
          </p:cNvSpPr>
          <p:nvPr/>
        </p:nvSpPr>
        <p:spPr bwMode="auto">
          <a:xfrm>
            <a:off x="1160463" y="5648325"/>
            <a:ext cx="3213100" cy="304800"/>
          </a:xfrm>
          <a:prstGeom prst="rect">
            <a:avLst/>
          </a:prstGeom>
          <a:gradFill rotWithShape="0">
            <a:gsLst>
              <a:gs pos="0">
                <a:srgbClr val="FF99C2"/>
              </a:gs>
              <a:gs pos="100000">
                <a:srgbClr val="FF0066"/>
              </a:gs>
            </a:gsLst>
            <a:lin ang="0" scaled="1"/>
          </a:gra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1517" name="Rectangle 11"/>
          <p:cNvSpPr>
            <a:spLocks noChangeArrowheads="1"/>
          </p:cNvSpPr>
          <p:nvPr/>
        </p:nvSpPr>
        <p:spPr bwMode="auto">
          <a:xfrm>
            <a:off x="1020763" y="5114925"/>
            <a:ext cx="14160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ja-JP" altLang="en-US">
                <a:latin typeface="ＭＳ Ｐゴシック" pitchFamily="50" charset="-128"/>
              </a:rPr>
              <a:t>薄　　</a:t>
            </a:r>
          </a:p>
          <a:p>
            <a:pPr algn="ctr" eaLnBrk="1" hangingPunct="1"/>
            <a:r>
              <a:rPr lang="ja-JP" altLang="en-US" sz="1200">
                <a:latin typeface="ＭＳ Ｐゴシック" pitchFamily="50" charset="-128"/>
              </a:rPr>
              <a:t>（グルコース量；少）</a:t>
            </a:r>
            <a:endParaRPr lang="ja-JP" altLang="en-US">
              <a:latin typeface="ＭＳ Ｐゴシック" pitchFamily="50" charset="-128"/>
            </a:endParaRPr>
          </a:p>
        </p:txBody>
      </p:sp>
      <p:sp>
        <p:nvSpPr>
          <p:cNvPr id="21518" name="Rectangle 12"/>
          <p:cNvSpPr>
            <a:spLocks noChangeArrowheads="1"/>
          </p:cNvSpPr>
          <p:nvPr/>
        </p:nvSpPr>
        <p:spPr bwMode="auto">
          <a:xfrm>
            <a:off x="3109913" y="5114925"/>
            <a:ext cx="14160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ja-JP" altLang="en-US" b="1">
                <a:latin typeface="ＭＳ Ｐゴシック" pitchFamily="50" charset="-128"/>
              </a:rPr>
              <a:t>　　　濃</a:t>
            </a:r>
            <a:endParaRPr lang="ja-JP" altLang="en-US" sz="1200">
              <a:latin typeface="ＭＳ Ｐゴシック" pitchFamily="50" charset="-128"/>
            </a:endParaRPr>
          </a:p>
          <a:p>
            <a:pPr algn="ctr" eaLnBrk="1" hangingPunct="1"/>
            <a:r>
              <a:rPr lang="ja-JP" altLang="en-US" sz="1200">
                <a:latin typeface="ＭＳ Ｐゴシック" pitchFamily="50" charset="-128"/>
              </a:rPr>
              <a:t>（グルコース量；多）</a:t>
            </a:r>
            <a:endParaRPr lang="ja-JP" altLang="en-US" b="1">
              <a:latin typeface="ＭＳ Ｐゴシック" pitchFamily="50" charset="-128"/>
            </a:endParaRPr>
          </a:p>
        </p:txBody>
      </p:sp>
      <p:sp>
        <p:nvSpPr>
          <p:cNvPr id="21519" name="Freeform 13"/>
          <p:cNvSpPr>
            <a:spLocks/>
          </p:cNvSpPr>
          <p:nvPr/>
        </p:nvSpPr>
        <p:spPr bwMode="auto">
          <a:xfrm>
            <a:off x="2316163" y="5191125"/>
            <a:ext cx="762000" cy="152400"/>
          </a:xfrm>
          <a:custGeom>
            <a:avLst/>
            <a:gdLst>
              <a:gd name="T0" fmla="*/ 0 w 1969"/>
              <a:gd name="T1" fmla="*/ 2147483647 h 97"/>
              <a:gd name="T2" fmla="*/ 2147483647 w 1969"/>
              <a:gd name="T3" fmla="*/ 2147483647 h 97"/>
              <a:gd name="T4" fmla="*/ 2147483647 w 1969"/>
              <a:gd name="T5" fmla="*/ 2147483647 h 97"/>
              <a:gd name="T6" fmla="*/ 2147483647 w 1969"/>
              <a:gd name="T7" fmla="*/ 2147483647 h 97"/>
              <a:gd name="T8" fmla="*/ 2147483647 w 1969"/>
              <a:gd name="T9" fmla="*/ 2147483647 h 97"/>
              <a:gd name="T10" fmla="*/ 2147483647 w 1969"/>
              <a:gd name="T11" fmla="*/ 2147483647 h 97"/>
              <a:gd name="T12" fmla="*/ 2147483647 w 1969"/>
              <a:gd name="T13" fmla="*/ 0 h 97"/>
              <a:gd name="T14" fmla="*/ 2147483647 w 1969"/>
              <a:gd name="T15" fmla="*/ 2147483647 h 97"/>
              <a:gd name="T16" fmla="*/ 2147483647 w 1969"/>
              <a:gd name="T17" fmla="*/ 2147483647 h 97"/>
              <a:gd name="T18" fmla="*/ 2147483647 w 1969"/>
              <a:gd name="T19" fmla="*/ 0 h 97"/>
              <a:gd name="T20" fmla="*/ 0 w 1969"/>
              <a:gd name="T21" fmla="*/ 2147483647 h 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69"/>
              <a:gd name="T34" fmla="*/ 0 h 97"/>
              <a:gd name="T35" fmla="*/ 1969 w 1969"/>
              <a:gd name="T36" fmla="*/ 97 h 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69" h="97">
                <a:moveTo>
                  <a:pt x="0" y="48"/>
                </a:moveTo>
                <a:lnTo>
                  <a:pt x="394" y="96"/>
                </a:lnTo>
                <a:lnTo>
                  <a:pt x="394" y="72"/>
                </a:lnTo>
                <a:lnTo>
                  <a:pt x="1574" y="72"/>
                </a:lnTo>
                <a:lnTo>
                  <a:pt x="1574" y="96"/>
                </a:lnTo>
                <a:lnTo>
                  <a:pt x="1968" y="48"/>
                </a:lnTo>
                <a:lnTo>
                  <a:pt x="1574" y="0"/>
                </a:lnTo>
                <a:lnTo>
                  <a:pt x="1574" y="24"/>
                </a:lnTo>
                <a:lnTo>
                  <a:pt x="394" y="24"/>
                </a:lnTo>
                <a:lnTo>
                  <a:pt x="394" y="0"/>
                </a:lnTo>
                <a:lnTo>
                  <a:pt x="0" y="48"/>
                </a:lnTo>
              </a:path>
            </a:pathLst>
          </a:custGeom>
          <a:gradFill rotWithShape="0">
            <a:gsLst>
              <a:gs pos="0">
                <a:srgbClr val="FFC2FF"/>
              </a:gs>
              <a:gs pos="100000">
                <a:srgbClr val="FF00FF"/>
              </a:gs>
            </a:gsLst>
            <a:lin ang="0" scaled="1"/>
          </a:gra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ja-JP" altLang="en-US"/>
          </a:p>
        </p:txBody>
      </p:sp>
      <p:sp>
        <p:nvSpPr>
          <p:cNvPr id="21520" name="Rectangle 15"/>
          <p:cNvSpPr>
            <a:spLocks noChangeArrowheads="1"/>
          </p:cNvSpPr>
          <p:nvPr/>
        </p:nvSpPr>
        <p:spPr bwMode="auto">
          <a:xfrm>
            <a:off x="685800" y="1905000"/>
            <a:ext cx="7958138"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30000"/>
              </a:lnSpc>
            </a:pPr>
            <a:r>
              <a:rPr lang="ja-JP" altLang="en-US">
                <a:latin typeface="ＭＳ Ｐゴシック" pitchFamily="50" charset="-128"/>
              </a:rPr>
              <a:t>反応１で生じた過酸化水素は色源体の存在下、ＰＯＤの作用により赤紫色の</a:t>
            </a:r>
          </a:p>
          <a:p>
            <a:pPr eaLnBrk="1" hangingPunct="1">
              <a:lnSpc>
                <a:spcPct val="130000"/>
              </a:lnSpc>
            </a:pPr>
            <a:r>
              <a:rPr lang="ja-JP" altLang="en-US">
                <a:latin typeface="ＭＳ Ｐゴシック" pitchFamily="50" charset="-128"/>
              </a:rPr>
              <a:t>色素を生成します</a:t>
            </a:r>
            <a:r>
              <a:rPr lang="ja-JP" altLang="en-US" b="1">
                <a:latin typeface="ＭＳ Ｐゴシック" pitchFamily="50" charset="-128"/>
              </a:rPr>
              <a:t>（計測可能な「色」に変換できた！）</a:t>
            </a:r>
            <a:r>
              <a:rPr lang="ja-JP" altLang="en-US">
                <a:latin typeface="ＭＳ Ｐゴシック" pitchFamily="50" charset="-128"/>
              </a:rPr>
              <a:t>。</a:t>
            </a:r>
          </a:p>
        </p:txBody>
      </p:sp>
      <p:sp>
        <p:nvSpPr>
          <p:cNvPr id="32822" name="Rectangle 54"/>
          <p:cNvSpPr>
            <a:spLocks noChangeArrowheads="1"/>
          </p:cNvSpPr>
          <p:nvPr/>
        </p:nvSpPr>
        <p:spPr bwMode="auto">
          <a:xfrm>
            <a:off x="520700" y="165100"/>
            <a:ext cx="4876800"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 GOD</a:t>
            </a:r>
            <a:r>
              <a:rPr lang="ja-JP" altLang="en-US"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比色法</a:t>
            </a:r>
            <a:r>
              <a:rPr lang="ja-JP" altLang="en-US" sz="2800" dirty="0">
                <a:solidFill>
                  <a:schemeClr val="bg1"/>
                </a:solidFill>
                <a:latin typeface="HG創英角ｺﾞｼｯｸUB" pitchFamily="49" charset="-128"/>
                <a:ea typeface="HG創英角ｺﾞｼｯｸUB" pitchFamily="49" charset="-128"/>
              </a:rPr>
              <a:t>の場合</a:t>
            </a:r>
          </a:p>
        </p:txBody>
      </p:sp>
      <p:sp>
        <p:nvSpPr>
          <p:cNvPr id="21522" name="Rectangle 55"/>
          <p:cNvSpPr>
            <a:spLocks noChangeArrowheads="1"/>
          </p:cNvSpPr>
          <p:nvPr/>
        </p:nvSpPr>
        <p:spPr bwMode="auto">
          <a:xfrm>
            <a:off x="5773738" y="198438"/>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chemeClr val="bg1"/>
                </a:solidFill>
                <a:latin typeface="HG創英角ｺﾞｼｯｸUB" pitchFamily="49" charset="-128"/>
                <a:ea typeface="HG創英角ｺﾞｼｯｸUB" pitchFamily="49" charset="-128"/>
              </a:rPr>
              <a:t>3/5</a:t>
            </a:r>
          </a:p>
        </p:txBody>
      </p:sp>
      <p:sp>
        <p:nvSpPr>
          <p:cNvPr id="21523" name="Text Box 81"/>
          <p:cNvSpPr txBox="1">
            <a:spLocks noChangeArrowheads="1"/>
          </p:cNvSpPr>
          <p:nvPr/>
        </p:nvSpPr>
        <p:spPr bwMode="auto">
          <a:xfrm>
            <a:off x="1835150" y="60325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t>（試験紙の赤紫色）</a:t>
            </a:r>
          </a:p>
        </p:txBody>
      </p:sp>
      <p:sp>
        <p:nvSpPr>
          <p:cNvPr id="21524" name="Line 83"/>
          <p:cNvSpPr>
            <a:spLocks noChangeShapeType="1"/>
          </p:cNvSpPr>
          <p:nvPr/>
        </p:nvSpPr>
        <p:spPr bwMode="auto">
          <a:xfrm flipH="1">
            <a:off x="4732338" y="4362450"/>
            <a:ext cx="1495425" cy="8143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21525" name="AutoShape 84"/>
          <p:cNvSpPr>
            <a:spLocks noChangeArrowheads="1"/>
          </p:cNvSpPr>
          <p:nvPr/>
        </p:nvSpPr>
        <p:spPr bwMode="auto">
          <a:xfrm>
            <a:off x="5511800" y="5019675"/>
            <a:ext cx="3409950" cy="1470025"/>
          </a:xfrm>
          <a:prstGeom prst="bracketPair">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Tree>
    <p:extLst>
      <p:ext uri="{BB962C8B-B14F-4D97-AF65-F5344CB8AC3E}">
        <p14:creationId xmlns:p14="http://schemas.microsoft.com/office/powerpoint/2010/main" val="2240371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F21FA5A5-2235-4C19-9218-C824C165D22E}" type="slidenum">
              <a:rPr lang="en-US" altLang="ja-JP" smtClean="0"/>
              <a:pPr eaLnBrk="1" hangingPunct="1"/>
              <a:t>9</a:t>
            </a:fld>
            <a:endParaRPr lang="en-US" altLang="ja-JP"/>
          </a:p>
        </p:txBody>
      </p:sp>
      <p:sp>
        <p:nvSpPr>
          <p:cNvPr id="22531" name="Arc 2"/>
          <p:cNvSpPr>
            <a:spLocks/>
          </p:cNvSpPr>
          <p:nvPr/>
        </p:nvSpPr>
        <p:spPr bwMode="auto">
          <a:xfrm>
            <a:off x="1504950" y="4706938"/>
            <a:ext cx="939800" cy="10922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cap="rnd">
            <a:solidFill>
              <a:srgbClr val="FFA27C"/>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32" name="Oval 3"/>
          <p:cNvSpPr>
            <a:spLocks noChangeArrowheads="1"/>
          </p:cNvSpPr>
          <p:nvPr/>
        </p:nvSpPr>
        <p:spPr bwMode="auto">
          <a:xfrm>
            <a:off x="304800" y="3948113"/>
            <a:ext cx="2114550" cy="1390650"/>
          </a:xfrm>
          <a:prstGeom prst="ellipse">
            <a:avLst/>
          </a:prstGeom>
          <a:solidFill>
            <a:srgbClr val="D93192"/>
          </a:solidFill>
          <a:ln w="76200">
            <a:solidFill>
              <a:srgbClr val="FC0128"/>
            </a:solidFill>
            <a:round/>
            <a:headEnd/>
            <a:tailEnd/>
          </a:ln>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hangingPunct="1"/>
            <a:r>
              <a:rPr lang="ja-JP" altLang="en-US" sz="2000" b="1">
                <a:latin typeface="ＭＳ ゴシック" pitchFamily="49" charset="-128"/>
                <a:ea typeface="ＭＳ ゴシック" pitchFamily="49" charset="-128"/>
              </a:rPr>
              <a:t>　</a:t>
            </a:r>
          </a:p>
          <a:p>
            <a:pPr algn="ctr" hangingPunct="1"/>
            <a:r>
              <a:rPr lang="ja-JP" altLang="en-US" sz="2000" b="1">
                <a:solidFill>
                  <a:schemeClr val="bg1"/>
                </a:solidFill>
                <a:latin typeface="ＭＳ ゴシック" pitchFamily="49" charset="-128"/>
                <a:ea typeface="ＭＳ ゴシック" pitchFamily="49" charset="-128"/>
              </a:rPr>
              <a:t>赤紫色の色素</a:t>
            </a:r>
            <a:endParaRPr lang="ja-JP" altLang="en-US" sz="2000" b="1">
              <a:latin typeface="ＭＳ ゴシック" pitchFamily="49" charset="-128"/>
              <a:ea typeface="ＭＳ ゴシック" pitchFamily="49" charset="-128"/>
            </a:endParaRPr>
          </a:p>
          <a:p>
            <a:pPr algn="ctr" hangingPunct="1"/>
            <a:endParaRPr lang="en-US" altLang="ja-JP" sz="2000" b="1">
              <a:latin typeface="ＭＳ ゴシック" pitchFamily="49" charset="-128"/>
              <a:ea typeface="ＭＳ ゴシック" pitchFamily="49" charset="-128"/>
            </a:endParaRPr>
          </a:p>
        </p:txBody>
      </p:sp>
      <p:sp>
        <p:nvSpPr>
          <p:cNvPr id="22533" name="Rectangle 4"/>
          <p:cNvSpPr>
            <a:spLocks noChangeArrowheads="1"/>
          </p:cNvSpPr>
          <p:nvPr/>
        </p:nvSpPr>
        <p:spPr bwMode="auto">
          <a:xfrm>
            <a:off x="2825750" y="4716463"/>
            <a:ext cx="693738" cy="927100"/>
          </a:xfrm>
          <a:prstGeom prst="rect">
            <a:avLst/>
          </a:prstGeom>
          <a:noFill/>
          <a:ln w="25400">
            <a:solidFill>
              <a:srgbClr val="660066"/>
            </a:solidFill>
            <a:miter lim="800000"/>
            <a:headEnd/>
            <a:tailEnd/>
          </a:ln>
          <a:extLst>
            <a:ext uri="{909E8E84-426E-40DD-AFC4-6F175D3DCCD1}">
              <a14:hiddenFill xmlns:a14="http://schemas.microsoft.com/office/drawing/2010/main">
                <a:solidFill>
                  <a:srgbClr val="FFFFFF"/>
                </a:solidFill>
              </a14:hiddenFill>
            </a:ext>
          </a:extLst>
        </p:spPr>
        <p:txBody>
          <a:bodyPr vert="eaVert"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3200">
                <a:latin typeface="ＭＳ ゴシック" pitchFamily="49" charset="-128"/>
                <a:ea typeface="ＭＳ ゴシック" pitchFamily="49" charset="-128"/>
              </a:rPr>
              <a:t>換算</a:t>
            </a:r>
          </a:p>
        </p:txBody>
      </p:sp>
      <p:sp>
        <p:nvSpPr>
          <p:cNvPr id="22534" name="Rectangle 5"/>
          <p:cNvSpPr>
            <a:spLocks noChangeArrowheads="1"/>
          </p:cNvSpPr>
          <p:nvPr/>
        </p:nvSpPr>
        <p:spPr bwMode="auto">
          <a:xfrm>
            <a:off x="2087563" y="5786438"/>
            <a:ext cx="1130300" cy="479425"/>
          </a:xfrm>
          <a:prstGeom prst="rect">
            <a:avLst/>
          </a:prstGeom>
          <a:solidFill>
            <a:srgbClr val="FCD1C1"/>
          </a:solidFill>
          <a:ln w="25400">
            <a:solidFill>
              <a:srgbClr val="FC0128"/>
            </a:solidFill>
            <a:miter lim="800000"/>
            <a:headEnd/>
            <a:tailEnd/>
          </a:ln>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400" b="1">
                <a:latin typeface="ＭＳ ゴシック" pitchFamily="49" charset="-128"/>
                <a:ea typeface="ＭＳ ゴシック" pitchFamily="49" charset="-128"/>
              </a:rPr>
              <a:t>血糖値</a:t>
            </a:r>
          </a:p>
        </p:txBody>
      </p:sp>
      <p:grpSp>
        <p:nvGrpSpPr>
          <p:cNvPr id="22535" name="Group 6"/>
          <p:cNvGrpSpPr>
            <a:grpSpLocks/>
          </p:cNvGrpSpPr>
          <p:nvPr/>
        </p:nvGrpSpPr>
        <p:grpSpPr bwMode="auto">
          <a:xfrm>
            <a:off x="5715000" y="3919538"/>
            <a:ext cx="2552700" cy="2543175"/>
            <a:chOff x="3648" y="1182"/>
            <a:chExt cx="1608" cy="1602"/>
          </a:xfrm>
        </p:grpSpPr>
        <p:sp>
          <p:nvSpPr>
            <p:cNvPr id="22550" name="Line 7"/>
            <p:cNvSpPr>
              <a:spLocks noChangeShapeType="1"/>
            </p:cNvSpPr>
            <p:nvPr/>
          </p:nvSpPr>
          <p:spPr bwMode="auto">
            <a:xfrm>
              <a:off x="3648" y="1182"/>
              <a:ext cx="0" cy="157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2551" name="Line 8"/>
            <p:cNvSpPr>
              <a:spLocks noChangeShapeType="1"/>
            </p:cNvSpPr>
            <p:nvPr/>
          </p:nvSpPr>
          <p:spPr bwMode="auto">
            <a:xfrm>
              <a:off x="3678" y="2784"/>
              <a:ext cx="157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2552" name="Line 9"/>
            <p:cNvSpPr>
              <a:spLocks noChangeShapeType="1"/>
            </p:cNvSpPr>
            <p:nvPr/>
          </p:nvSpPr>
          <p:spPr bwMode="auto">
            <a:xfrm flipV="1">
              <a:off x="3784" y="1349"/>
              <a:ext cx="1143" cy="134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22536" name="Line 10"/>
          <p:cNvSpPr>
            <a:spLocks noChangeShapeType="1"/>
          </p:cNvSpPr>
          <p:nvPr/>
        </p:nvSpPr>
        <p:spPr bwMode="auto">
          <a:xfrm>
            <a:off x="5762625" y="4737100"/>
            <a:ext cx="1468438" cy="1588"/>
          </a:xfrm>
          <a:prstGeom prst="line">
            <a:avLst/>
          </a:prstGeom>
          <a:noFill/>
          <a:ln w="127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2537" name="Line 11"/>
          <p:cNvSpPr>
            <a:spLocks noChangeShapeType="1"/>
          </p:cNvSpPr>
          <p:nvPr/>
        </p:nvSpPr>
        <p:spPr bwMode="auto">
          <a:xfrm>
            <a:off x="7308850" y="4938713"/>
            <a:ext cx="6350" cy="1447800"/>
          </a:xfrm>
          <a:prstGeom prst="line">
            <a:avLst/>
          </a:prstGeom>
          <a:noFill/>
          <a:ln w="127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2538" name="Rectangle 12"/>
          <p:cNvSpPr>
            <a:spLocks noChangeArrowheads="1"/>
          </p:cNvSpPr>
          <p:nvPr/>
        </p:nvSpPr>
        <p:spPr bwMode="auto">
          <a:xfrm>
            <a:off x="6630988" y="3797300"/>
            <a:ext cx="12795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latin typeface="ＭＳ Ｐゴシック" pitchFamily="50" charset="-128"/>
              </a:rPr>
              <a:t>（イメージ図）</a:t>
            </a:r>
          </a:p>
        </p:txBody>
      </p:sp>
      <p:sp>
        <p:nvSpPr>
          <p:cNvPr id="22539" name="Rectangle 13"/>
          <p:cNvSpPr>
            <a:spLocks noChangeArrowheads="1"/>
          </p:cNvSpPr>
          <p:nvPr/>
        </p:nvSpPr>
        <p:spPr bwMode="auto">
          <a:xfrm>
            <a:off x="5153025" y="4533900"/>
            <a:ext cx="48577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eaVert"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a:latin typeface="ＭＳ Ｐゴシック" pitchFamily="50" charset="-128"/>
              </a:rPr>
              <a:t>発色強度</a:t>
            </a:r>
          </a:p>
        </p:txBody>
      </p:sp>
      <p:sp>
        <p:nvSpPr>
          <p:cNvPr id="22540" name="Rectangle 14"/>
          <p:cNvSpPr>
            <a:spLocks noChangeArrowheads="1"/>
          </p:cNvSpPr>
          <p:nvPr/>
        </p:nvSpPr>
        <p:spPr bwMode="auto">
          <a:xfrm>
            <a:off x="7545388" y="6464300"/>
            <a:ext cx="942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a:latin typeface="ＭＳ Ｐゴシック" pitchFamily="50" charset="-128"/>
              </a:rPr>
              <a:t>血糖値</a:t>
            </a:r>
          </a:p>
        </p:txBody>
      </p:sp>
      <p:sp>
        <p:nvSpPr>
          <p:cNvPr id="22541" name="Rectangle 15"/>
          <p:cNvSpPr>
            <a:spLocks noChangeArrowheads="1"/>
          </p:cNvSpPr>
          <p:nvPr/>
        </p:nvSpPr>
        <p:spPr bwMode="auto">
          <a:xfrm>
            <a:off x="6157913" y="4403725"/>
            <a:ext cx="434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2000">
                <a:latin typeface="ＭＳ Ｐゴシック" pitchFamily="50" charset="-128"/>
              </a:rPr>
              <a:t>①</a:t>
            </a:r>
          </a:p>
        </p:txBody>
      </p:sp>
      <p:sp>
        <p:nvSpPr>
          <p:cNvPr id="22542" name="Rectangle 16"/>
          <p:cNvSpPr>
            <a:spLocks noChangeArrowheads="1"/>
          </p:cNvSpPr>
          <p:nvPr/>
        </p:nvSpPr>
        <p:spPr bwMode="auto">
          <a:xfrm>
            <a:off x="7316788" y="5549900"/>
            <a:ext cx="434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2000">
                <a:latin typeface="ＭＳ Ｐゴシック" pitchFamily="50" charset="-128"/>
              </a:rPr>
              <a:t>②</a:t>
            </a:r>
          </a:p>
        </p:txBody>
      </p:sp>
      <p:sp>
        <p:nvSpPr>
          <p:cNvPr id="22543" name="Rectangle 17"/>
          <p:cNvSpPr>
            <a:spLocks noChangeArrowheads="1"/>
          </p:cNvSpPr>
          <p:nvPr/>
        </p:nvSpPr>
        <p:spPr bwMode="auto">
          <a:xfrm>
            <a:off x="2819400" y="6310313"/>
            <a:ext cx="1422400"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latin typeface="ＭＳ Ｐゴシック" pitchFamily="50" charset="-128"/>
              </a:rPr>
              <a:t>（として表示）</a:t>
            </a:r>
          </a:p>
        </p:txBody>
      </p:sp>
      <p:sp>
        <p:nvSpPr>
          <p:cNvPr id="22544" name="Text Box 18"/>
          <p:cNvSpPr txBox="1">
            <a:spLocks noChangeArrowheads="1"/>
          </p:cNvSpPr>
          <p:nvPr/>
        </p:nvSpPr>
        <p:spPr bwMode="auto">
          <a:xfrm>
            <a:off x="7543800" y="4252913"/>
            <a:ext cx="793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latin typeface="Times New Roman" pitchFamily="18" charset="0"/>
              </a:rPr>
              <a:t>検量線</a:t>
            </a:r>
          </a:p>
        </p:txBody>
      </p:sp>
      <p:sp>
        <p:nvSpPr>
          <p:cNvPr id="22545" name="Rectangle 19"/>
          <p:cNvSpPr>
            <a:spLocks noChangeArrowheads="1"/>
          </p:cNvSpPr>
          <p:nvPr/>
        </p:nvSpPr>
        <p:spPr bwMode="auto">
          <a:xfrm>
            <a:off x="1295400" y="1295400"/>
            <a:ext cx="6629400" cy="482600"/>
          </a:xfrm>
          <a:prstGeom prst="rect">
            <a:avLst/>
          </a:prstGeom>
          <a:noFill/>
          <a:ln w="2857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400">
                <a:latin typeface="ＭＳ ゴシック" pitchFamily="49" charset="-128"/>
                <a:ea typeface="ＭＳ ゴシック" pitchFamily="49" charset="-128"/>
              </a:rPr>
              <a:t>換算＝反応で得た色を数値（血糖値）に変換</a:t>
            </a:r>
          </a:p>
        </p:txBody>
      </p:sp>
      <p:sp>
        <p:nvSpPr>
          <p:cNvPr id="22546" name="AutoShape 20"/>
          <p:cNvSpPr>
            <a:spLocks noChangeArrowheads="1"/>
          </p:cNvSpPr>
          <p:nvPr/>
        </p:nvSpPr>
        <p:spPr bwMode="auto">
          <a:xfrm>
            <a:off x="4038600" y="4862513"/>
            <a:ext cx="838200" cy="762000"/>
          </a:xfrm>
          <a:prstGeom prst="rightArrow">
            <a:avLst>
              <a:gd name="adj1" fmla="val 49583"/>
              <a:gd name="adj2" fmla="val 59792"/>
            </a:avLst>
          </a:prstGeom>
          <a:solidFill>
            <a:srgbClr val="FF0000"/>
          </a:solidFill>
          <a:ln>
            <a:noFill/>
          </a:ln>
          <a:effectLst>
            <a:prstShdw prst="shdw13" dist="53882" dir="13500000">
              <a:schemeClr val="bg2"/>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2547" name="Rectangle 22"/>
          <p:cNvSpPr>
            <a:spLocks noChangeArrowheads="1"/>
          </p:cNvSpPr>
          <p:nvPr/>
        </p:nvSpPr>
        <p:spPr bwMode="auto">
          <a:xfrm>
            <a:off x="533400" y="2057400"/>
            <a:ext cx="8302625"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20000"/>
              </a:lnSpc>
            </a:pPr>
            <a:r>
              <a:rPr lang="ja-JP" altLang="en-US" sz="2000">
                <a:latin typeface="ＭＳ Ｐゴシック" pitchFamily="50" charset="-128"/>
              </a:rPr>
              <a:t>反応１，２の結果、得られた色の濃さ（発色強度）を血糖値に換算。</a:t>
            </a:r>
          </a:p>
          <a:p>
            <a:pPr eaLnBrk="1" hangingPunct="1">
              <a:lnSpc>
                <a:spcPct val="120000"/>
              </a:lnSpc>
            </a:pPr>
            <a:r>
              <a:rPr lang="ja-JP" altLang="en-US" sz="2000">
                <a:latin typeface="ＭＳ Ｐゴシック" pitchFamily="50" charset="-128"/>
              </a:rPr>
              <a:t>測定リーダーにはあらかじめ</a:t>
            </a:r>
            <a:r>
              <a:rPr lang="ja-JP" altLang="en-US" sz="2000" u="sng">
                <a:latin typeface="ＭＳ Ｐゴシック" pitchFamily="50" charset="-128"/>
              </a:rPr>
              <a:t>検量線</a:t>
            </a:r>
            <a:r>
              <a:rPr lang="en-US" altLang="ja-JP" sz="2000" u="sng">
                <a:latin typeface="ＭＳ Ｐゴシック" pitchFamily="50" charset="-128"/>
              </a:rPr>
              <a:t>(*)</a:t>
            </a:r>
            <a:r>
              <a:rPr lang="ja-JP" altLang="en-US" sz="2000" u="sng">
                <a:latin typeface="ＭＳ Ｐゴシック" pitchFamily="50" charset="-128"/>
              </a:rPr>
              <a:t>が設定</a:t>
            </a:r>
            <a:r>
              <a:rPr lang="ja-JP" altLang="en-US" sz="2000">
                <a:latin typeface="ＭＳ Ｐゴシック" pitchFamily="50" charset="-128"/>
              </a:rPr>
              <a:t>されており、これにより血糖値表示を行う。</a:t>
            </a:r>
            <a:r>
              <a:rPr lang="ja-JP" altLang="en-US">
                <a:latin typeface="ＭＳ Ｐゴシック" pitchFamily="50" charset="-128"/>
              </a:rPr>
              <a:t>　　</a:t>
            </a:r>
            <a:r>
              <a:rPr lang="en-US" altLang="ja-JP">
                <a:latin typeface="ＭＳ Ｐゴシック" pitchFamily="50" charset="-128"/>
              </a:rPr>
              <a:t>(*)</a:t>
            </a:r>
            <a:r>
              <a:rPr lang="ja-JP" altLang="en-US">
                <a:latin typeface="ＭＳ Ｐゴシック" pitchFamily="50" charset="-128"/>
              </a:rPr>
              <a:t>検量線とは：“発色強度”と“血糖値”の対応関係曲線のこと</a:t>
            </a:r>
            <a:endParaRPr lang="ja-JP" altLang="en-US" sz="2000">
              <a:latin typeface="ＭＳ Ｐゴシック" pitchFamily="50" charset="-128"/>
            </a:endParaRPr>
          </a:p>
        </p:txBody>
      </p:sp>
      <p:sp>
        <p:nvSpPr>
          <p:cNvPr id="34841" name="Rectangle 25"/>
          <p:cNvSpPr>
            <a:spLocks noChangeArrowheads="1"/>
          </p:cNvSpPr>
          <p:nvPr/>
        </p:nvSpPr>
        <p:spPr bwMode="auto">
          <a:xfrm>
            <a:off x="520700" y="165100"/>
            <a:ext cx="4876800"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 GOD</a:t>
            </a:r>
            <a:r>
              <a:rPr lang="ja-JP" altLang="en-US"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比色法</a:t>
            </a:r>
            <a:r>
              <a:rPr lang="ja-JP" altLang="en-US" sz="2800" dirty="0">
                <a:solidFill>
                  <a:schemeClr val="bg1"/>
                </a:solidFill>
                <a:latin typeface="HG創英角ｺﾞｼｯｸUB" pitchFamily="49" charset="-128"/>
                <a:ea typeface="HG創英角ｺﾞｼｯｸUB" pitchFamily="49" charset="-128"/>
              </a:rPr>
              <a:t>の場合</a:t>
            </a:r>
          </a:p>
        </p:txBody>
      </p:sp>
      <p:sp>
        <p:nvSpPr>
          <p:cNvPr id="22549" name="Rectangle 26"/>
          <p:cNvSpPr>
            <a:spLocks noChangeArrowheads="1"/>
          </p:cNvSpPr>
          <p:nvPr/>
        </p:nvSpPr>
        <p:spPr bwMode="auto">
          <a:xfrm>
            <a:off x="5773738" y="198438"/>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chemeClr val="bg1"/>
                </a:solidFill>
                <a:latin typeface="HG創英角ｺﾞｼｯｸUB" pitchFamily="49" charset="-128"/>
                <a:ea typeface="HG創英角ｺﾞｼｯｸUB" pitchFamily="49" charset="-128"/>
              </a:rPr>
              <a:t>4/5</a:t>
            </a:r>
          </a:p>
        </p:txBody>
      </p:sp>
    </p:spTree>
    <p:extLst>
      <p:ext uri="{BB962C8B-B14F-4D97-AF65-F5344CB8AC3E}">
        <p14:creationId xmlns:p14="http://schemas.microsoft.com/office/powerpoint/2010/main" val="306859262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D05EB850-A4B9-44E3-9C28-D292DDE2B635}" type="slidenum">
              <a:rPr lang="en-US" altLang="ja-JP" smtClean="0"/>
              <a:pPr eaLnBrk="1" hangingPunct="1"/>
              <a:t>10</a:t>
            </a:fld>
            <a:endParaRPr lang="en-US" altLang="ja-JP"/>
          </a:p>
        </p:txBody>
      </p:sp>
      <p:pic>
        <p:nvPicPr>
          <p:cNvPr id="23555" name="Picture 106" descr="41"/>
          <p:cNvPicPr>
            <a:picLocks noChangeAspect="1" noChangeArrowheads="1"/>
          </p:cNvPicPr>
          <p:nvPr/>
        </p:nvPicPr>
        <p:blipFill>
          <a:blip r:embed="rId3">
            <a:extLst>
              <a:ext uri="{28A0092B-C50C-407E-A947-70E740481C1C}">
                <a14:useLocalDpi xmlns:a14="http://schemas.microsoft.com/office/drawing/2010/main" val="0"/>
              </a:ext>
            </a:extLst>
          </a:blip>
          <a:srcRect l="15504" r="17468"/>
          <a:stretch>
            <a:fillRect/>
          </a:stretch>
        </p:blipFill>
        <p:spPr bwMode="auto">
          <a:xfrm>
            <a:off x="290513" y="4756150"/>
            <a:ext cx="22320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Oval 2"/>
          <p:cNvSpPr>
            <a:spLocks noChangeArrowheads="1"/>
          </p:cNvSpPr>
          <p:nvPr/>
        </p:nvSpPr>
        <p:spPr bwMode="auto">
          <a:xfrm>
            <a:off x="7281863" y="3690938"/>
            <a:ext cx="1435100" cy="444500"/>
          </a:xfrm>
          <a:prstGeom prst="ellipse">
            <a:avLst/>
          </a:prstGeom>
          <a:solidFill>
            <a:srgbClr val="A2C1FE"/>
          </a:solidFill>
          <a:ln w="12700">
            <a:solidFill>
              <a:srgbClr val="A2C1FE"/>
            </a:solidFill>
            <a:round/>
            <a:headEnd/>
            <a:tailEnd/>
          </a:ln>
          <a:effectLst>
            <a:outerShdw dist="107763" dir="2700000" algn="ctr" rotWithShape="0">
              <a:schemeClr val="bg2"/>
            </a:outerShdw>
          </a:effec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000" b="1">
                <a:latin typeface="ＭＳ ゴシック" pitchFamily="49" charset="-128"/>
                <a:ea typeface="ＭＳ ゴシック" pitchFamily="49" charset="-128"/>
              </a:rPr>
              <a:t>過酸化水素</a:t>
            </a:r>
          </a:p>
        </p:txBody>
      </p:sp>
      <p:sp>
        <p:nvSpPr>
          <p:cNvPr id="23557" name="Oval 3"/>
          <p:cNvSpPr>
            <a:spLocks noChangeArrowheads="1"/>
          </p:cNvSpPr>
          <p:nvPr/>
        </p:nvSpPr>
        <p:spPr bwMode="auto">
          <a:xfrm>
            <a:off x="5243513" y="3633788"/>
            <a:ext cx="1644650" cy="520700"/>
          </a:xfrm>
          <a:prstGeom prst="ellipse">
            <a:avLst/>
          </a:prstGeom>
          <a:solidFill>
            <a:srgbClr val="FCD1C1"/>
          </a:solidFill>
          <a:ln w="12700">
            <a:solidFill>
              <a:srgbClr val="FCD1C1"/>
            </a:solidFill>
            <a:round/>
            <a:headEnd/>
            <a:tailEnd/>
          </a:ln>
          <a:effectLst>
            <a:outerShdw dist="107763" dir="2700000" algn="ctr" rotWithShape="0">
              <a:schemeClr val="bg2"/>
            </a:outerShdw>
          </a:effec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000" b="1">
                <a:latin typeface="ＭＳ ゴシック" pitchFamily="49" charset="-128"/>
                <a:ea typeface="ＭＳ ゴシック" pitchFamily="49" charset="-128"/>
              </a:rPr>
              <a:t>グルコン酸</a:t>
            </a:r>
          </a:p>
        </p:txBody>
      </p:sp>
      <p:sp>
        <p:nvSpPr>
          <p:cNvPr id="23558" name="Rectangle 4"/>
          <p:cNvSpPr>
            <a:spLocks noChangeArrowheads="1"/>
          </p:cNvSpPr>
          <p:nvPr/>
        </p:nvSpPr>
        <p:spPr bwMode="auto">
          <a:xfrm>
            <a:off x="1371600" y="1219200"/>
            <a:ext cx="6867525" cy="482600"/>
          </a:xfrm>
          <a:prstGeom prst="rect">
            <a:avLst/>
          </a:prstGeom>
          <a:noFill/>
          <a:ln w="28575">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kumimoji="0" lang="ja-JP" altLang="en-US" sz="2400">
                <a:latin typeface="ＭＳ Ｐゴシック" pitchFamily="50" charset="-128"/>
              </a:rPr>
              <a:t>ステップ①：</a:t>
            </a:r>
            <a:r>
              <a:rPr lang="ja-JP" altLang="en-US" sz="2400">
                <a:latin typeface="ＭＳ Ｐゴシック" pitchFamily="50" charset="-128"/>
              </a:rPr>
              <a:t>目的物質（ｸﾞﾙｺｰｽ）だけを捉える</a:t>
            </a:r>
          </a:p>
        </p:txBody>
      </p:sp>
      <p:sp>
        <p:nvSpPr>
          <p:cNvPr id="23559" name="AutoShape 5"/>
          <p:cNvSpPr>
            <a:spLocks noChangeArrowheads="1"/>
          </p:cNvSpPr>
          <p:nvPr/>
        </p:nvSpPr>
        <p:spPr bwMode="auto">
          <a:xfrm>
            <a:off x="4805363" y="3767138"/>
            <a:ext cx="330200" cy="282575"/>
          </a:xfrm>
          <a:prstGeom prst="rightArrow">
            <a:avLst>
              <a:gd name="adj1" fmla="val 50000"/>
              <a:gd name="adj2" fmla="val 58508"/>
            </a:avLst>
          </a:prstGeom>
          <a:solidFill>
            <a:srgbClr val="8901F3"/>
          </a:solidFill>
          <a:ln w="12700">
            <a:solidFill>
              <a:srgbClr val="8901F3"/>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60" name="Rectangle 6"/>
          <p:cNvSpPr>
            <a:spLocks noChangeArrowheads="1"/>
          </p:cNvSpPr>
          <p:nvPr/>
        </p:nvSpPr>
        <p:spPr bwMode="auto">
          <a:xfrm>
            <a:off x="4572000" y="3276600"/>
            <a:ext cx="58896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rgbClr val="8901F3"/>
                </a:solidFill>
                <a:latin typeface="ＭＳ ゴシック" pitchFamily="49" charset="-128"/>
                <a:ea typeface="ＭＳ ゴシック" pitchFamily="49" charset="-128"/>
              </a:rPr>
              <a:t>GOD</a:t>
            </a:r>
          </a:p>
        </p:txBody>
      </p:sp>
      <p:grpSp>
        <p:nvGrpSpPr>
          <p:cNvPr id="23561" name="Group 7"/>
          <p:cNvGrpSpPr>
            <a:grpSpLocks/>
          </p:cNvGrpSpPr>
          <p:nvPr/>
        </p:nvGrpSpPr>
        <p:grpSpPr bwMode="auto">
          <a:xfrm>
            <a:off x="347663" y="3671888"/>
            <a:ext cx="1644650" cy="520700"/>
            <a:chOff x="297" y="1498"/>
            <a:chExt cx="1036" cy="328"/>
          </a:xfrm>
        </p:grpSpPr>
        <p:sp>
          <p:nvSpPr>
            <p:cNvPr id="23627" name="Oval 8"/>
            <p:cNvSpPr>
              <a:spLocks noChangeArrowheads="1"/>
            </p:cNvSpPr>
            <p:nvPr/>
          </p:nvSpPr>
          <p:spPr bwMode="auto">
            <a:xfrm>
              <a:off x="297" y="1498"/>
              <a:ext cx="1036" cy="328"/>
            </a:xfrm>
            <a:prstGeom prst="ellipse">
              <a:avLst/>
            </a:prstGeom>
            <a:solidFill>
              <a:srgbClr val="FC0128"/>
            </a:solidFill>
            <a:ln w="12700">
              <a:solidFill>
                <a:srgbClr val="FC0128"/>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28" name="Rectangle 9"/>
            <p:cNvSpPr>
              <a:spLocks noChangeArrowheads="1"/>
            </p:cNvSpPr>
            <p:nvPr/>
          </p:nvSpPr>
          <p:spPr bwMode="auto">
            <a:xfrm>
              <a:off x="300" y="1536"/>
              <a:ext cx="99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solidFill>
                    <a:schemeClr val="bg1"/>
                  </a:solidFill>
                  <a:latin typeface="ＭＳ ゴシック" pitchFamily="49" charset="-128"/>
                  <a:ea typeface="ＭＳ ゴシック" pitchFamily="49" charset="-128"/>
                </a:rPr>
                <a:t>グルコース　</a:t>
              </a:r>
            </a:p>
          </p:txBody>
        </p:sp>
      </p:grpSp>
      <p:sp>
        <p:nvSpPr>
          <p:cNvPr id="23562" name="Rectangle 10"/>
          <p:cNvSpPr>
            <a:spLocks noChangeArrowheads="1"/>
          </p:cNvSpPr>
          <p:nvPr/>
        </p:nvSpPr>
        <p:spPr bwMode="auto">
          <a:xfrm>
            <a:off x="1990725" y="375126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grpSp>
        <p:nvGrpSpPr>
          <p:cNvPr id="23563" name="Group 11"/>
          <p:cNvGrpSpPr>
            <a:grpSpLocks/>
          </p:cNvGrpSpPr>
          <p:nvPr/>
        </p:nvGrpSpPr>
        <p:grpSpPr bwMode="auto">
          <a:xfrm>
            <a:off x="2405063" y="3713163"/>
            <a:ext cx="882650" cy="441325"/>
            <a:chOff x="1593" y="1524"/>
            <a:chExt cx="556" cy="278"/>
          </a:xfrm>
        </p:grpSpPr>
        <p:sp>
          <p:nvSpPr>
            <p:cNvPr id="23625" name="Oval 12"/>
            <p:cNvSpPr>
              <a:spLocks noChangeArrowheads="1"/>
            </p:cNvSpPr>
            <p:nvPr/>
          </p:nvSpPr>
          <p:spPr bwMode="auto">
            <a:xfrm>
              <a:off x="1593" y="1534"/>
              <a:ext cx="556" cy="268"/>
            </a:xfrm>
            <a:prstGeom prst="ellipse">
              <a:avLst/>
            </a:prstGeom>
            <a:solidFill>
              <a:srgbClr val="618FFD"/>
            </a:solidFill>
            <a:ln w="12700">
              <a:solidFill>
                <a:srgbClr val="618FFD"/>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26" name="Rectangle 13"/>
            <p:cNvSpPr>
              <a:spLocks noChangeArrowheads="1"/>
            </p:cNvSpPr>
            <p:nvPr/>
          </p:nvSpPr>
          <p:spPr bwMode="auto">
            <a:xfrm>
              <a:off x="1668" y="1524"/>
              <a:ext cx="40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酸素</a:t>
              </a:r>
            </a:p>
          </p:txBody>
        </p:sp>
      </p:grpSp>
      <p:sp>
        <p:nvSpPr>
          <p:cNvPr id="23564" name="Rectangle 14"/>
          <p:cNvSpPr>
            <a:spLocks noChangeArrowheads="1"/>
          </p:cNvSpPr>
          <p:nvPr/>
        </p:nvSpPr>
        <p:spPr bwMode="auto">
          <a:xfrm>
            <a:off x="3305175" y="375126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sp>
        <p:nvSpPr>
          <p:cNvPr id="23565" name="Rectangle 15"/>
          <p:cNvSpPr>
            <a:spLocks noChangeArrowheads="1"/>
          </p:cNvSpPr>
          <p:nvPr/>
        </p:nvSpPr>
        <p:spPr bwMode="auto">
          <a:xfrm>
            <a:off x="6886575" y="371316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sp>
        <p:nvSpPr>
          <p:cNvPr id="23566" name="Oval 16"/>
          <p:cNvSpPr>
            <a:spLocks noChangeArrowheads="1"/>
          </p:cNvSpPr>
          <p:nvPr/>
        </p:nvSpPr>
        <p:spPr bwMode="auto">
          <a:xfrm>
            <a:off x="3713163" y="3703638"/>
            <a:ext cx="895350" cy="438150"/>
          </a:xfrm>
          <a:prstGeom prst="ellipse">
            <a:avLst/>
          </a:prstGeom>
          <a:solidFill>
            <a:srgbClr val="C0FEF9"/>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67" name="Rectangle 17"/>
          <p:cNvSpPr>
            <a:spLocks noChangeArrowheads="1"/>
          </p:cNvSpPr>
          <p:nvPr/>
        </p:nvSpPr>
        <p:spPr bwMode="auto">
          <a:xfrm>
            <a:off x="3762375" y="3732213"/>
            <a:ext cx="7350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Ｈ</a:t>
            </a:r>
            <a:r>
              <a:rPr lang="en-US" altLang="ja-JP" sz="1600" b="1">
                <a:latin typeface="ＭＳ ゴシック" pitchFamily="49" charset="-128"/>
                <a:ea typeface="ＭＳ ゴシック" pitchFamily="49" charset="-128"/>
              </a:rPr>
              <a:t>2</a:t>
            </a:r>
            <a:r>
              <a:rPr lang="ja-JP" altLang="en-US" sz="2000" b="1">
                <a:latin typeface="ＭＳ ゴシック" pitchFamily="49" charset="-128"/>
                <a:ea typeface="ＭＳ ゴシック" pitchFamily="49" charset="-128"/>
              </a:rPr>
              <a:t>Ｏ</a:t>
            </a:r>
          </a:p>
        </p:txBody>
      </p:sp>
      <p:sp>
        <p:nvSpPr>
          <p:cNvPr id="23568" name="Oval 49"/>
          <p:cNvSpPr>
            <a:spLocks noChangeArrowheads="1"/>
          </p:cNvSpPr>
          <p:nvPr/>
        </p:nvSpPr>
        <p:spPr bwMode="auto">
          <a:xfrm>
            <a:off x="815975" y="4786313"/>
            <a:ext cx="1023938" cy="1023937"/>
          </a:xfrm>
          <a:prstGeom prst="ellipse">
            <a:avLst/>
          </a:prstGeom>
          <a:noFill/>
          <a:ln w="254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69" name="Rectangle 50" descr="紙ふぶき (大)"/>
          <p:cNvSpPr>
            <a:spLocks noChangeArrowheads="1"/>
          </p:cNvSpPr>
          <p:nvPr/>
        </p:nvSpPr>
        <p:spPr bwMode="auto">
          <a:xfrm>
            <a:off x="5410200" y="5181600"/>
            <a:ext cx="2041525" cy="1200150"/>
          </a:xfrm>
          <a:prstGeom prst="rect">
            <a:avLst/>
          </a:prstGeom>
          <a:pattFill prst="lgConfetti">
            <a:fgClr>
              <a:srgbClr val="EAEC5E"/>
            </a:fgClr>
            <a:bgClr>
              <a:schemeClr val="bg1"/>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nvGrpSpPr>
          <p:cNvPr id="23570" name="Group 51"/>
          <p:cNvGrpSpPr>
            <a:grpSpLocks/>
          </p:cNvGrpSpPr>
          <p:nvPr/>
        </p:nvGrpSpPr>
        <p:grpSpPr bwMode="auto">
          <a:xfrm>
            <a:off x="6972300" y="5421313"/>
            <a:ext cx="333375" cy="169862"/>
            <a:chOff x="4392" y="3415"/>
            <a:chExt cx="210" cy="107"/>
          </a:xfrm>
        </p:grpSpPr>
        <p:sp>
          <p:nvSpPr>
            <p:cNvPr id="23622" name="Oval 52"/>
            <p:cNvSpPr>
              <a:spLocks noChangeArrowheads="1"/>
            </p:cNvSpPr>
            <p:nvPr/>
          </p:nvSpPr>
          <p:spPr bwMode="auto">
            <a:xfrm rot="300000">
              <a:off x="4392" y="3415"/>
              <a:ext cx="210" cy="107"/>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23" name="Oval 53"/>
            <p:cNvSpPr>
              <a:spLocks noChangeArrowheads="1"/>
            </p:cNvSpPr>
            <p:nvPr/>
          </p:nvSpPr>
          <p:spPr bwMode="auto">
            <a:xfrm rot="300000">
              <a:off x="4410" y="3415"/>
              <a:ext cx="175" cy="89"/>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24" name="Oval 54"/>
            <p:cNvSpPr>
              <a:spLocks noChangeArrowheads="1"/>
            </p:cNvSpPr>
            <p:nvPr/>
          </p:nvSpPr>
          <p:spPr bwMode="auto">
            <a:xfrm rot="300000">
              <a:off x="4427" y="3432"/>
              <a:ext cx="134" cy="54"/>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23571" name="Group 55"/>
          <p:cNvGrpSpPr>
            <a:grpSpLocks/>
          </p:cNvGrpSpPr>
          <p:nvPr/>
        </p:nvGrpSpPr>
        <p:grpSpPr bwMode="auto">
          <a:xfrm>
            <a:off x="5710238" y="5421313"/>
            <a:ext cx="334962" cy="168275"/>
            <a:chOff x="3597" y="3415"/>
            <a:chExt cx="211" cy="106"/>
          </a:xfrm>
        </p:grpSpPr>
        <p:sp>
          <p:nvSpPr>
            <p:cNvPr id="23619" name="Oval 56"/>
            <p:cNvSpPr>
              <a:spLocks noChangeArrowheads="1"/>
            </p:cNvSpPr>
            <p:nvPr/>
          </p:nvSpPr>
          <p:spPr bwMode="auto">
            <a:xfrm rot="-1140000">
              <a:off x="3597" y="3415"/>
              <a:ext cx="211" cy="106"/>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20" name="Oval 57"/>
            <p:cNvSpPr>
              <a:spLocks noChangeArrowheads="1"/>
            </p:cNvSpPr>
            <p:nvPr/>
          </p:nvSpPr>
          <p:spPr bwMode="auto">
            <a:xfrm rot="-1140000">
              <a:off x="3611" y="3416"/>
              <a:ext cx="176" cy="88"/>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21" name="Oval 58"/>
            <p:cNvSpPr>
              <a:spLocks noChangeArrowheads="1"/>
            </p:cNvSpPr>
            <p:nvPr/>
          </p:nvSpPr>
          <p:spPr bwMode="auto">
            <a:xfrm rot="-1140000">
              <a:off x="3629" y="3434"/>
              <a:ext cx="135" cy="53"/>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23572" name="Group 59"/>
          <p:cNvGrpSpPr>
            <a:grpSpLocks/>
          </p:cNvGrpSpPr>
          <p:nvPr/>
        </p:nvGrpSpPr>
        <p:grpSpPr bwMode="auto">
          <a:xfrm>
            <a:off x="6446838" y="5838825"/>
            <a:ext cx="334962" cy="166688"/>
            <a:chOff x="4061" y="3678"/>
            <a:chExt cx="211" cy="105"/>
          </a:xfrm>
        </p:grpSpPr>
        <p:sp>
          <p:nvSpPr>
            <p:cNvPr id="23616" name="Oval 60"/>
            <p:cNvSpPr>
              <a:spLocks noChangeArrowheads="1"/>
            </p:cNvSpPr>
            <p:nvPr/>
          </p:nvSpPr>
          <p:spPr bwMode="auto">
            <a:xfrm rot="-300000">
              <a:off x="4061" y="3678"/>
              <a:ext cx="211" cy="105"/>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17" name="Oval 61"/>
            <p:cNvSpPr>
              <a:spLocks noChangeArrowheads="1"/>
            </p:cNvSpPr>
            <p:nvPr/>
          </p:nvSpPr>
          <p:spPr bwMode="auto">
            <a:xfrm rot="-300000">
              <a:off x="4078" y="3678"/>
              <a:ext cx="176" cy="87"/>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18" name="Oval 62"/>
            <p:cNvSpPr>
              <a:spLocks noChangeArrowheads="1"/>
            </p:cNvSpPr>
            <p:nvPr/>
          </p:nvSpPr>
          <p:spPr bwMode="auto">
            <a:xfrm rot="-300000">
              <a:off x="4102" y="3695"/>
              <a:ext cx="135" cy="53"/>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grpSp>
        <p:nvGrpSpPr>
          <p:cNvPr id="23573" name="Group 63"/>
          <p:cNvGrpSpPr>
            <a:grpSpLocks/>
          </p:cNvGrpSpPr>
          <p:nvPr/>
        </p:nvGrpSpPr>
        <p:grpSpPr bwMode="auto">
          <a:xfrm>
            <a:off x="5770563" y="5838825"/>
            <a:ext cx="333375" cy="166688"/>
            <a:chOff x="3635" y="3678"/>
            <a:chExt cx="210" cy="105"/>
          </a:xfrm>
        </p:grpSpPr>
        <p:sp>
          <p:nvSpPr>
            <p:cNvPr id="23613" name="Oval 64"/>
            <p:cNvSpPr>
              <a:spLocks noChangeArrowheads="1"/>
            </p:cNvSpPr>
            <p:nvPr/>
          </p:nvSpPr>
          <p:spPr bwMode="auto">
            <a:xfrm rot="1140000">
              <a:off x="3635" y="3678"/>
              <a:ext cx="210" cy="105"/>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14" name="Oval 65"/>
            <p:cNvSpPr>
              <a:spLocks noChangeArrowheads="1"/>
            </p:cNvSpPr>
            <p:nvPr/>
          </p:nvSpPr>
          <p:spPr bwMode="auto">
            <a:xfrm rot="1140000">
              <a:off x="3655" y="3678"/>
              <a:ext cx="176" cy="88"/>
            </a:xfrm>
            <a:prstGeom prst="ellipse">
              <a:avLst/>
            </a:prstGeom>
            <a:gradFill rotWithShape="0">
              <a:gsLst>
                <a:gs pos="0">
                  <a:srgbClr val="E20124"/>
                </a:gs>
                <a:gs pos="50000">
                  <a:srgbClr val="FC0128"/>
                </a:gs>
                <a:gs pos="100000">
                  <a:srgbClr val="E20124"/>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15" name="Oval 66"/>
            <p:cNvSpPr>
              <a:spLocks noChangeArrowheads="1"/>
            </p:cNvSpPr>
            <p:nvPr/>
          </p:nvSpPr>
          <p:spPr bwMode="auto">
            <a:xfrm rot="1140000">
              <a:off x="3680" y="3697"/>
              <a:ext cx="134" cy="52"/>
            </a:xfrm>
            <a:prstGeom prst="ellipse">
              <a:avLst/>
            </a:prstGeom>
            <a:gradFill rotWithShape="0">
              <a:gsLst>
                <a:gs pos="0">
                  <a:srgbClr val="FC0128"/>
                </a:gs>
                <a:gs pos="100000">
                  <a:srgbClr val="FC1B3E"/>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23574" name="AutoShape 67"/>
          <p:cNvSpPr>
            <a:spLocks noChangeArrowheads="1"/>
          </p:cNvSpPr>
          <p:nvPr/>
        </p:nvSpPr>
        <p:spPr bwMode="auto">
          <a:xfrm>
            <a:off x="6432550" y="5422900"/>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75" name="Freeform 68"/>
          <p:cNvSpPr>
            <a:spLocks/>
          </p:cNvSpPr>
          <p:nvPr/>
        </p:nvSpPr>
        <p:spPr bwMode="auto">
          <a:xfrm>
            <a:off x="6130925" y="5662613"/>
            <a:ext cx="180975" cy="180975"/>
          </a:xfrm>
          <a:custGeom>
            <a:avLst/>
            <a:gdLst>
              <a:gd name="T0" fmla="*/ 2147483647 w 114"/>
              <a:gd name="T1" fmla="*/ 2147483647 h 114"/>
              <a:gd name="T2" fmla="*/ 2147483647 w 114"/>
              <a:gd name="T3" fmla="*/ 2147483647 h 114"/>
              <a:gd name="T4" fmla="*/ 2147483647 w 114"/>
              <a:gd name="T5" fmla="*/ 2147483647 h 114"/>
              <a:gd name="T6" fmla="*/ 2147483647 w 114"/>
              <a:gd name="T7" fmla="*/ 2147483647 h 114"/>
              <a:gd name="T8" fmla="*/ 2147483647 w 114"/>
              <a:gd name="T9" fmla="*/ 2147483647 h 114"/>
              <a:gd name="T10" fmla="*/ 0 w 114"/>
              <a:gd name="T11" fmla="*/ 2147483647 h 114"/>
              <a:gd name="T12" fmla="*/ 2147483647 w 114"/>
              <a:gd name="T13" fmla="*/ 2147483647 h 114"/>
              <a:gd name="T14" fmla="*/ 2147483647 w 114"/>
              <a:gd name="T15" fmla="*/ 2147483647 h 114"/>
              <a:gd name="T16" fmla="*/ 2147483647 w 114"/>
              <a:gd name="T17" fmla="*/ 2147483647 h 114"/>
              <a:gd name="T18" fmla="*/ 2147483647 w 114"/>
              <a:gd name="T19" fmla="*/ 2147483647 h 114"/>
              <a:gd name="T20" fmla="*/ 2147483647 w 114"/>
              <a:gd name="T21" fmla="*/ 2147483647 h 114"/>
              <a:gd name="T22" fmla="*/ 2147483647 w 114"/>
              <a:gd name="T23" fmla="*/ 2147483647 h 114"/>
              <a:gd name="T24" fmla="*/ 2147483647 w 114"/>
              <a:gd name="T25" fmla="*/ 2147483647 h 114"/>
              <a:gd name="T26" fmla="*/ 2147483647 w 114"/>
              <a:gd name="T27" fmla="*/ 2147483647 h 114"/>
              <a:gd name="T28" fmla="*/ 2147483647 w 114"/>
              <a:gd name="T29" fmla="*/ 2147483647 h 114"/>
              <a:gd name="T30" fmla="*/ 2147483647 w 114"/>
              <a:gd name="T31" fmla="*/ 2147483647 h 114"/>
              <a:gd name="T32" fmla="*/ 2147483647 w 114"/>
              <a:gd name="T33" fmla="*/ 2147483647 h 114"/>
              <a:gd name="T34" fmla="*/ 2147483647 w 114"/>
              <a:gd name="T35" fmla="*/ 2147483647 h 114"/>
              <a:gd name="T36" fmla="*/ 2147483647 w 114"/>
              <a:gd name="T37" fmla="*/ 2147483647 h 114"/>
              <a:gd name="T38" fmla="*/ 2147483647 w 114"/>
              <a:gd name="T39" fmla="*/ 2147483647 h 114"/>
              <a:gd name="T40" fmla="*/ 2147483647 w 114"/>
              <a:gd name="T41" fmla="*/ 2147483647 h 114"/>
              <a:gd name="T42" fmla="*/ 2147483647 w 114"/>
              <a:gd name="T43" fmla="*/ 2147483647 h 114"/>
              <a:gd name="T44" fmla="*/ 2147483647 w 114"/>
              <a:gd name="T45" fmla="*/ 2147483647 h 114"/>
              <a:gd name="T46" fmla="*/ 2147483647 w 114"/>
              <a:gd name="T47" fmla="*/ 0 h 114"/>
              <a:gd name="T48" fmla="*/ 2147483647 w 114"/>
              <a:gd name="T49" fmla="*/ 2147483647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4"/>
              <a:gd name="T76" fmla="*/ 0 h 114"/>
              <a:gd name="T77" fmla="*/ 114 w 114"/>
              <a:gd name="T78" fmla="*/ 114 h 1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4" h="114">
                <a:moveTo>
                  <a:pt x="57" y="31"/>
                </a:moveTo>
                <a:lnTo>
                  <a:pt x="44" y="12"/>
                </a:lnTo>
                <a:lnTo>
                  <a:pt x="39" y="33"/>
                </a:lnTo>
                <a:lnTo>
                  <a:pt x="2" y="12"/>
                </a:lnTo>
                <a:lnTo>
                  <a:pt x="24" y="40"/>
                </a:lnTo>
                <a:lnTo>
                  <a:pt x="0" y="45"/>
                </a:lnTo>
                <a:lnTo>
                  <a:pt x="20" y="61"/>
                </a:lnTo>
                <a:lnTo>
                  <a:pt x="1" y="76"/>
                </a:lnTo>
                <a:lnTo>
                  <a:pt x="30" y="73"/>
                </a:lnTo>
                <a:lnTo>
                  <a:pt x="25" y="92"/>
                </a:lnTo>
                <a:lnTo>
                  <a:pt x="40" y="82"/>
                </a:lnTo>
                <a:lnTo>
                  <a:pt x="45" y="113"/>
                </a:lnTo>
                <a:lnTo>
                  <a:pt x="55" y="79"/>
                </a:lnTo>
                <a:lnTo>
                  <a:pt x="69" y="104"/>
                </a:lnTo>
                <a:lnTo>
                  <a:pt x="73" y="75"/>
                </a:lnTo>
                <a:lnTo>
                  <a:pt x="95" y="95"/>
                </a:lnTo>
                <a:lnTo>
                  <a:pt x="88" y="68"/>
                </a:lnTo>
                <a:lnTo>
                  <a:pt x="113" y="70"/>
                </a:lnTo>
                <a:lnTo>
                  <a:pt x="92" y="55"/>
                </a:lnTo>
                <a:lnTo>
                  <a:pt x="111" y="42"/>
                </a:lnTo>
                <a:lnTo>
                  <a:pt x="87" y="39"/>
                </a:lnTo>
                <a:lnTo>
                  <a:pt x="97" y="24"/>
                </a:lnTo>
                <a:lnTo>
                  <a:pt x="74" y="28"/>
                </a:lnTo>
                <a:lnTo>
                  <a:pt x="76"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23576" name="AutoShape 69"/>
          <p:cNvSpPr>
            <a:spLocks noChangeArrowheads="1"/>
          </p:cNvSpPr>
          <p:nvPr/>
        </p:nvSpPr>
        <p:spPr bwMode="auto">
          <a:xfrm>
            <a:off x="6553200" y="5543550"/>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77" name="AutoShape 70"/>
          <p:cNvSpPr>
            <a:spLocks noChangeArrowheads="1"/>
          </p:cNvSpPr>
          <p:nvPr/>
        </p:nvSpPr>
        <p:spPr bwMode="auto">
          <a:xfrm>
            <a:off x="6911975" y="6083300"/>
            <a:ext cx="119063"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78" name="AutoShape 71"/>
          <p:cNvSpPr>
            <a:spLocks noChangeArrowheads="1"/>
          </p:cNvSpPr>
          <p:nvPr/>
        </p:nvSpPr>
        <p:spPr bwMode="auto">
          <a:xfrm>
            <a:off x="7153275" y="5843588"/>
            <a:ext cx="117475" cy="117475"/>
          </a:xfrm>
          <a:prstGeom prst="cube">
            <a:avLst>
              <a:gd name="adj" fmla="val 24935"/>
            </a:avLst>
          </a:prstGeom>
          <a:solidFill>
            <a:srgbClr val="CC0099"/>
          </a:solidFill>
          <a:ln w="12700">
            <a:solidFill>
              <a:srgbClr val="CC0099"/>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79" name="Freeform 72"/>
          <p:cNvSpPr>
            <a:spLocks/>
          </p:cNvSpPr>
          <p:nvPr/>
        </p:nvSpPr>
        <p:spPr bwMode="auto">
          <a:xfrm>
            <a:off x="6251575" y="5781675"/>
            <a:ext cx="180975" cy="180975"/>
          </a:xfrm>
          <a:custGeom>
            <a:avLst/>
            <a:gdLst>
              <a:gd name="T0" fmla="*/ 2147483647 w 114"/>
              <a:gd name="T1" fmla="*/ 2147483647 h 114"/>
              <a:gd name="T2" fmla="*/ 2147483647 w 114"/>
              <a:gd name="T3" fmla="*/ 2147483647 h 114"/>
              <a:gd name="T4" fmla="*/ 2147483647 w 114"/>
              <a:gd name="T5" fmla="*/ 2147483647 h 114"/>
              <a:gd name="T6" fmla="*/ 2147483647 w 114"/>
              <a:gd name="T7" fmla="*/ 2147483647 h 114"/>
              <a:gd name="T8" fmla="*/ 2147483647 w 114"/>
              <a:gd name="T9" fmla="*/ 2147483647 h 114"/>
              <a:gd name="T10" fmla="*/ 0 w 114"/>
              <a:gd name="T11" fmla="*/ 2147483647 h 114"/>
              <a:gd name="T12" fmla="*/ 2147483647 w 114"/>
              <a:gd name="T13" fmla="*/ 2147483647 h 114"/>
              <a:gd name="T14" fmla="*/ 2147483647 w 114"/>
              <a:gd name="T15" fmla="*/ 2147483647 h 114"/>
              <a:gd name="T16" fmla="*/ 2147483647 w 114"/>
              <a:gd name="T17" fmla="*/ 2147483647 h 114"/>
              <a:gd name="T18" fmla="*/ 2147483647 w 114"/>
              <a:gd name="T19" fmla="*/ 2147483647 h 114"/>
              <a:gd name="T20" fmla="*/ 2147483647 w 114"/>
              <a:gd name="T21" fmla="*/ 2147483647 h 114"/>
              <a:gd name="T22" fmla="*/ 2147483647 w 114"/>
              <a:gd name="T23" fmla="*/ 2147483647 h 114"/>
              <a:gd name="T24" fmla="*/ 2147483647 w 114"/>
              <a:gd name="T25" fmla="*/ 2147483647 h 114"/>
              <a:gd name="T26" fmla="*/ 2147483647 w 114"/>
              <a:gd name="T27" fmla="*/ 2147483647 h 114"/>
              <a:gd name="T28" fmla="*/ 2147483647 w 114"/>
              <a:gd name="T29" fmla="*/ 2147483647 h 114"/>
              <a:gd name="T30" fmla="*/ 2147483647 w 114"/>
              <a:gd name="T31" fmla="*/ 2147483647 h 114"/>
              <a:gd name="T32" fmla="*/ 2147483647 w 114"/>
              <a:gd name="T33" fmla="*/ 2147483647 h 114"/>
              <a:gd name="T34" fmla="*/ 2147483647 w 114"/>
              <a:gd name="T35" fmla="*/ 2147483647 h 114"/>
              <a:gd name="T36" fmla="*/ 2147483647 w 114"/>
              <a:gd name="T37" fmla="*/ 2147483647 h 114"/>
              <a:gd name="T38" fmla="*/ 2147483647 w 114"/>
              <a:gd name="T39" fmla="*/ 2147483647 h 114"/>
              <a:gd name="T40" fmla="*/ 2147483647 w 114"/>
              <a:gd name="T41" fmla="*/ 2147483647 h 114"/>
              <a:gd name="T42" fmla="*/ 2147483647 w 114"/>
              <a:gd name="T43" fmla="*/ 2147483647 h 114"/>
              <a:gd name="T44" fmla="*/ 2147483647 w 114"/>
              <a:gd name="T45" fmla="*/ 2147483647 h 114"/>
              <a:gd name="T46" fmla="*/ 2147483647 w 114"/>
              <a:gd name="T47" fmla="*/ 0 h 114"/>
              <a:gd name="T48" fmla="*/ 2147483647 w 114"/>
              <a:gd name="T49" fmla="*/ 2147483647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4"/>
              <a:gd name="T76" fmla="*/ 0 h 114"/>
              <a:gd name="T77" fmla="*/ 114 w 114"/>
              <a:gd name="T78" fmla="*/ 114 h 1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4" h="114">
                <a:moveTo>
                  <a:pt x="57" y="31"/>
                </a:moveTo>
                <a:lnTo>
                  <a:pt x="44" y="12"/>
                </a:lnTo>
                <a:lnTo>
                  <a:pt x="39" y="33"/>
                </a:lnTo>
                <a:lnTo>
                  <a:pt x="2" y="12"/>
                </a:lnTo>
                <a:lnTo>
                  <a:pt x="24" y="40"/>
                </a:lnTo>
                <a:lnTo>
                  <a:pt x="0" y="45"/>
                </a:lnTo>
                <a:lnTo>
                  <a:pt x="20" y="61"/>
                </a:lnTo>
                <a:lnTo>
                  <a:pt x="1" y="76"/>
                </a:lnTo>
                <a:lnTo>
                  <a:pt x="30" y="73"/>
                </a:lnTo>
                <a:lnTo>
                  <a:pt x="25" y="92"/>
                </a:lnTo>
                <a:lnTo>
                  <a:pt x="40" y="82"/>
                </a:lnTo>
                <a:lnTo>
                  <a:pt x="45" y="113"/>
                </a:lnTo>
                <a:lnTo>
                  <a:pt x="55" y="79"/>
                </a:lnTo>
                <a:lnTo>
                  <a:pt x="69" y="104"/>
                </a:lnTo>
                <a:lnTo>
                  <a:pt x="73" y="75"/>
                </a:lnTo>
                <a:lnTo>
                  <a:pt x="95" y="95"/>
                </a:lnTo>
                <a:lnTo>
                  <a:pt x="88" y="68"/>
                </a:lnTo>
                <a:lnTo>
                  <a:pt x="113" y="70"/>
                </a:lnTo>
                <a:lnTo>
                  <a:pt x="92" y="55"/>
                </a:lnTo>
                <a:lnTo>
                  <a:pt x="111" y="42"/>
                </a:lnTo>
                <a:lnTo>
                  <a:pt x="87" y="39"/>
                </a:lnTo>
                <a:lnTo>
                  <a:pt x="97" y="24"/>
                </a:lnTo>
                <a:lnTo>
                  <a:pt x="74" y="28"/>
                </a:lnTo>
                <a:lnTo>
                  <a:pt x="76"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23580" name="Freeform 73"/>
          <p:cNvSpPr>
            <a:spLocks/>
          </p:cNvSpPr>
          <p:nvPr/>
        </p:nvSpPr>
        <p:spPr bwMode="auto">
          <a:xfrm>
            <a:off x="5710238" y="6081713"/>
            <a:ext cx="182562" cy="182562"/>
          </a:xfrm>
          <a:custGeom>
            <a:avLst/>
            <a:gdLst>
              <a:gd name="T0" fmla="*/ 2147483647 w 115"/>
              <a:gd name="T1" fmla="*/ 2147483647 h 115"/>
              <a:gd name="T2" fmla="*/ 2147483647 w 115"/>
              <a:gd name="T3" fmla="*/ 2147483647 h 115"/>
              <a:gd name="T4" fmla="*/ 2147483647 w 115"/>
              <a:gd name="T5" fmla="*/ 2147483647 h 115"/>
              <a:gd name="T6" fmla="*/ 2147483647 w 115"/>
              <a:gd name="T7" fmla="*/ 2147483647 h 115"/>
              <a:gd name="T8" fmla="*/ 2147483647 w 115"/>
              <a:gd name="T9" fmla="*/ 2147483647 h 115"/>
              <a:gd name="T10" fmla="*/ 0 w 115"/>
              <a:gd name="T11" fmla="*/ 2147483647 h 115"/>
              <a:gd name="T12" fmla="*/ 2147483647 w 115"/>
              <a:gd name="T13" fmla="*/ 2147483647 h 115"/>
              <a:gd name="T14" fmla="*/ 2147483647 w 115"/>
              <a:gd name="T15" fmla="*/ 2147483647 h 115"/>
              <a:gd name="T16" fmla="*/ 2147483647 w 115"/>
              <a:gd name="T17" fmla="*/ 2147483647 h 115"/>
              <a:gd name="T18" fmla="*/ 2147483647 w 115"/>
              <a:gd name="T19" fmla="*/ 2147483647 h 115"/>
              <a:gd name="T20" fmla="*/ 2147483647 w 115"/>
              <a:gd name="T21" fmla="*/ 2147483647 h 115"/>
              <a:gd name="T22" fmla="*/ 2147483647 w 115"/>
              <a:gd name="T23" fmla="*/ 2147483647 h 115"/>
              <a:gd name="T24" fmla="*/ 2147483647 w 115"/>
              <a:gd name="T25" fmla="*/ 2147483647 h 115"/>
              <a:gd name="T26" fmla="*/ 2147483647 w 115"/>
              <a:gd name="T27" fmla="*/ 2147483647 h 115"/>
              <a:gd name="T28" fmla="*/ 2147483647 w 115"/>
              <a:gd name="T29" fmla="*/ 2147483647 h 115"/>
              <a:gd name="T30" fmla="*/ 2147483647 w 115"/>
              <a:gd name="T31" fmla="*/ 2147483647 h 115"/>
              <a:gd name="T32" fmla="*/ 2147483647 w 115"/>
              <a:gd name="T33" fmla="*/ 2147483647 h 115"/>
              <a:gd name="T34" fmla="*/ 2147483647 w 115"/>
              <a:gd name="T35" fmla="*/ 2147483647 h 115"/>
              <a:gd name="T36" fmla="*/ 2147483647 w 115"/>
              <a:gd name="T37" fmla="*/ 2147483647 h 115"/>
              <a:gd name="T38" fmla="*/ 2147483647 w 115"/>
              <a:gd name="T39" fmla="*/ 2147483647 h 115"/>
              <a:gd name="T40" fmla="*/ 2147483647 w 115"/>
              <a:gd name="T41" fmla="*/ 2147483647 h 115"/>
              <a:gd name="T42" fmla="*/ 2147483647 w 115"/>
              <a:gd name="T43" fmla="*/ 2147483647 h 115"/>
              <a:gd name="T44" fmla="*/ 2147483647 w 115"/>
              <a:gd name="T45" fmla="*/ 2147483647 h 115"/>
              <a:gd name="T46" fmla="*/ 2147483647 w 115"/>
              <a:gd name="T47" fmla="*/ 0 h 115"/>
              <a:gd name="T48" fmla="*/ 2147483647 w 115"/>
              <a:gd name="T49" fmla="*/ 2147483647 h 1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5"/>
              <a:gd name="T76" fmla="*/ 0 h 115"/>
              <a:gd name="T77" fmla="*/ 115 w 115"/>
              <a:gd name="T78" fmla="*/ 115 h 1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5" h="115">
                <a:moveTo>
                  <a:pt x="57" y="31"/>
                </a:moveTo>
                <a:lnTo>
                  <a:pt x="44" y="12"/>
                </a:lnTo>
                <a:lnTo>
                  <a:pt x="39" y="33"/>
                </a:lnTo>
                <a:lnTo>
                  <a:pt x="2" y="12"/>
                </a:lnTo>
                <a:lnTo>
                  <a:pt x="25" y="40"/>
                </a:lnTo>
                <a:lnTo>
                  <a:pt x="0" y="45"/>
                </a:lnTo>
                <a:lnTo>
                  <a:pt x="20" y="62"/>
                </a:lnTo>
                <a:lnTo>
                  <a:pt x="1" y="77"/>
                </a:lnTo>
                <a:lnTo>
                  <a:pt x="30" y="74"/>
                </a:lnTo>
                <a:lnTo>
                  <a:pt x="25" y="93"/>
                </a:lnTo>
                <a:lnTo>
                  <a:pt x="40" y="82"/>
                </a:lnTo>
                <a:lnTo>
                  <a:pt x="45" y="114"/>
                </a:lnTo>
                <a:lnTo>
                  <a:pt x="56" y="79"/>
                </a:lnTo>
                <a:lnTo>
                  <a:pt x="70" y="105"/>
                </a:lnTo>
                <a:lnTo>
                  <a:pt x="74" y="76"/>
                </a:lnTo>
                <a:lnTo>
                  <a:pt x="96" y="96"/>
                </a:lnTo>
                <a:lnTo>
                  <a:pt x="89" y="68"/>
                </a:lnTo>
                <a:lnTo>
                  <a:pt x="114" y="71"/>
                </a:lnTo>
                <a:lnTo>
                  <a:pt x="93" y="56"/>
                </a:lnTo>
                <a:lnTo>
                  <a:pt x="112" y="43"/>
                </a:lnTo>
                <a:lnTo>
                  <a:pt x="88" y="39"/>
                </a:lnTo>
                <a:lnTo>
                  <a:pt x="98" y="24"/>
                </a:lnTo>
                <a:lnTo>
                  <a:pt x="75" y="28"/>
                </a:lnTo>
                <a:lnTo>
                  <a:pt x="77" y="0"/>
                </a:lnTo>
                <a:lnTo>
                  <a:pt x="57" y="31"/>
                </a:lnTo>
              </a:path>
            </a:pathLst>
          </a:custGeom>
          <a:solidFill>
            <a:schemeClr val="tx2"/>
          </a:solidFill>
          <a:ln w="12700" cap="rnd">
            <a:solidFill>
              <a:schemeClr val="tx1"/>
            </a:solidFill>
            <a:round/>
            <a:headEnd/>
            <a:tailEnd/>
          </a:ln>
        </p:spPr>
        <p:txBody>
          <a:bodyPr/>
          <a:lstStyle/>
          <a:p>
            <a:endParaRPr lang="ja-JP" altLang="en-US"/>
          </a:p>
        </p:txBody>
      </p:sp>
      <p:sp>
        <p:nvSpPr>
          <p:cNvPr id="23581" name="Rectangle 74"/>
          <p:cNvSpPr>
            <a:spLocks noChangeArrowheads="1"/>
          </p:cNvSpPr>
          <p:nvPr/>
        </p:nvSpPr>
        <p:spPr bwMode="auto">
          <a:xfrm>
            <a:off x="2592388" y="4878388"/>
            <a:ext cx="15795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latin typeface="ＭＳ Ｐゴシック" pitchFamily="50" charset="-128"/>
              </a:rPr>
              <a:t>（チップ略断面図）</a:t>
            </a:r>
          </a:p>
        </p:txBody>
      </p:sp>
      <p:sp>
        <p:nvSpPr>
          <p:cNvPr id="23582" name="AutoShape 75"/>
          <p:cNvSpPr>
            <a:spLocks noChangeArrowheads="1"/>
          </p:cNvSpPr>
          <p:nvPr/>
        </p:nvSpPr>
        <p:spPr bwMode="auto">
          <a:xfrm>
            <a:off x="149225" y="4568825"/>
            <a:ext cx="4425950" cy="2139950"/>
          </a:xfrm>
          <a:prstGeom prst="roundRect">
            <a:avLst>
              <a:gd name="adj" fmla="val 16616"/>
            </a:avLst>
          </a:prstGeom>
          <a:noFill/>
          <a:ln w="508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83" name="Rectangle 76"/>
          <p:cNvSpPr>
            <a:spLocks noChangeArrowheads="1"/>
          </p:cNvSpPr>
          <p:nvPr/>
        </p:nvSpPr>
        <p:spPr bwMode="auto">
          <a:xfrm rot="-6780000">
            <a:off x="2969419" y="5742781"/>
            <a:ext cx="1247775" cy="125413"/>
          </a:xfrm>
          <a:prstGeom prst="rect">
            <a:avLst/>
          </a:prstGeom>
          <a:solidFill>
            <a:srgbClr val="618FFD"/>
          </a:solidFill>
          <a:ln w="12700">
            <a:solidFill>
              <a:srgbClr val="618FFD"/>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84" name="Rectangle 77"/>
          <p:cNvSpPr>
            <a:spLocks noChangeArrowheads="1"/>
          </p:cNvSpPr>
          <p:nvPr/>
        </p:nvSpPr>
        <p:spPr bwMode="auto">
          <a:xfrm rot="-6780000">
            <a:off x="2821782" y="5987256"/>
            <a:ext cx="169862" cy="244475"/>
          </a:xfrm>
          <a:prstGeom prst="rect">
            <a:avLst/>
          </a:prstGeom>
          <a:solidFill>
            <a:srgbClr val="618FFD"/>
          </a:solidFill>
          <a:ln w="12700">
            <a:solidFill>
              <a:srgbClr val="618FFD"/>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85" name="Line 78"/>
          <p:cNvSpPr>
            <a:spLocks noChangeShapeType="1"/>
          </p:cNvSpPr>
          <p:nvPr/>
        </p:nvSpPr>
        <p:spPr bwMode="auto">
          <a:xfrm flipV="1">
            <a:off x="3286125" y="6170613"/>
            <a:ext cx="374650" cy="290512"/>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586" name="Line 79"/>
          <p:cNvSpPr>
            <a:spLocks noChangeShapeType="1"/>
          </p:cNvSpPr>
          <p:nvPr/>
        </p:nvSpPr>
        <p:spPr bwMode="auto">
          <a:xfrm flipV="1">
            <a:off x="2968625" y="5422900"/>
            <a:ext cx="376238" cy="290513"/>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587" name="Rectangle 80"/>
          <p:cNvSpPr>
            <a:spLocks noChangeArrowheads="1"/>
          </p:cNvSpPr>
          <p:nvPr/>
        </p:nvSpPr>
        <p:spPr bwMode="auto">
          <a:xfrm rot="-6780000">
            <a:off x="2780506" y="5691982"/>
            <a:ext cx="998537" cy="533400"/>
          </a:xfrm>
          <a:prstGeom prst="rect">
            <a:avLst/>
          </a:prstGeom>
          <a:solidFill>
            <a:srgbClr val="618FFD"/>
          </a:solidFill>
          <a:ln w="12700">
            <a:solidFill>
              <a:srgbClr val="618FFD"/>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88" name="Line 81"/>
          <p:cNvSpPr>
            <a:spLocks noChangeShapeType="1"/>
          </p:cNvSpPr>
          <p:nvPr/>
        </p:nvSpPr>
        <p:spPr bwMode="auto">
          <a:xfrm flipH="1" flipV="1">
            <a:off x="2895600" y="5568950"/>
            <a:ext cx="381000" cy="831850"/>
          </a:xfrm>
          <a:prstGeom prst="line">
            <a:avLst/>
          </a:prstGeom>
          <a:noFill/>
          <a:ln w="76200">
            <a:solidFill>
              <a:srgbClr val="FC0128"/>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589" name="Rectangle 82"/>
          <p:cNvSpPr>
            <a:spLocks noChangeArrowheads="1"/>
          </p:cNvSpPr>
          <p:nvPr/>
        </p:nvSpPr>
        <p:spPr bwMode="auto">
          <a:xfrm rot="-6780000">
            <a:off x="3016250" y="5608638"/>
            <a:ext cx="798513" cy="566737"/>
          </a:xfrm>
          <a:prstGeom prst="rect">
            <a:avLst/>
          </a:prstGeom>
          <a:solidFill>
            <a:schemeClr val="bg1"/>
          </a:solidFill>
          <a:ln w="12700">
            <a:solidFill>
              <a:schemeClr val="bg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90" name="Rectangle 83"/>
          <p:cNvSpPr>
            <a:spLocks noChangeArrowheads="1"/>
          </p:cNvSpPr>
          <p:nvPr/>
        </p:nvSpPr>
        <p:spPr bwMode="auto">
          <a:xfrm rot="-6780000">
            <a:off x="2905919" y="5969794"/>
            <a:ext cx="57150" cy="287338"/>
          </a:xfrm>
          <a:prstGeom prst="rect">
            <a:avLst/>
          </a:prstGeom>
          <a:solidFill>
            <a:schemeClr val="bg1"/>
          </a:solidFill>
          <a:ln w="12700">
            <a:solidFill>
              <a:schemeClr val="bg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91" name="Rectangle 84"/>
          <p:cNvSpPr>
            <a:spLocks noChangeArrowheads="1"/>
          </p:cNvSpPr>
          <p:nvPr/>
        </p:nvSpPr>
        <p:spPr bwMode="auto">
          <a:xfrm rot="-1260000">
            <a:off x="2811463" y="6065838"/>
            <a:ext cx="276225" cy="61912"/>
          </a:xfrm>
          <a:prstGeom prst="rect">
            <a:avLst/>
          </a:prstGeom>
          <a:solidFill>
            <a:srgbClr val="FC0128"/>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nvGrpSpPr>
          <p:cNvPr id="23592" name="Group 85"/>
          <p:cNvGrpSpPr>
            <a:grpSpLocks/>
          </p:cNvGrpSpPr>
          <p:nvPr/>
        </p:nvGrpSpPr>
        <p:grpSpPr bwMode="auto">
          <a:xfrm>
            <a:off x="2622550" y="6018213"/>
            <a:ext cx="254000" cy="268287"/>
            <a:chOff x="1652" y="3791"/>
            <a:chExt cx="160" cy="169"/>
          </a:xfrm>
        </p:grpSpPr>
        <p:sp>
          <p:nvSpPr>
            <p:cNvPr id="23610" name="Oval 86"/>
            <p:cNvSpPr>
              <a:spLocks noChangeArrowheads="1"/>
            </p:cNvSpPr>
            <p:nvPr/>
          </p:nvSpPr>
          <p:spPr bwMode="auto">
            <a:xfrm rot="-2400000">
              <a:off x="1695" y="3824"/>
              <a:ext cx="117" cy="136"/>
            </a:xfrm>
            <a:prstGeom prst="ellipse">
              <a:avLst/>
            </a:prstGeom>
            <a:solidFill>
              <a:srgbClr val="FF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11" name="AutoShape 87"/>
            <p:cNvSpPr>
              <a:spLocks noChangeArrowheads="1"/>
            </p:cNvSpPr>
            <p:nvPr/>
          </p:nvSpPr>
          <p:spPr bwMode="auto">
            <a:xfrm rot="-2400000">
              <a:off x="1652" y="3791"/>
              <a:ext cx="117" cy="97"/>
            </a:xfrm>
            <a:prstGeom prst="triangle">
              <a:avLst>
                <a:gd name="adj" fmla="val 49944"/>
              </a:avLst>
            </a:prstGeom>
            <a:solidFill>
              <a:srgbClr val="FF0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612" name="Oval 88"/>
            <p:cNvSpPr>
              <a:spLocks noChangeArrowheads="1"/>
            </p:cNvSpPr>
            <p:nvPr/>
          </p:nvSpPr>
          <p:spPr bwMode="auto">
            <a:xfrm rot="-2400000">
              <a:off x="1759" y="3843"/>
              <a:ext cx="29" cy="39"/>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grpSp>
      <p:sp>
        <p:nvSpPr>
          <p:cNvPr id="23593" name="Oval 89"/>
          <p:cNvSpPr>
            <a:spLocks noChangeArrowheads="1"/>
          </p:cNvSpPr>
          <p:nvPr/>
        </p:nvSpPr>
        <p:spPr bwMode="auto">
          <a:xfrm rot="3900000">
            <a:off x="2393950" y="5759450"/>
            <a:ext cx="1311275" cy="460375"/>
          </a:xfrm>
          <a:prstGeom prst="ellipse">
            <a:avLst/>
          </a:prstGeom>
          <a:noFill/>
          <a:ln w="254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94" name="AutoShape 90"/>
          <p:cNvSpPr>
            <a:spLocks noChangeArrowheads="1"/>
          </p:cNvSpPr>
          <p:nvPr/>
        </p:nvSpPr>
        <p:spPr bwMode="auto">
          <a:xfrm>
            <a:off x="5178425" y="4568825"/>
            <a:ext cx="3740150" cy="2139950"/>
          </a:xfrm>
          <a:prstGeom prst="roundRect">
            <a:avLst>
              <a:gd name="adj" fmla="val 16616"/>
            </a:avLst>
          </a:prstGeom>
          <a:noFill/>
          <a:ln w="508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95" name="Rectangle 91"/>
          <p:cNvSpPr>
            <a:spLocks noChangeArrowheads="1"/>
          </p:cNvSpPr>
          <p:nvPr/>
        </p:nvSpPr>
        <p:spPr bwMode="auto">
          <a:xfrm>
            <a:off x="6249988" y="4649788"/>
            <a:ext cx="14795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latin typeface="ＭＳ Ｐゴシック" pitchFamily="50" charset="-128"/>
              </a:rPr>
              <a:t>（血液内模式図）</a:t>
            </a:r>
          </a:p>
        </p:txBody>
      </p:sp>
      <p:sp>
        <p:nvSpPr>
          <p:cNvPr id="23596" name="Rectangle 92"/>
          <p:cNvSpPr>
            <a:spLocks noChangeArrowheads="1"/>
          </p:cNvSpPr>
          <p:nvPr/>
        </p:nvSpPr>
        <p:spPr bwMode="auto">
          <a:xfrm>
            <a:off x="71438" y="1905000"/>
            <a:ext cx="90011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30000"/>
              </a:lnSpc>
            </a:pPr>
            <a:r>
              <a:rPr lang="ja-JP" altLang="en-US">
                <a:latin typeface="ＭＳ Ｐゴシック" pitchFamily="50" charset="-128"/>
              </a:rPr>
              <a:t>反応層（チップの試験紙部分）に血液が展開すると血液中のｸﾞﾙｺｰｽはｸﾞﾙｺｰｽｵｷｼﾀﾞｰｾﾞ</a:t>
            </a:r>
            <a:r>
              <a:rPr lang="en-US" altLang="ja-JP">
                <a:latin typeface="ＭＳ Ｐゴシック" pitchFamily="50" charset="-128"/>
              </a:rPr>
              <a:t>(GOD)</a:t>
            </a:r>
            <a:r>
              <a:rPr lang="ja-JP" altLang="en-US">
                <a:latin typeface="ＭＳ Ｐゴシック" pitchFamily="50" charset="-128"/>
              </a:rPr>
              <a:t>の作用によりｸﾞﾙｺﾝ酸と過酸化水素を生じるが、この時に電子も生成する</a:t>
            </a:r>
          </a:p>
          <a:p>
            <a:pPr eaLnBrk="1" hangingPunct="1">
              <a:lnSpc>
                <a:spcPct val="130000"/>
              </a:lnSpc>
            </a:pPr>
            <a:r>
              <a:rPr lang="ja-JP" altLang="en-US" b="1">
                <a:latin typeface="ＭＳ Ｐゴシック" pitchFamily="50" charset="-128"/>
              </a:rPr>
              <a:t>（ＧＯＤが目的物質</a:t>
            </a:r>
            <a:r>
              <a:rPr lang="en-US" altLang="ja-JP" b="1">
                <a:latin typeface="ＭＳ Ｐゴシック" pitchFamily="50" charset="-128"/>
              </a:rPr>
              <a:t>&lt;</a:t>
            </a:r>
            <a:r>
              <a:rPr lang="ja-JP" altLang="en-US" b="1">
                <a:latin typeface="ＭＳ Ｐゴシック" pitchFamily="50" charset="-128"/>
              </a:rPr>
              <a:t>グルコース</a:t>
            </a:r>
            <a:r>
              <a:rPr lang="en-US" altLang="ja-JP" b="1">
                <a:latin typeface="ＭＳ Ｐゴシック" pitchFamily="50" charset="-128"/>
              </a:rPr>
              <a:t>&gt;</a:t>
            </a:r>
            <a:r>
              <a:rPr lang="ja-JP" altLang="en-US" b="1">
                <a:latin typeface="ＭＳ Ｐゴシック" pitchFamily="50" charset="-128"/>
              </a:rPr>
              <a:t>と特異的に反応したことにより、次のステップへ</a:t>
            </a:r>
          </a:p>
          <a:p>
            <a:pPr eaLnBrk="1" hangingPunct="1">
              <a:lnSpc>
                <a:spcPct val="130000"/>
              </a:lnSpc>
            </a:pPr>
            <a:r>
              <a:rPr lang="ja-JP" altLang="en-US" b="1">
                <a:latin typeface="ＭＳ Ｐゴシック" pitchFamily="50" charset="-128"/>
              </a:rPr>
              <a:t>　⇒測定に必要な電子を得た！）</a:t>
            </a:r>
            <a:endParaRPr lang="ja-JP" altLang="en-US">
              <a:latin typeface="ＭＳ Ｐゴシック" pitchFamily="50" charset="-128"/>
            </a:endParaRPr>
          </a:p>
        </p:txBody>
      </p:sp>
      <p:sp>
        <p:nvSpPr>
          <p:cNvPr id="23597" name="Oval 93"/>
          <p:cNvSpPr>
            <a:spLocks noChangeArrowheads="1"/>
          </p:cNvSpPr>
          <p:nvPr/>
        </p:nvSpPr>
        <p:spPr bwMode="auto">
          <a:xfrm rot="2340000">
            <a:off x="6932613" y="5713413"/>
            <a:ext cx="384175" cy="612775"/>
          </a:xfrm>
          <a:prstGeom prst="ellipse">
            <a:avLst/>
          </a:prstGeom>
          <a:noFill/>
          <a:ln w="25400">
            <a:solidFill>
              <a:srgbClr val="66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98" name="Oval 94"/>
          <p:cNvSpPr>
            <a:spLocks noChangeArrowheads="1"/>
          </p:cNvSpPr>
          <p:nvPr/>
        </p:nvSpPr>
        <p:spPr bwMode="auto">
          <a:xfrm rot="-3060000">
            <a:off x="6361113" y="5218113"/>
            <a:ext cx="384175" cy="612775"/>
          </a:xfrm>
          <a:prstGeom prst="ellipse">
            <a:avLst/>
          </a:prstGeom>
          <a:noFill/>
          <a:ln w="25400">
            <a:solidFill>
              <a:srgbClr val="66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3599" name="Rectangle 95"/>
          <p:cNvSpPr>
            <a:spLocks noChangeArrowheads="1"/>
          </p:cNvSpPr>
          <p:nvPr/>
        </p:nvSpPr>
        <p:spPr bwMode="auto">
          <a:xfrm>
            <a:off x="7621588" y="5259388"/>
            <a:ext cx="1522412"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10000"/>
              </a:lnSpc>
            </a:pPr>
            <a:r>
              <a:rPr lang="ja-JP" altLang="en-US">
                <a:latin typeface="ＭＳ Ｐゴシック" pitchFamily="50" charset="-128"/>
              </a:rPr>
              <a:t>グルコース</a:t>
            </a:r>
          </a:p>
          <a:p>
            <a:pPr eaLnBrk="1" hangingPunct="1">
              <a:lnSpc>
                <a:spcPct val="110000"/>
              </a:lnSpc>
            </a:pPr>
            <a:r>
              <a:rPr lang="ja-JP" altLang="en-US" sz="1600">
                <a:latin typeface="ＭＳ Ｐゴシック" pitchFamily="50" charset="-128"/>
              </a:rPr>
              <a:t>（</a:t>
            </a:r>
            <a:r>
              <a:rPr lang="en-US" altLang="ja-JP" sz="1600">
                <a:latin typeface="ＭＳ Ｐゴシック" pitchFamily="50" charset="-128"/>
              </a:rPr>
              <a:t>GOD</a:t>
            </a:r>
            <a:r>
              <a:rPr lang="ja-JP" altLang="en-US" sz="1600">
                <a:latin typeface="ＭＳ Ｐゴシック" pitchFamily="50" charset="-128"/>
              </a:rPr>
              <a:t>は特異的に反応</a:t>
            </a:r>
            <a:r>
              <a:rPr lang="en-US" altLang="ja-JP" sz="1600">
                <a:latin typeface="ＭＳ Ｐゴシック" pitchFamily="50" charset="-128"/>
              </a:rPr>
              <a:t>)</a:t>
            </a:r>
            <a:endParaRPr lang="en-US" altLang="ja-JP">
              <a:latin typeface="ＭＳ Ｐゴシック" pitchFamily="50" charset="-128"/>
            </a:endParaRPr>
          </a:p>
        </p:txBody>
      </p:sp>
      <p:sp>
        <p:nvSpPr>
          <p:cNvPr id="23600" name="Freeform 96"/>
          <p:cNvSpPr>
            <a:spLocks/>
          </p:cNvSpPr>
          <p:nvPr/>
        </p:nvSpPr>
        <p:spPr bwMode="auto">
          <a:xfrm>
            <a:off x="6634163" y="4953000"/>
            <a:ext cx="989012" cy="460375"/>
          </a:xfrm>
          <a:custGeom>
            <a:avLst/>
            <a:gdLst>
              <a:gd name="T0" fmla="*/ 2147483647 w 623"/>
              <a:gd name="T1" fmla="*/ 2147483647 h 290"/>
              <a:gd name="T2" fmla="*/ 2147483647 w 623"/>
              <a:gd name="T3" fmla="*/ 2147483647 h 290"/>
              <a:gd name="T4" fmla="*/ 2147483647 w 623"/>
              <a:gd name="T5" fmla="*/ 2147483647 h 290"/>
              <a:gd name="T6" fmla="*/ 2147483647 w 623"/>
              <a:gd name="T7" fmla="*/ 2147483647 h 290"/>
              <a:gd name="T8" fmla="*/ 2147483647 w 623"/>
              <a:gd name="T9" fmla="*/ 2147483647 h 290"/>
              <a:gd name="T10" fmla="*/ 2147483647 w 623"/>
              <a:gd name="T11" fmla="*/ 2147483647 h 290"/>
              <a:gd name="T12" fmla="*/ 2147483647 w 623"/>
              <a:gd name="T13" fmla="*/ 2147483647 h 290"/>
              <a:gd name="T14" fmla="*/ 2147483647 w 623"/>
              <a:gd name="T15" fmla="*/ 0 h 290"/>
              <a:gd name="T16" fmla="*/ 2147483647 w 623"/>
              <a:gd name="T17" fmla="*/ 0 h 290"/>
              <a:gd name="T18" fmla="*/ 2147483647 w 623"/>
              <a:gd name="T19" fmla="*/ 2147483647 h 290"/>
              <a:gd name="T20" fmla="*/ 2147483647 w 623"/>
              <a:gd name="T21" fmla="*/ 2147483647 h 290"/>
              <a:gd name="T22" fmla="*/ 2147483647 w 623"/>
              <a:gd name="T23" fmla="*/ 2147483647 h 290"/>
              <a:gd name="T24" fmla="*/ 2147483647 w 623"/>
              <a:gd name="T25" fmla="*/ 2147483647 h 290"/>
              <a:gd name="T26" fmla="*/ 2147483647 w 623"/>
              <a:gd name="T27" fmla="*/ 2147483647 h 290"/>
              <a:gd name="T28" fmla="*/ 0 w 623"/>
              <a:gd name="T29" fmla="*/ 2147483647 h 2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3"/>
              <a:gd name="T46" fmla="*/ 0 h 290"/>
              <a:gd name="T47" fmla="*/ 623 w 623"/>
              <a:gd name="T48" fmla="*/ 290 h 2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3" h="290">
                <a:moveTo>
                  <a:pt x="622" y="289"/>
                </a:moveTo>
                <a:lnTo>
                  <a:pt x="499" y="191"/>
                </a:lnTo>
                <a:lnTo>
                  <a:pt x="445" y="142"/>
                </a:lnTo>
                <a:lnTo>
                  <a:pt x="384" y="98"/>
                </a:lnTo>
                <a:lnTo>
                  <a:pt x="330" y="65"/>
                </a:lnTo>
                <a:lnTo>
                  <a:pt x="276" y="33"/>
                </a:lnTo>
                <a:lnTo>
                  <a:pt x="230" y="11"/>
                </a:lnTo>
                <a:lnTo>
                  <a:pt x="192" y="0"/>
                </a:lnTo>
                <a:lnTo>
                  <a:pt x="153" y="0"/>
                </a:lnTo>
                <a:lnTo>
                  <a:pt x="123" y="11"/>
                </a:lnTo>
                <a:lnTo>
                  <a:pt x="92" y="27"/>
                </a:lnTo>
                <a:lnTo>
                  <a:pt x="69" y="49"/>
                </a:lnTo>
                <a:lnTo>
                  <a:pt x="46" y="82"/>
                </a:lnTo>
                <a:lnTo>
                  <a:pt x="31" y="114"/>
                </a:lnTo>
                <a:lnTo>
                  <a:pt x="0" y="191"/>
                </a:lnTo>
              </a:path>
            </a:pathLst>
          </a:custGeom>
          <a:noFill/>
          <a:ln w="12700" cap="rnd">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23601" name="Line 97"/>
          <p:cNvSpPr>
            <a:spLocks noChangeShapeType="1"/>
          </p:cNvSpPr>
          <p:nvPr/>
        </p:nvSpPr>
        <p:spPr bwMode="auto">
          <a:xfrm flipH="1">
            <a:off x="7286625" y="5943600"/>
            <a:ext cx="371475"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3602" name="AutoShape 98"/>
          <p:cNvSpPr>
            <a:spLocks noChangeArrowheads="1"/>
          </p:cNvSpPr>
          <p:nvPr/>
        </p:nvSpPr>
        <p:spPr bwMode="auto">
          <a:xfrm>
            <a:off x="4343400" y="5257800"/>
            <a:ext cx="1066800" cy="873125"/>
          </a:xfrm>
          <a:prstGeom prst="rightArrow">
            <a:avLst>
              <a:gd name="adj1" fmla="val 50000"/>
              <a:gd name="adj2" fmla="val 53754"/>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ja-JP" altLang="en-US" sz="2400">
                <a:solidFill>
                  <a:schemeClr val="bg1"/>
                </a:solidFill>
                <a:latin typeface="ＭＳ Ｐゴシック" pitchFamily="50" charset="-128"/>
              </a:rPr>
              <a:t>拡大</a:t>
            </a:r>
          </a:p>
        </p:txBody>
      </p:sp>
      <p:sp>
        <p:nvSpPr>
          <p:cNvPr id="23603" name="Freeform 99"/>
          <p:cNvSpPr>
            <a:spLocks/>
          </p:cNvSpPr>
          <p:nvPr/>
        </p:nvSpPr>
        <p:spPr bwMode="auto">
          <a:xfrm>
            <a:off x="1709738" y="5892800"/>
            <a:ext cx="687387" cy="611188"/>
          </a:xfrm>
          <a:custGeom>
            <a:avLst/>
            <a:gdLst>
              <a:gd name="T0" fmla="*/ 2147483647 w 433"/>
              <a:gd name="T1" fmla="*/ 2147483647 h 385"/>
              <a:gd name="T2" fmla="*/ 2147483647 w 433"/>
              <a:gd name="T3" fmla="*/ 2147483647 h 385"/>
              <a:gd name="T4" fmla="*/ 2147483647 w 433"/>
              <a:gd name="T5" fmla="*/ 2147483647 h 385"/>
              <a:gd name="T6" fmla="*/ 2147483647 w 433"/>
              <a:gd name="T7" fmla="*/ 2147483647 h 385"/>
              <a:gd name="T8" fmla="*/ 2147483647 w 433"/>
              <a:gd name="T9" fmla="*/ 0 h 385"/>
              <a:gd name="T10" fmla="*/ 0 w 433"/>
              <a:gd name="T11" fmla="*/ 0 h 385"/>
              <a:gd name="T12" fmla="*/ 0 w 433"/>
              <a:gd name="T13" fmla="*/ 2147483647 h 385"/>
              <a:gd name="T14" fmla="*/ 2147483647 w 433"/>
              <a:gd name="T15" fmla="*/ 2147483647 h 385"/>
              <a:gd name="T16" fmla="*/ 2147483647 w 433"/>
              <a:gd name="T17" fmla="*/ 2147483647 h 385"/>
              <a:gd name="T18" fmla="*/ 2147483647 w 433"/>
              <a:gd name="T19" fmla="*/ 2147483647 h 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3"/>
              <a:gd name="T31" fmla="*/ 0 h 385"/>
              <a:gd name="T32" fmla="*/ 433 w 433"/>
              <a:gd name="T33" fmla="*/ 385 h 3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3" h="385">
                <a:moveTo>
                  <a:pt x="432" y="274"/>
                </a:moveTo>
                <a:lnTo>
                  <a:pt x="288" y="165"/>
                </a:lnTo>
                <a:lnTo>
                  <a:pt x="288" y="219"/>
                </a:lnTo>
                <a:lnTo>
                  <a:pt x="144" y="219"/>
                </a:lnTo>
                <a:lnTo>
                  <a:pt x="144" y="0"/>
                </a:lnTo>
                <a:lnTo>
                  <a:pt x="0" y="0"/>
                </a:lnTo>
                <a:lnTo>
                  <a:pt x="0" y="329"/>
                </a:lnTo>
                <a:lnTo>
                  <a:pt x="288" y="329"/>
                </a:lnTo>
                <a:lnTo>
                  <a:pt x="288" y="384"/>
                </a:lnTo>
                <a:lnTo>
                  <a:pt x="432" y="274"/>
                </a:lnTo>
              </a:path>
            </a:pathLst>
          </a:custGeom>
          <a:solidFill>
            <a:schemeClr val="accent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ja-JP" altLang="en-US"/>
          </a:p>
        </p:txBody>
      </p:sp>
      <p:sp>
        <p:nvSpPr>
          <p:cNvPr id="30823" name="Rectangle 103"/>
          <p:cNvSpPr>
            <a:spLocks noChangeArrowheads="1"/>
          </p:cNvSpPr>
          <p:nvPr/>
        </p:nvSpPr>
        <p:spPr bwMode="auto">
          <a:xfrm>
            <a:off x="520700" y="165100"/>
            <a:ext cx="4876800"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 GOD</a:t>
            </a:r>
            <a:r>
              <a:rPr lang="ja-JP" altLang="en-US"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電極法</a:t>
            </a:r>
            <a:r>
              <a:rPr lang="ja-JP" altLang="en-US" sz="2800" dirty="0">
                <a:solidFill>
                  <a:schemeClr val="bg1"/>
                </a:solidFill>
                <a:latin typeface="HG創英角ｺﾞｼｯｸUB" pitchFamily="49" charset="-128"/>
                <a:ea typeface="HG創英角ｺﾞｼｯｸUB" pitchFamily="49" charset="-128"/>
              </a:rPr>
              <a:t>の場合</a:t>
            </a:r>
          </a:p>
        </p:txBody>
      </p:sp>
      <p:sp>
        <p:nvSpPr>
          <p:cNvPr id="23605" name="Rectangle 104"/>
          <p:cNvSpPr>
            <a:spLocks noChangeArrowheads="1"/>
          </p:cNvSpPr>
          <p:nvPr/>
        </p:nvSpPr>
        <p:spPr bwMode="auto">
          <a:xfrm>
            <a:off x="5773738" y="198438"/>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chemeClr val="bg1"/>
                </a:solidFill>
                <a:latin typeface="HG創英角ｺﾞｼｯｸUB" pitchFamily="49" charset="-128"/>
                <a:ea typeface="HG創英角ｺﾞｼｯｸUB" pitchFamily="49" charset="-128"/>
              </a:rPr>
              <a:t>2/5</a:t>
            </a:r>
          </a:p>
        </p:txBody>
      </p:sp>
      <p:cxnSp>
        <p:nvCxnSpPr>
          <p:cNvPr id="76" name="カギ線コネクタ 75"/>
          <p:cNvCxnSpPr/>
          <p:nvPr/>
        </p:nvCxnSpPr>
        <p:spPr>
          <a:xfrm rot="5400000" flipH="1" flipV="1">
            <a:off x="6929438" y="3429000"/>
            <a:ext cx="357187" cy="214313"/>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円/楕円 77"/>
          <p:cNvSpPr/>
          <p:nvPr/>
        </p:nvSpPr>
        <p:spPr>
          <a:xfrm>
            <a:off x="7429500" y="3071813"/>
            <a:ext cx="214313" cy="214312"/>
          </a:xfrm>
          <a:prstGeom prst="ellipse">
            <a:avLst/>
          </a:prstGeom>
          <a:solidFill>
            <a:srgbClr val="FFFF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9" name="円/楕円 78"/>
          <p:cNvSpPr/>
          <p:nvPr/>
        </p:nvSpPr>
        <p:spPr>
          <a:xfrm>
            <a:off x="7143750" y="3071813"/>
            <a:ext cx="214313" cy="214312"/>
          </a:xfrm>
          <a:prstGeom prst="ellipse">
            <a:avLst/>
          </a:prstGeom>
          <a:solidFill>
            <a:srgbClr val="FFFF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3609" name="テキスト ボックス 79"/>
          <p:cNvSpPr txBox="1">
            <a:spLocks noChangeArrowheads="1"/>
          </p:cNvSpPr>
          <p:nvPr/>
        </p:nvSpPr>
        <p:spPr bwMode="auto">
          <a:xfrm>
            <a:off x="6569075" y="3000375"/>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t>電子</a:t>
            </a:r>
          </a:p>
        </p:txBody>
      </p:sp>
    </p:spTree>
    <p:extLst>
      <p:ext uri="{BB962C8B-B14F-4D97-AF65-F5344CB8AC3E}">
        <p14:creationId xmlns:p14="http://schemas.microsoft.com/office/powerpoint/2010/main" val="298932614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50430768-C2F8-4DB8-85BF-B7EBFFE72F2C}" type="slidenum">
              <a:rPr lang="en-US" altLang="ja-JP" smtClean="0"/>
              <a:pPr eaLnBrk="1" hangingPunct="1"/>
              <a:t>11</a:t>
            </a:fld>
            <a:endParaRPr lang="en-US" altLang="ja-JP"/>
          </a:p>
        </p:txBody>
      </p:sp>
      <p:sp>
        <p:nvSpPr>
          <p:cNvPr id="24579" name="Arc 2"/>
          <p:cNvSpPr>
            <a:spLocks/>
          </p:cNvSpPr>
          <p:nvPr/>
        </p:nvSpPr>
        <p:spPr bwMode="auto">
          <a:xfrm>
            <a:off x="1504950" y="4706938"/>
            <a:ext cx="939800" cy="10922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cap="rnd">
            <a:solidFill>
              <a:srgbClr val="FFA27C"/>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4580" name="Oval 3"/>
          <p:cNvSpPr>
            <a:spLocks noChangeArrowheads="1"/>
          </p:cNvSpPr>
          <p:nvPr/>
        </p:nvSpPr>
        <p:spPr bwMode="auto">
          <a:xfrm>
            <a:off x="304800" y="3948113"/>
            <a:ext cx="2114550" cy="1390650"/>
          </a:xfrm>
          <a:prstGeom prst="ellipse">
            <a:avLst/>
          </a:prstGeom>
          <a:solidFill>
            <a:srgbClr val="FFFF0C"/>
          </a:solidFill>
          <a:ln w="76200">
            <a:solidFill>
              <a:srgbClr val="FC0128"/>
            </a:solidFill>
            <a:round/>
            <a:headEnd/>
            <a:tailEnd/>
          </a:ln>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hangingPunct="1"/>
            <a:r>
              <a:rPr lang="ja-JP" altLang="en-US" sz="2000" b="1">
                <a:latin typeface="ＭＳ ゴシック" pitchFamily="49" charset="-128"/>
                <a:ea typeface="ＭＳ ゴシック" pitchFamily="49" charset="-128"/>
              </a:rPr>
              <a:t>微少電流</a:t>
            </a:r>
            <a:endParaRPr lang="en-US" altLang="ja-JP" sz="2000" b="1">
              <a:latin typeface="ＭＳ ゴシック" pitchFamily="49" charset="-128"/>
              <a:ea typeface="ＭＳ ゴシック" pitchFamily="49" charset="-128"/>
            </a:endParaRPr>
          </a:p>
        </p:txBody>
      </p:sp>
      <p:sp>
        <p:nvSpPr>
          <p:cNvPr id="24581" name="Rectangle 4"/>
          <p:cNvSpPr>
            <a:spLocks noChangeArrowheads="1"/>
          </p:cNvSpPr>
          <p:nvPr/>
        </p:nvSpPr>
        <p:spPr bwMode="auto">
          <a:xfrm>
            <a:off x="2825750" y="4716463"/>
            <a:ext cx="693738" cy="927100"/>
          </a:xfrm>
          <a:prstGeom prst="rect">
            <a:avLst/>
          </a:prstGeom>
          <a:noFill/>
          <a:ln w="25400">
            <a:solidFill>
              <a:srgbClr val="660066"/>
            </a:solidFill>
            <a:miter lim="800000"/>
            <a:headEnd/>
            <a:tailEnd/>
          </a:ln>
          <a:extLst>
            <a:ext uri="{909E8E84-426E-40DD-AFC4-6F175D3DCCD1}">
              <a14:hiddenFill xmlns:a14="http://schemas.microsoft.com/office/drawing/2010/main">
                <a:solidFill>
                  <a:srgbClr val="FFFFFF"/>
                </a:solidFill>
              </a14:hiddenFill>
            </a:ext>
          </a:extLst>
        </p:spPr>
        <p:txBody>
          <a:bodyPr vert="eaVert"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3200">
                <a:latin typeface="ＭＳ ゴシック" pitchFamily="49" charset="-128"/>
                <a:ea typeface="ＭＳ ゴシック" pitchFamily="49" charset="-128"/>
              </a:rPr>
              <a:t>換算</a:t>
            </a:r>
          </a:p>
        </p:txBody>
      </p:sp>
      <p:sp>
        <p:nvSpPr>
          <p:cNvPr id="24582" name="Rectangle 5"/>
          <p:cNvSpPr>
            <a:spLocks noChangeArrowheads="1"/>
          </p:cNvSpPr>
          <p:nvPr/>
        </p:nvSpPr>
        <p:spPr bwMode="auto">
          <a:xfrm>
            <a:off x="2087563" y="5786438"/>
            <a:ext cx="1130300" cy="479425"/>
          </a:xfrm>
          <a:prstGeom prst="rect">
            <a:avLst/>
          </a:prstGeom>
          <a:solidFill>
            <a:srgbClr val="FCD1C1"/>
          </a:solidFill>
          <a:ln w="25400">
            <a:solidFill>
              <a:srgbClr val="FC0128"/>
            </a:solidFill>
            <a:miter lim="800000"/>
            <a:headEnd/>
            <a:tailEnd/>
          </a:ln>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400" b="1">
                <a:latin typeface="ＭＳ ゴシック" pitchFamily="49" charset="-128"/>
                <a:ea typeface="ＭＳ ゴシック" pitchFamily="49" charset="-128"/>
              </a:rPr>
              <a:t>血糖値</a:t>
            </a:r>
          </a:p>
        </p:txBody>
      </p:sp>
      <p:grpSp>
        <p:nvGrpSpPr>
          <p:cNvPr id="24583" name="Group 6"/>
          <p:cNvGrpSpPr>
            <a:grpSpLocks/>
          </p:cNvGrpSpPr>
          <p:nvPr/>
        </p:nvGrpSpPr>
        <p:grpSpPr bwMode="auto">
          <a:xfrm>
            <a:off x="5715000" y="3919538"/>
            <a:ext cx="2552700" cy="2543175"/>
            <a:chOff x="3648" y="1182"/>
            <a:chExt cx="1608" cy="1602"/>
          </a:xfrm>
        </p:grpSpPr>
        <p:sp>
          <p:nvSpPr>
            <p:cNvPr id="24598" name="Line 7"/>
            <p:cNvSpPr>
              <a:spLocks noChangeShapeType="1"/>
            </p:cNvSpPr>
            <p:nvPr/>
          </p:nvSpPr>
          <p:spPr bwMode="auto">
            <a:xfrm>
              <a:off x="3648" y="1182"/>
              <a:ext cx="0" cy="157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4599" name="Line 8"/>
            <p:cNvSpPr>
              <a:spLocks noChangeShapeType="1"/>
            </p:cNvSpPr>
            <p:nvPr/>
          </p:nvSpPr>
          <p:spPr bwMode="auto">
            <a:xfrm>
              <a:off x="3678" y="2784"/>
              <a:ext cx="157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4600" name="Line 9"/>
            <p:cNvSpPr>
              <a:spLocks noChangeShapeType="1"/>
            </p:cNvSpPr>
            <p:nvPr/>
          </p:nvSpPr>
          <p:spPr bwMode="auto">
            <a:xfrm flipV="1">
              <a:off x="3784" y="1349"/>
              <a:ext cx="1143" cy="134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24584" name="Line 10"/>
          <p:cNvSpPr>
            <a:spLocks noChangeShapeType="1"/>
          </p:cNvSpPr>
          <p:nvPr/>
        </p:nvSpPr>
        <p:spPr bwMode="auto">
          <a:xfrm>
            <a:off x="5762625" y="4737100"/>
            <a:ext cx="1468438" cy="1588"/>
          </a:xfrm>
          <a:prstGeom prst="line">
            <a:avLst/>
          </a:prstGeom>
          <a:noFill/>
          <a:ln w="127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4585" name="Line 11"/>
          <p:cNvSpPr>
            <a:spLocks noChangeShapeType="1"/>
          </p:cNvSpPr>
          <p:nvPr/>
        </p:nvSpPr>
        <p:spPr bwMode="auto">
          <a:xfrm>
            <a:off x="7308850" y="4938713"/>
            <a:ext cx="6350" cy="1447800"/>
          </a:xfrm>
          <a:prstGeom prst="line">
            <a:avLst/>
          </a:prstGeom>
          <a:noFill/>
          <a:ln w="127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4586" name="Rectangle 12"/>
          <p:cNvSpPr>
            <a:spLocks noChangeArrowheads="1"/>
          </p:cNvSpPr>
          <p:nvPr/>
        </p:nvSpPr>
        <p:spPr bwMode="auto">
          <a:xfrm>
            <a:off x="6630988" y="3797300"/>
            <a:ext cx="12795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latin typeface="ＭＳ Ｐゴシック" pitchFamily="50" charset="-128"/>
              </a:rPr>
              <a:t>（イメージ図）</a:t>
            </a:r>
          </a:p>
        </p:txBody>
      </p:sp>
      <p:sp>
        <p:nvSpPr>
          <p:cNvPr id="24587" name="Rectangle 13"/>
          <p:cNvSpPr>
            <a:spLocks noChangeArrowheads="1"/>
          </p:cNvSpPr>
          <p:nvPr/>
        </p:nvSpPr>
        <p:spPr bwMode="auto">
          <a:xfrm>
            <a:off x="5148263" y="4533900"/>
            <a:ext cx="490537"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eaVert"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a:latin typeface="ＭＳ Ｐゴシック" pitchFamily="50" charset="-128"/>
              </a:rPr>
              <a:t>微少電流</a:t>
            </a:r>
          </a:p>
        </p:txBody>
      </p:sp>
      <p:sp>
        <p:nvSpPr>
          <p:cNvPr id="24588" name="Rectangle 14"/>
          <p:cNvSpPr>
            <a:spLocks noChangeArrowheads="1"/>
          </p:cNvSpPr>
          <p:nvPr/>
        </p:nvSpPr>
        <p:spPr bwMode="auto">
          <a:xfrm>
            <a:off x="7545388" y="6464300"/>
            <a:ext cx="942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000">
                <a:latin typeface="ＭＳ Ｐゴシック" pitchFamily="50" charset="-128"/>
              </a:rPr>
              <a:t>血糖値</a:t>
            </a:r>
          </a:p>
        </p:txBody>
      </p:sp>
      <p:sp>
        <p:nvSpPr>
          <p:cNvPr id="24589" name="Rectangle 15"/>
          <p:cNvSpPr>
            <a:spLocks noChangeArrowheads="1"/>
          </p:cNvSpPr>
          <p:nvPr/>
        </p:nvSpPr>
        <p:spPr bwMode="auto">
          <a:xfrm>
            <a:off x="6157913" y="4403725"/>
            <a:ext cx="434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2000">
                <a:latin typeface="ＭＳ Ｐゴシック" pitchFamily="50" charset="-128"/>
              </a:rPr>
              <a:t>①</a:t>
            </a:r>
          </a:p>
        </p:txBody>
      </p:sp>
      <p:sp>
        <p:nvSpPr>
          <p:cNvPr id="24590" name="Rectangle 16"/>
          <p:cNvSpPr>
            <a:spLocks noChangeArrowheads="1"/>
          </p:cNvSpPr>
          <p:nvPr/>
        </p:nvSpPr>
        <p:spPr bwMode="auto">
          <a:xfrm>
            <a:off x="7316788" y="5549900"/>
            <a:ext cx="434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2000">
                <a:latin typeface="ＭＳ Ｐゴシック" pitchFamily="50" charset="-128"/>
              </a:rPr>
              <a:t>②</a:t>
            </a:r>
          </a:p>
        </p:txBody>
      </p:sp>
      <p:sp>
        <p:nvSpPr>
          <p:cNvPr id="24591" name="Rectangle 17"/>
          <p:cNvSpPr>
            <a:spLocks noChangeArrowheads="1"/>
          </p:cNvSpPr>
          <p:nvPr/>
        </p:nvSpPr>
        <p:spPr bwMode="auto">
          <a:xfrm>
            <a:off x="2819400" y="6310313"/>
            <a:ext cx="1422400"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latin typeface="ＭＳ Ｐゴシック" pitchFamily="50" charset="-128"/>
              </a:rPr>
              <a:t>（として表示）</a:t>
            </a:r>
          </a:p>
        </p:txBody>
      </p:sp>
      <p:sp>
        <p:nvSpPr>
          <p:cNvPr id="24592" name="Text Box 18"/>
          <p:cNvSpPr txBox="1">
            <a:spLocks noChangeArrowheads="1"/>
          </p:cNvSpPr>
          <p:nvPr/>
        </p:nvSpPr>
        <p:spPr bwMode="auto">
          <a:xfrm>
            <a:off x="7543800" y="4252913"/>
            <a:ext cx="793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600">
                <a:latin typeface="Times New Roman" pitchFamily="18" charset="0"/>
              </a:rPr>
              <a:t>検量線</a:t>
            </a:r>
          </a:p>
        </p:txBody>
      </p:sp>
      <p:sp>
        <p:nvSpPr>
          <p:cNvPr id="24593" name="Rectangle 19"/>
          <p:cNvSpPr>
            <a:spLocks noChangeArrowheads="1"/>
          </p:cNvSpPr>
          <p:nvPr/>
        </p:nvSpPr>
        <p:spPr bwMode="auto">
          <a:xfrm>
            <a:off x="928688" y="1295400"/>
            <a:ext cx="7277100" cy="458788"/>
          </a:xfrm>
          <a:prstGeom prst="rect">
            <a:avLst/>
          </a:prstGeom>
          <a:noFill/>
          <a:ln w="2857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400">
                <a:latin typeface="ＭＳ ゴシック" pitchFamily="49" charset="-128"/>
                <a:ea typeface="ＭＳ ゴシック" pitchFamily="49" charset="-128"/>
              </a:rPr>
              <a:t>換算＝反応で得た微少電流を数値（血糖値）に変換</a:t>
            </a:r>
          </a:p>
        </p:txBody>
      </p:sp>
      <p:sp>
        <p:nvSpPr>
          <p:cNvPr id="24594" name="AutoShape 20"/>
          <p:cNvSpPr>
            <a:spLocks noChangeArrowheads="1"/>
          </p:cNvSpPr>
          <p:nvPr/>
        </p:nvSpPr>
        <p:spPr bwMode="auto">
          <a:xfrm>
            <a:off x="4038600" y="4862513"/>
            <a:ext cx="838200" cy="762000"/>
          </a:xfrm>
          <a:prstGeom prst="rightArrow">
            <a:avLst>
              <a:gd name="adj1" fmla="val 49583"/>
              <a:gd name="adj2" fmla="val 59792"/>
            </a:avLst>
          </a:prstGeom>
          <a:solidFill>
            <a:srgbClr val="FF0000"/>
          </a:solidFill>
          <a:ln>
            <a:noFill/>
          </a:ln>
          <a:effectLst>
            <a:prstShdw prst="shdw13" dist="53882" dir="13500000">
              <a:schemeClr val="bg2"/>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4595" name="Rectangle 22"/>
          <p:cNvSpPr>
            <a:spLocks noChangeArrowheads="1"/>
          </p:cNvSpPr>
          <p:nvPr/>
        </p:nvSpPr>
        <p:spPr bwMode="auto">
          <a:xfrm>
            <a:off x="533400" y="2057400"/>
            <a:ext cx="8302625" cy="156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20000"/>
              </a:lnSpc>
            </a:pPr>
            <a:r>
              <a:rPr lang="ja-JP" altLang="en-US" sz="2000">
                <a:latin typeface="ＭＳ Ｐゴシック" pitchFamily="50" charset="-128"/>
              </a:rPr>
              <a:t>反応の結果、得られた微少電流を血糖値に換算。</a:t>
            </a:r>
          </a:p>
          <a:p>
            <a:pPr eaLnBrk="1" hangingPunct="1">
              <a:lnSpc>
                <a:spcPct val="120000"/>
              </a:lnSpc>
            </a:pPr>
            <a:r>
              <a:rPr lang="ja-JP" altLang="en-US" sz="2000">
                <a:latin typeface="ＭＳ Ｐゴシック" pitchFamily="50" charset="-128"/>
              </a:rPr>
              <a:t>測定リーダーにはあらかじめ</a:t>
            </a:r>
            <a:r>
              <a:rPr lang="ja-JP" altLang="en-US" sz="2000" u="sng">
                <a:latin typeface="ＭＳ Ｐゴシック" pitchFamily="50" charset="-128"/>
              </a:rPr>
              <a:t>検量線</a:t>
            </a:r>
            <a:r>
              <a:rPr lang="en-US" altLang="ja-JP" sz="2000" u="sng">
                <a:latin typeface="ＭＳ Ｐゴシック" pitchFamily="50" charset="-128"/>
              </a:rPr>
              <a:t>(*)</a:t>
            </a:r>
            <a:r>
              <a:rPr lang="ja-JP" altLang="en-US" sz="2000" u="sng">
                <a:latin typeface="ＭＳ Ｐゴシック" pitchFamily="50" charset="-128"/>
              </a:rPr>
              <a:t>が設定</a:t>
            </a:r>
            <a:r>
              <a:rPr lang="ja-JP" altLang="en-US" sz="2000">
                <a:latin typeface="ＭＳ Ｐゴシック" pitchFamily="50" charset="-128"/>
              </a:rPr>
              <a:t>されており、これにより血糖値表示を行う。</a:t>
            </a:r>
            <a:r>
              <a:rPr lang="ja-JP" altLang="en-US">
                <a:latin typeface="ＭＳ Ｐゴシック" pitchFamily="50" charset="-128"/>
              </a:rPr>
              <a:t>　　</a:t>
            </a:r>
            <a:r>
              <a:rPr lang="en-US" altLang="ja-JP">
                <a:latin typeface="ＭＳ Ｐゴシック" pitchFamily="50" charset="-128"/>
              </a:rPr>
              <a:t>(*)</a:t>
            </a:r>
            <a:r>
              <a:rPr lang="ja-JP" altLang="en-US">
                <a:latin typeface="ＭＳ Ｐゴシック" pitchFamily="50" charset="-128"/>
              </a:rPr>
              <a:t>検量線とは：“微少電流”と“血糖値”の対応関係曲線のこと</a:t>
            </a:r>
            <a:endParaRPr lang="ja-JP" altLang="en-US" sz="2000">
              <a:latin typeface="ＭＳ Ｐゴシック" pitchFamily="50" charset="-128"/>
            </a:endParaRPr>
          </a:p>
        </p:txBody>
      </p:sp>
      <p:sp>
        <p:nvSpPr>
          <p:cNvPr id="34841" name="Rectangle 25"/>
          <p:cNvSpPr>
            <a:spLocks noChangeArrowheads="1"/>
          </p:cNvSpPr>
          <p:nvPr/>
        </p:nvSpPr>
        <p:spPr bwMode="auto">
          <a:xfrm>
            <a:off x="520700" y="165100"/>
            <a:ext cx="4876800"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 GOD</a:t>
            </a:r>
            <a:r>
              <a:rPr lang="ja-JP" altLang="en-US"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電極法</a:t>
            </a:r>
            <a:r>
              <a:rPr lang="ja-JP" altLang="en-US" sz="2800" dirty="0">
                <a:solidFill>
                  <a:schemeClr val="bg1"/>
                </a:solidFill>
                <a:latin typeface="HG創英角ｺﾞｼｯｸUB" pitchFamily="49" charset="-128"/>
                <a:ea typeface="HG創英角ｺﾞｼｯｸUB" pitchFamily="49" charset="-128"/>
              </a:rPr>
              <a:t>の場合</a:t>
            </a:r>
          </a:p>
        </p:txBody>
      </p:sp>
      <p:sp>
        <p:nvSpPr>
          <p:cNvPr id="24597" name="Rectangle 26"/>
          <p:cNvSpPr>
            <a:spLocks noChangeArrowheads="1"/>
          </p:cNvSpPr>
          <p:nvPr/>
        </p:nvSpPr>
        <p:spPr bwMode="auto">
          <a:xfrm>
            <a:off x="5773738" y="198438"/>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chemeClr val="bg1"/>
                </a:solidFill>
                <a:latin typeface="HG創英角ｺﾞｼｯｸUB" pitchFamily="49" charset="-128"/>
                <a:ea typeface="HG創英角ｺﾞｼｯｸUB" pitchFamily="49" charset="-128"/>
              </a:rPr>
              <a:t>4/5</a:t>
            </a:r>
          </a:p>
        </p:txBody>
      </p:sp>
    </p:spTree>
    <p:extLst>
      <p:ext uri="{BB962C8B-B14F-4D97-AF65-F5344CB8AC3E}">
        <p14:creationId xmlns:p14="http://schemas.microsoft.com/office/powerpoint/2010/main" val="3092555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テキスト ボックス 1"/>
          <p:cNvSpPr txBox="1">
            <a:spLocks noChangeArrowheads="1"/>
          </p:cNvSpPr>
          <p:nvPr/>
        </p:nvSpPr>
        <p:spPr bwMode="auto">
          <a:xfrm>
            <a:off x="1416050" y="2286000"/>
            <a:ext cx="6094938"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4400" dirty="0"/>
              <a:t>2.</a:t>
            </a:r>
            <a:r>
              <a:rPr lang="ja-JP" altLang="en-US" sz="4400" dirty="0"/>
              <a:t>自己血糖測定器に</a:t>
            </a:r>
            <a:endParaRPr lang="en-US" altLang="ja-JP" sz="4400" dirty="0"/>
          </a:p>
          <a:p>
            <a:pPr eaLnBrk="1" hangingPunct="1"/>
            <a:r>
              <a:rPr lang="ja-JP" altLang="en-US" sz="4400" dirty="0"/>
              <a:t>　　　　影響を及ぼす因子</a:t>
            </a:r>
          </a:p>
        </p:txBody>
      </p:sp>
    </p:spTree>
    <p:extLst>
      <p:ext uri="{BB962C8B-B14F-4D97-AF65-F5344CB8AC3E}">
        <p14:creationId xmlns:p14="http://schemas.microsoft.com/office/powerpoint/2010/main" val="2316548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04800" y="457200"/>
            <a:ext cx="82296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kumimoji="0" lang="ja-JP" altLang="en-US" sz="3200" b="1" dirty="0">
                <a:solidFill>
                  <a:schemeClr val="accent2"/>
                </a:solidFill>
                <a:latin typeface="Osaka" charset="-128"/>
              </a:rPr>
              <a:t>グルコースデヒドロゲナーゼ（ </a:t>
            </a:r>
            <a:r>
              <a:rPr kumimoji="0" lang="en-US" altLang="ja-JP" sz="3200" b="1" dirty="0">
                <a:solidFill>
                  <a:schemeClr val="accent2"/>
                </a:solidFill>
                <a:latin typeface="Osaka" charset="-128"/>
              </a:rPr>
              <a:t>G D H </a:t>
            </a:r>
            <a:r>
              <a:rPr kumimoji="0" lang="ja-JP" altLang="en-US" sz="3200" b="1" dirty="0">
                <a:solidFill>
                  <a:schemeClr val="accent2"/>
                </a:solidFill>
                <a:latin typeface="Osaka" charset="-128"/>
              </a:rPr>
              <a:t>）</a:t>
            </a:r>
            <a:r>
              <a:rPr kumimoji="0" lang="ja-JP" altLang="en-US" sz="3200" b="1" dirty="0">
                <a:latin typeface="Osaka" charset="-128"/>
              </a:rPr>
              <a:t>の</a:t>
            </a:r>
          </a:p>
          <a:p>
            <a:pPr eaLnBrk="1" hangingPunct="1"/>
            <a:r>
              <a:rPr kumimoji="0" lang="ja-JP" altLang="en-US" sz="3200" b="1" dirty="0">
                <a:latin typeface="Osaka" charset="-128"/>
              </a:rPr>
              <a:t>触媒作用を利用した機器のうち</a:t>
            </a:r>
          </a:p>
          <a:p>
            <a:pPr eaLnBrk="1" hangingPunct="1"/>
            <a:endParaRPr kumimoji="0" lang="ja-JP" altLang="en-US" sz="3200" b="1" dirty="0">
              <a:latin typeface="Osaka" charset="-128"/>
            </a:endParaRPr>
          </a:p>
          <a:p>
            <a:pPr eaLnBrk="1" hangingPunct="1"/>
            <a:r>
              <a:rPr kumimoji="0" lang="ja-JP" altLang="en-US" sz="4000" b="1" dirty="0">
                <a:solidFill>
                  <a:srgbClr val="FF0A4F"/>
                </a:solidFill>
                <a:latin typeface="Osaka" charset="-128"/>
              </a:rPr>
              <a:t>ｱｷｭﾁｪｯｸ</a:t>
            </a:r>
            <a:endParaRPr kumimoji="0" lang="en-US" altLang="ja-JP" sz="3200" b="1" dirty="0">
              <a:solidFill>
                <a:srgbClr val="FF0A4F"/>
              </a:solidFill>
              <a:latin typeface="Osaka" charset="-128"/>
            </a:endParaRPr>
          </a:p>
          <a:p>
            <a:pPr eaLnBrk="1" hangingPunct="1"/>
            <a:r>
              <a:rPr kumimoji="0" lang="ja-JP" altLang="en-US" sz="3200" b="1" dirty="0">
                <a:latin typeface="Osaka" charset="-128"/>
              </a:rPr>
              <a:t>など、　　　　　　　　　　を用いる機器では、</a:t>
            </a:r>
          </a:p>
          <a:p>
            <a:pPr eaLnBrk="1" hangingPunct="1"/>
            <a:endParaRPr kumimoji="0" lang="ja-JP" altLang="en-US" sz="3200" b="1" dirty="0">
              <a:latin typeface="Osaka" charset="-128"/>
            </a:endParaRPr>
          </a:p>
          <a:p>
            <a:pPr eaLnBrk="1" hangingPunct="1"/>
            <a:r>
              <a:rPr kumimoji="0" lang="ja-JP" altLang="en-US" sz="3200" b="1" dirty="0">
                <a:latin typeface="Osaka" charset="-128"/>
              </a:rPr>
              <a:t>ガラクトース、ラクトース、マルトース、マンノースなどを投与中の患者の血糖値がブドウ糖濃度よりも高めに表示されるので、注意が必要</a:t>
            </a:r>
          </a:p>
        </p:txBody>
      </p:sp>
      <p:sp>
        <p:nvSpPr>
          <p:cNvPr id="3" name="テキスト ボックス 2"/>
          <p:cNvSpPr txBox="1"/>
          <p:nvPr/>
        </p:nvSpPr>
        <p:spPr>
          <a:xfrm>
            <a:off x="1428750" y="2516701"/>
            <a:ext cx="2698750" cy="584200"/>
          </a:xfrm>
          <a:prstGeom prst="rect">
            <a:avLst/>
          </a:prstGeom>
          <a:noFill/>
        </p:spPr>
        <p:txBody>
          <a:bodyPr wrap="none">
            <a:spAutoFit/>
          </a:bodyPr>
          <a:lstStyle/>
          <a:p>
            <a:pPr>
              <a:defRPr/>
            </a:pPr>
            <a:r>
              <a:rPr lang="en-US" altLang="ja-JP" sz="3200" b="1" dirty="0">
                <a:solidFill>
                  <a:srgbClr val="008C00"/>
                </a:solidFill>
                <a:latin typeface="+mj-ea"/>
                <a:ea typeface="+mj-ea"/>
              </a:rPr>
              <a:t>GDH-PQQ</a:t>
            </a:r>
            <a:r>
              <a:rPr lang="ja-JP" altLang="en-US" sz="3200" b="1" dirty="0">
                <a:solidFill>
                  <a:srgbClr val="008C00"/>
                </a:solidFill>
                <a:latin typeface="+mj-ea"/>
                <a:ea typeface="+mj-ea"/>
              </a:rPr>
              <a:t>法</a:t>
            </a:r>
          </a:p>
        </p:txBody>
      </p:sp>
    </p:spTree>
    <p:extLst>
      <p:ext uri="{BB962C8B-B14F-4D97-AF65-F5344CB8AC3E}">
        <p14:creationId xmlns:p14="http://schemas.microsoft.com/office/powerpoint/2010/main" val="40143730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500" fill="hold"/>
                                        <p:tgtEl>
                                          <p:spTgt spid="3"/>
                                        </p:tgtEl>
                                        <p:attrNameLst>
                                          <p:attrName>r</p:attrName>
                                        </p:attrNameLst>
                                      </p:cBhvr>
                                    </p:animRot>
                                  </p:childTnLst>
                                </p:cTn>
                              </p:par>
                              <p:par>
                                <p:cTn id="7" presetID="5" presetClass="emph" presetSubtype="7" grpId="1" nodeType="withEffect">
                                  <p:stCondLst>
                                    <p:cond delay="0"/>
                                  </p:stCondLst>
                                  <p:childTnLst>
                                    <p:set>
                                      <p:cBhvr override="childStyle">
                                        <p:cTn id="8" dur="indefinite"/>
                                        <p:tgtEl>
                                          <p:spTgt spid="3"/>
                                        </p:tgtEl>
                                        <p:attrNameLst>
                                          <p:attrName>style.fontStyle</p:attrName>
                                        </p:attrNameLst>
                                      </p:cBhvr>
                                      <p:to>
                                        <p:strVal val="italic"/>
                                      </p:to>
                                    </p:set>
                                    <p:set>
                                      <p:cBhvr override="childStyle">
                                        <p:cTn id="9" dur="indefinite"/>
                                        <p:tgtEl>
                                          <p:spTgt spid="3"/>
                                        </p:tgtEl>
                                        <p:attrNameLst>
                                          <p:attrName>style.fontWeight</p:attrName>
                                        </p:attrNameLst>
                                      </p:cBhvr>
                                      <p:to>
                                        <p:strVal val="bold"/>
                                      </p:to>
                                    </p:set>
                                    <p:set>
                                      <p:cBhvr override="childStyle">
                                        <p:cTn id="10" dur="indefinite"/>
                                        <p:tgtEl>
                                          <p:spTgt spid="3"/>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Oval 2"/>
          <p:cNvSpPr>
            <a:spLocks noChangeArrowheads="1"/>
          </p:cNvSpPr>
          <p:nvPr/>
        </p:nvSpPr>
        <p:spPr bwMode="auto">
          <a:xfrm>
            <a:off x="7281863" y="3976688"/>
            <a:ext cx="1435100" cy="444500"/>
          </a:xfrm>
          <a:prstGeom prst="ellipse">
            <a:avLst/>
          </a:prstGeom>
          <a:solidFill>
            <a:srgbClr val="A2C1FE"/>
          </a:solidFill>
          <a:ln w="12700">
            <a:solidFill>
              <a:srgbClr val="A2C1FE"/>
            </a:solidFill>
            <a:round/>
            <a:headEnd/>
            <a:tailEnd/>
          </a:ln>
          <a:effectLst>
            <a:outerShdw dist="107763" dir="2700000" algn="ctr" rotWithShape="0">
              <a:schemeClr val="bg2"/>
            </a:outerShdw>
          </a:effec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000" b="1">
                <a:latin typeface="ＭＳ ゴシック" pitchFamily="49" charset="-128"/>
                <a:ea typeface="ＭＳ ゴシック" pitchFamily="49" charset="-128"/>
              </a:rPr>
              <a:t>過酸化水素</a:t>
            </a:r>
          </a:p>
        </p:txBody>
      </p:sp>
      <p:sp>
        <p:nvSpPr>
          <p:cNvPr id="28675" name="Oval 3"/>
          <p:cNvSpPr>
            <a:spLocks noChangeArrowheads="1"/>
          </p:cNvSpPr>
          <p:nvPr/>
        </p:nvSpPr>
        <p:spPr bwMode="auto">
          <a:xfrm>
            <a:off x="5243513" y="3919538"/>
            <a:ext cx="1644650" cy="520700"/>
          </a:xfrm>
          <a:prstGeom prst="ellipse">
            <a:avLst/>
          </a:prstGeom>
          <a:solidFill>
            <a:srgbClr val="FCD1C1"/>
          </a:solidFill>
          <a:ln w="12700">
            <a:solidFill>
              <a:srgbClr val="FCD1C1"/>
            </a:solidFill>
            <a:round/>
            <a:headEnd/>
            <a:tailEnd/>
          </a:ln>
          <a:effectLst>
            <a:outerShdw dist="107763" dir="2700000" algn="ctr" rotWithShape="0">
              <a:schemeClr val="bg2"/>
            </a:outerShdw>
          </a:effec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000" b="1">
                <a:latin typeface="ＭＳ ゴシック" pitchFamily="49" charset="-128"/>
                <a:ea typeface="ＭＳ ゴシック" pitchFamily="49" charset="-128"/>
              </a:rPr>
              <a:t>グルコン酸</a:t>
            </a:r>
          </a:p>
        </p:txBody>
      </p:sp>
      <p:sp>
        <p:nvSpPr>
          <p:cNvPr id="28676" name="Rectangle 4"/>
          <p:cNvSpPr>
            <a:spLocks noChangeArrowheads="1"/>
          </p:cNvSpPr>
          <p:nvPr/>
        </p:nvSpPr>
        <p:spPr bwMode="auto">
          <a:xfrm>
            <a:off x="785813" y="1219200"/>
            <a:ext cx="7786687" cy="458788"/>
          </a:xfrm>
          <a:prstGeom prst="rect">
            <a:avLst/>
          </a:prstGeom>
          <a:noFill/>
          <a:ln w="28575">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kumimoji="0" lang="ja-JP" altLang="en-US" sz="2400">
                <a:latin typeface="ＭＳ Ｐゴシック" pitchFamily="50" charset="-128"/>
              </a:rPr>
              <a:t>ステップ①：</a:t>
            </a:r>
            <a:r>
              <a:rPr lang="ja-JP" altLang="en-US" sz="2400">
                <a:latin typeface="ＭＳ Ｐゴシック" pitchFamily="50" charset="-128"/>
              </a:rPr>
              <a:t>目的物質（ｸﾞﾙｺｰｽだけ）を捉える</a:t>
            </a:r>
          </a:p>
        </p:txBody>
      </p:sp>
      <p:sp>
        <p:nvSpPr>
          <p:cNvPr id="28677" name="AutoShape 5"/>
          <p:cNvSpPr>
            <a:spLocks noChangeArrowheads="1"/>
          </p:cNvSpPr>
          <p:nvPr/>
        </p:nvSpPr>
        <p:spPr bwMode="auto">
          <a:xfrm>
            <a:off x="4805363" y="4052888"/>
            <a:ext cx="330200" cy="282575"/>
          </a:xfrm>
          <a:prstGeom prst="rightArrow">
            <a:avLst>
              <a:gd name="adj1" fmla="val 50000"/>
              <a:gd name="adj2" fmla="val 58508"/>
            </a:avLst>
          </a:prstGeom>
          <a:solidFill>
            <a:srgbClr val="8901F3"/>
          </a:solidFill>
          <a:ln w="12700">
            <a:solidFill>
              <a:srgbClr val="8901F3"/>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8678" name="Rectangle 6"/>
          <p:cNvSpPr>
            <a:spLocks noChangeArrowheads="1"/>
          </p:cNvSpPr>
          <p:nvPr/>
        </p:nvSpPr>
        <p:spPr bwMode="auto">
          <a:xfrm>
            <a:off x="4286250" y="3562350"/>
            <a:ext cx="1414463"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rgbClr val="8901F3"/>
                </a:solidFill>
                <a:latin typeface="ＭＳ ゴシック" pitchFamily="49" charset="-128"/>
                <a:ea typeface="ＭＳ ゴシック" pitchFamily="49" charset="-128"/>
              </a:rPr>
              <a:t>GDH(PQQ)</a:t>
            </a:r>
          </a:p>
        </p:txBody>
      </p:sp>
      <p:grpSp>
        <p:nvGrpSpPr>
          <p:cNvPr id="28679" name="Group 7"/>
          <p:cNvGrpSpPr>
            <a:grpSpLocks/>
          </p:cNvGrpSpPr>
          <p:nvPr/>
        </p:nvGrpSpPr>
        <p:grpSpPr bwMode="auto">
          <a:xfrm>
            <a:off x="347663" y="3643313"/>
            <a:ext cx="1644650" cy="520700"/>
            <a:chOff x="297" y="1498"/>
            <a:chExt cx="1036" cy="328"/>
          </a:xfrm>
        </p:grpSpPr>
        <p:sp>
          <p:nvSpPr>
            <p:cNvPr id="28696" name="Oval 8"/>
            <p:cNvSpPr>
              <a:spLocks noChangeArrowheads="1"/>
            </p:cNvSpPr>
            <p:nvPr/>
          </p:nvSpPr>
          <p:spPr bwMode="auto">
            <a:xfrm>
              <a:off x="297" y="1498"/>
              <a:ext cx="1036" cy="328"/>
            </a:xfrm>
            <a:prstGeom prst="ellipse">
              <a:avLst/>
            </a:prstGeom>
            <a:solidFill>
              <a:srgbClr val="FC0128"/>
            </a:solidFill>
            <a:ln w="12700">
              <a:solidFill>
                <a:srgbClr val="FC0128"/>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8697" name="Rectangle 9"/>
            <p:cNvSpPr>
              <a:spLocks noChangeArrowheads="1"/>
            </p:cNvSpPr>
            <p:nvPr/>
          </p:nvSpPr>
          <p:spPr bwMode="auto">
            <a:xfrm>
              <a:off x="300" y="1536"/>
              <a:ext cx="99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solidFill>
                    <a:schemeClr val="bg1"/>
                  </a:solidFill>
                  <a:latin typeface="ＭＳ ゴシック" pitchFamily="49" charset="-128"/>
                  <a:ea typeface="ＭＳ ゴシック" pitchFamily="49" charset="-128"/>
                </a:rPr>
                <a:t>グルコース　</a:t>
              </a:r>
            </a:p>
          </p:txBody>
        </p:sp>
      </p:grpSp>
      <p:sp>
        <p:nvSpPr>
          <p:cNvPr id="28680" name="Rectangle 10"/>
          <p:cNvSpPr>
            <a:spLocks noChangeArrowheads="1"/>
          </p:cNvSpPr>
          <p:nvPr/>
        </p:nvSpPr>
        <p:spPr bwMode="auto">
          <a:xfrm>
            <a:off x="1990725" y="403701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grpSp>
        <p:nvGrpSpPr>
          <p:cNvPr id="28681" name="Group 11"/>
          <p:cNvGrpSpPr>
            <a:grpSpLocks/>
          </p:cNvGrpSpPr>
          <p:nvPr/>
        </p:nvGrpSpPr>
        <p:grpSpPr bwMode="auto">
          <a:xfrm>
            <a:off x="2405063" y="3998913"/>
            <a:ext cx="882650" cy="441325"/>
            <a:chOff x="1593" y="1524"/>
            <a:chExt cx="556" cy="278"/>
          </a:xfrm>
        </p:grpSpPr>
        <p:sp>
          <p:nvSpPr>
            <p:cNvPr id="28694" name="Oval 12"/>
            <p:cNvSpPr>
              <a:spLocks noChangeArrowheads="1"/>
            </p:cNvSpPr>
            <p:nvPr/>
          </p:nvSpPr>
          <p:spPr bwMode="auto">
            <a:xfrm>
              <a:off x="1593" y="1534"/>
              <a:ext cx="556" cy="268"/>
            </a:xfrm>
            <a:prstGeom prst="ellipse">
              <a:avLst/>
            </a:prstGeom>
            <a:solidFill>
              <a:srgbClr val="618FFD"/>
            </a:solidFill>
            <a:ln w="12700">
              <a:solidFill>
                <a:srgbClr val="618FFD"/>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8695" name="Rectangle 13"/>
            <p:cNvSpPr>
              <a:spLocks noChangeArrowheads="1"/>
            </p:cNvSpPr>
            <p:nvPr/>
          </p:nvSpPr>
          <p:spPr bwMode="auto">
            <a:xfrm>
              <a:off x="1668" y="1524"/>
              <a:ext cx="40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酸素</a:t>
              </a:r>
            </a:p>
          </p:txBody>
        </p:sp>
      </p:grpSp>
      <p:sp>
        <p:nvSpPr>
          <p:cNvPr id="28682" name="Rectangle 14"/>
          <p:cNvSpPr>
            <a:spLocks noChangeArrowheads="1"/>
          </p:cNvSpPr>
          <p:nvPr/>
        </p:nvSpPr>
        <p:spPr bwMode="auto">
          <a:xfrm>
            <a:off x="3305175" y="403701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sp>
        <p:nvSpPr>
          <p:cNvPr id="28683" name="Rectangle 15"/>
          <p:cNvSpPr>
            <a:spLocks noChangeArrowheads="1"/>
          </p:cNvSpPr>
          <p:nvPr/>
        </p:nvSpPr>
        <p:spPr bwMode="auto">
          <a:xfrm>
            <a:off x="6886575" y="3998913"/>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sp>
        <p:nvSpPr>
          <p:cNvPr id="28684" name="Oval 16"/>
          <p:cNvSpPr>
            <a:spLocks noChangeArrowheads="1"/>
          </p:cNvSpPr>
          <p:nvPr/>
        </p:nvSpPr>
        <p:spPr bwMode="auto">
          <a:xfrm>
            <a:off x="3713163" y="3989388"/>
            <a:ext cx="895350" cy="438150"/>
          </a:xfrm>
          <a:prstGeom prst="ellipse">
            <a:avLst/>
          </a:prstGeom>
          <a:solidFill>
            <a:srgbClr val="C0FEF9"/>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8685" name="Rectangle 17"/>
          <p:cNvSpPr>
            <a:spLocks noChangeArrowheads="1"/>
          </p:cNvSpPr>
          <p:nvPr/>
        </p:nvSpPr>
        <p:spPr bwMode="auto">
          <a:xfrm>
            <a:off x="3762375" y="4017963"/>
            <a:ext cx="7350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Ｈ</a:t>
            </a:r>
            <a:r>
              <a:rPr lang="en-US" altLang="ja-JP" sz="1600" b="1">
                <a:latin typeface="ＭＳ ゴシック" pitchFamily="49" charset="-128"/>
                <a:ea typeface="ＭＳ ゴシック" pitchFamily="49" charset="-128"/>
              </a:rPr>
              <a:t>2</a:t>
            </a:r>
            <a:r>
              <a:rPr lang="ja-JP" altLang="en-US" sz="2000" b="1">
                <a:latin typeface="ＭＳ ゴシック" pitchFamily="49" charset="-128"/>
                <a:ea typeface="ＭＳ ゴシック" pitchFamily="49" charset="-128"/>
              </a:rPr>
              <a:t>Ｏ</a:t>
            </a:r>
          </a:p>
        </p:txBody>
      </p:sp>
      <p:sp>
        <p:nvSpPr>
          <p:cNvPr id="28686" name="Rectangle 92"/>
          <p:cNvSpPr>
            <a:spLocks noChangeArrowheads="1"/>
          </p:cNvSpPr>
          <p:nvPr/>
        </p:nvSpPr>
        <p:spPr bwMode="auto">
          <a:xfrm>
            <a:off x="71438" y="1905000"/>
            <a:ext cx="90011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30000"/>
              </a:lnSpc>
            </a:pPr>
            <a:r>
              <a:rPr lang="ja-JP" altLang="en-US">
                <a:latin typeface="ＭＳ Ｐゴシック" pitchFamily="50" charset="-128"/>
              </a:rPr>
              <a:t>反応層（チップの試験紙部分）に血液が展開すると血液中のｸﾞﾙｺｰｽはｸﾞﾙｺｰｽｵｷｼﾀﾞｰｾﾞ</a:t>
            </a:r>
            <a:r>
              <a:rPr lang="en-US" altLang="ja-JP">
                <a:latin typeface="ＭＳ Ｐゴシック" pitchFamily="50" charset="-128"/>
              </a:rPr>
              <a:t>(GOD)</a:t>
            </a:r>
            <a:r>
              <a:rPr lang="ja-JP" altLang="en-US">
                <a:latin typeface="ＭＳ Ｐゴシック" pitchFamily="50" charset="-128"/>
              </a:rPr>
              <a:t>の作用によりｸﾞﾙｺﾝ酸と過酸化水素を生じるが、この時に電子も生成する</a:t>
            </a:r>
          </a:p>
          <a:p>
            <a:pPr eaLnBrk="1" hangingPunct="1">
              <a:lnSpc>
                <a:spcPct val="130000"/>
              </a:lnSpc>
            </a:pPr>
            <a:r>
              <a:rPr lang="ja-JP" altLang="en-US" b="1">
                <a:latin typeface="ＭＳ Ｐゴシック" pitchFamily="50" charset="-128"/>
              </a:rPr>
              <a:t>（ＧＯＤが目的物質</a:t>
            </a:r>
            <a:r>
              <a:rPr lang="en-US" altLang="ja-JP" b="1">
                <a:latin typeface="ＭＳ Ｐゴシック" pitchFamily="50" charset="-128"/>
              </a:rPr>
              <a:t>&lt;</a:t>
            </a:r>
            <a:r>
              <a:rPr lang="ja-JP" altLang="en-US" b="1">
                <a:latin typeface="ＭＳ Ｐゴシック" pitchFamily="50" charset="-128"/>
              </a:rPr>
              <a:t>グルコース</a:t>
            </a:r>
            <a:r>
              <a:rPr lang="en-US" altLang="ja-JP" b="1">
                <a:latin typeface="ＭＳ Ｐゴシック" pitchFamily="50" charset="-128"/>
              </a:rPr>
              <a:t>&gt;</a:t>
            </a:r>
            <a:r>
              <a:rPr lang="ja-JP" altLang="en-US" b="1">
                <a:latin typeface="ＭＳ Ｐゴシック" pitchFamily="50" charset="-128"/>
              </a:rPr>
              <a:t>と特異的に反応したことにより、次のステップへ</a:t>
            </a:r>
          </a:p>
          <a:p>
            <a:pPr eaLnBrk="1" hangingPunct="1">
              <a:lnSpc>
                <a:spcPct val="130000"/>
              </a:lnSpc>
            </a:pPr>
            <a:r>
              <a:rPr lang="ja-JP" altLang="en-US" b="1">
                <a:latin typeface="ＭＳ Ｐゴシック" pitchFamily="50" charset="-128"/>
              </a:rPr>
              <a:t>　⇒測定に必要な電子を得た！）</a:t>
            </a:r>
            <a:endParaRPr lang="ja-JP" altLang="en-US">
              <a:latin typeface="ＭＳ Ｐゴシック" pitchFamily="50" charset="-128"/>
            </a:endParaRPr>
          </a:p>
        </p:txBody>
      </p:sp>
      <p:sp>
        <p:nvSpPr>
          <p:cNvPr id="30823" name="Rectangle 103"/>
          <p:cNvSpPr>
            <a:spLocks noChangeArrowheads="1"/>
          </p:cNvSpPr>
          <p:nvPr/>
        </p:nvSpPr>
        <p:spPr bwMode="auto">
          <a:xfrm>
            <a:off x="520700" y="165100"/>
            <a:ext cx="4876800"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 GDH-PQQ</a:t>
            </a:r>
            <a:r>
              <a:rPr lang="ja-JP" altLang="en-US"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電極法</a:t>
            </a:r>
            <a:r>
              <a:rPr lang="ja-JP" altLang="en-US" sz="2800" dirty="0">
                <a:solidFill>
                  <a:schemeClr val="bg1"/>
                </a:solidFill>
                <a:latin typeface="HG創英角ｺﾞｼｯｸUB" pitchFamily="49" charset="-128"/>
                <a:ea typeface="HG創英角ｺﾞｼｯｸUB" pitchFamily="49" charset="-128"/>
              </a:rPr>
              <a:t>の場合</a:t>
            </a:r>
          </a:p>
        </p:txBody>
      </p:sp>
      <p:sp>
        <p:nvSpPr>
          <p:cNvPr id="28688" name="Rectangle 104"/>
          <p:cNvSpPr>
            <a:spLocks noChangeArrowheads="1"/>
          </p:cNvSpPr>
          <p:nvPr/>
        </p:nvSpPr>
        <p:spPr bwMode="auto">
          <a:xfrm>
            <a:off x="5773738" y="198438"/>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chemeClr val="bg1"/>
                </a:solidFill>
                <a:latin typeface="HG創英角ｺﾞｼｯｸUB" pitchFamily="49" charset="-128"/>
                <a:ea typeface="HG創英角ｺﾞｼｯｸUB" pitchFamily="49" charset="-128"/>
              </a:rPr>
              <a:t>2/5</a:t>
            </a:r>
          </a:p>
        </p:txBody>
      </p:sp>
      <p:cxnSp>
        <p:nvCxnSpPr>
          <p:cNvPr id="76" name="カギ線コネクタ 75"/>
          <p:cNvCxnSpPr/>
          <p:nvPr/>
        </p:nvCxnSpPr>
        <p:spPr>
          <a:xfrm rot="5400000" flipH="1" flipV="1">
            <a:off x="6929438" y="3714750"/>
            <a:ext cx="357187" cy="214313"/>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円/楕円 77"/>
          <p:cNvSpPr/>
          <p:nvPr/>
        </p:nvSpPr>
        <p:spPr>
          <a:xfrm>
            <a:off x="7429500" y="3357563"/>
            <a:ext cx="214313" cy="214312"/>
          </a:xfrm>
          <a:prstGeom prst="ellipse">
            <a:avLst/>
          </a:prstGeom>
          <a:solidFill>
            <a:srgbClr val="FFFF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9" name="円/楕円 78"/>
          <p:cNvSpPr/>
          <p:nvPr/>
        </p:nvSpPr>
        <p:spPr>
          <a:xfrm>
            <a:off x="7143750" y="3357563"/>
            <a:ext cx="214313" cy="214312"/>
          </a:xfrm>
          <a:prstGeom prst="ellipse">
            <a:avLst/>
          </a:prstGeom>
          <a:solidFill>
            <a:srgbClr val="FFFF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8692" name="テキスト ボックス 79"/>
          <p:cNvSpPr txBox="1">
            <a:spLocks noChangeArrowheads="1"/>
          </p:cNvSpPr>
          <p:nvPr/>
        </p:nvSpPr>
        <p:spPr bwMode="auto">
          <a:xfrm>
            <a:off x="6569075" y="3286125"/>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t>電子</a:t>
            </a:r>
          </a:p>
        </p:txBody>
      </p:sp>
      <p:grpSp>
        <p:nvGrpSpPr>
          <p:cNvPr id="9" name="Group 7"/>
          <p:cNvGrpSpPr>
            <a:grpSpLocks/>
          </p:cNvGrpSpPr>
          <p:nvPr/>
        </p:nvGrpSpPr>
        <p:grpSpPr bwMode="auto">
          <a:xfrm>
            <a:off x="357158" y="4265622"/>
            <a:ext cx="1736725" cy="520700"/>
            <a:chOff x="297" y="1498"/>
            <a:chExt cx="1094" cy="328"/>
          </a:xfrm>
          <a:solidFill>
            <a:srgbClr val="FFFF0C"/>
          </a:solidFill>
        </p:grpSpPr>
        <p:sp>
          <p:nvSpPr>
            <p:cNvPr id="81" name="Oval 8"/>
            <p:cNvSpPr>
              <a:spLocks noChangeArrowheads="1"/>
            </p:cNvSpPr>
            <p:nvPr/>
          </p:nvSpPr>
          <p:spPr bwMode="auto">
            <a:xfrm>
              <a:off x="297" y="1498"/>
              <a:ext cx="1036" cy="328"/>
            </a:xfrm>
            <a:prstGeom prst="ellipse">
              <a:avLst/>
            </a:prstGeom>
            <a:grpFill/>
            <a:ln w="12700">
              <a:solidFill>
                <a:srgbClr val="FFFF0C"/>
              </a:solidFill>
              <a:round/>
              <a:headEnd/>
              <a:tailEnd/>
            </a:ln>
            <a:effectLst>
              <a:outerShdw dist="107763" dir="2700000" algn="ctr" rotWithShape="0">
                <a:schemeClr val="bg2"/>
              </a:outerShdw>
            </a:effectLst>
          </p:spPr>
          <p:txBody>
            <a:bodyPr wrap="none" anchor="ctr"/>
            <a:lstStyle/>
            <a:p>
              <a:pPr>
                <a:defRPr/>
              </a:pPr>
              <a:endParaRPr lang="ja-JP" altLang="en-US"/>
            </a:p>
          </p:txBody>
        </p:sp>
        <p:sp>
          <p:nvSpPr>
            <p:cNvPr id="82" name="Rectangle 9"/>
            <p:cNvSpPr>
              <a:spLocks noChangeArrowheads="1"/>
            </p:cNvSpPr>
            <p:nvPr/>
          </p:nvSpPr>
          <p:spPr bwMode="auto">
            <a:xfrm>
              <a:off x="300" y="1536"/>
              <a:ext cx="1091" cy="250"/>
            </a:xfrm>
            <a:prstGeom prst="rect">
              <a:avLst/>
            </a:prstGeom>
            <a:noFill/>
            <a:ln w="12700">
              <a:noFill/>
              <a:miter lim="800000"/>
              <a:headEnd/>
              <a:tailEnd/>
            </a:ln>
            <a:effectLst/>
          </p:spPr>
          <p:txBody>
            <a:bodyPr wrap="none" lIns="90488" tIns="44450" rIns="90488" bIns="44450">
              <a:spAutoFit/>
            </a:bodyPr>
            <a:lstStyle/>
            <a:p>
              <a:pPr eaLnBrk="0" hangingPunct="0">
                <a:defRPr/>
              </a:pPr>
              <a:r>
                <a:rPr lang="ja-JP" altLang="en-US" sz="2000" b="1" dirty="0">
                  <a:latin typeface="ＭＳ ゴシック" pitchFamily="49" charset="-128"/>
                  <a:ea typeface="ＭＳ ゴシック" pitchFamily="49" charset="-128"/>
                </a:rPr>
                <a:t>マルトース　</a:t>
              </a:r>
            </a:p>
          </p:txBody>
        </p:sp>
      </p:grpSp>
    </p:spTree>
    <p:extLst>
      <p:ext uri="{BB962C8B-B14F-4D97-AF65-F5344CB8AC3E}">
        <p14:creationId xmlns:p14="http://schemas.microsoft.com/office/powerpoint/2010/main" val="915752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8" presetClass="emph" presetSubtype="0" fill="hold" nodeType="withEffect">
                                  <p:stCondLst>
                                    <p:cond delay="0"/>
                                  </p:stCondLst>
                                  <p:childTnLst>
                                    <p:animRot by="21600000">
                                      <p:cBhvr>
                                        <p:cTn id="11" dur="5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val 2"/>
          <p:cNvSpPr>
            <a:spLocks noChangeArrowheads="1"/>
          </p:cNvSpPr>
          <p:nvPr/>
        </p:nvSpPr>
        <p:spPr bwMode="auto">
          <a:xfrm>
            <a:off x="7281863" y="3905250"/>
            <a:ext cx="1435100" cy="444500"/>
          </a:xfrm>
          <a:prstGeom prst="ellipse">
            <a:avLst/>
          </a:prstGeom>
          <a:solidFill>
            <a:srgbClr val="A2C1FE"/>
          </a:solidFill>
          <a:ln w="12700">
            <a:solidFill>
              <a:srgbClr val="A2C1FE"/>
            </a:solidFill>
            <a:round/>
            <a:headEnd/>
            <a:tailEnd/>
          </a:ln>
          <a:effectLst>
            <a:outerShdw dist="107763" dir="2700000" algn="ctr" rotWithShape="0">
              <a:schemeClr val="bg2"/>
            </a:outerShdw>
          </a:effec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000" b="1">
                <a:latin typeface="ＭＳ ゴシック" pitchFamily="49" charset="-128"/>
                <a:ea typeface="ＭＳ ゴシック" pitchFamily="49" charset="-128"/>
              </a:rPr>
              <a:t>過酸化水素</a:t>
            </a:r>
          </a:p>
        </p:txBody>
      </p:sp>
      <p:sp>
        <p:nvSpPr>
          <p:cNvPr id="29699" name="Oval 3"/>
          <p:cNvSpPr>
            <a:spLocks noChangeArrowheads="1"/>
          </p:cNvSpPr>
          <p:nvPr/>
        </p:nvSpPr>
        <p:spPr bwMode="auto">
          <a:xfrm>
            <a:off x="5243513" y="3848100"/>
            <a:ext cx="1644650" cy="520700"/>
          </a:xfrm>
          <a:prstGeom prst="ellipse">
            <a:avLst/>
          </a:prstGeom>
          <a:solidFill>
            <a:srgbClr val="FCD1C1"/>
          </a:solidFill>
          <a:ln w="12700">
            <a:solidFill>
              <a:srgbClr val="FCD1C1"/>
            </a:solidFill>
            <a:round/>
            <a:headEnd/>
            <a:tailEnd/>
          </a:ln>
          <a:effectLst>
            <a:outerShdw dist="107763" dir="2700000" algn="ctr" rotWithShape="0">
              <a:schemeClr val="bg2"/>
            </a:outerShdw>
          </a:effectLst>
        </p:spPr>
        <p:txBody>
          <a:bodyPr wrap="none" lIns="90488" tIns="44450" rIns="90488" bIns="44450"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r>
              <a:rPr lang="ja-JP" altLang="en-US" sz="2000" b="1">
                <a:latin typeface="ＭＳ ゴシック" pitchFamily="49" charset="-128"/>
                <a:ea typeface="ＭＳ ゴシック" pitchFamily="49" charset="-128"/>
              </a:rPr>
              <a:t>グルコン酸</a:t>
            </a:r>
          </a:p>
        </p:txBody>
      </p:sp>
      <p:sp>
        <p:nvSpPr>
          <p:cNvPr id="29700" name="Rectangle 4"/>
          <p:cNvSpPr>
            <a:spLocks noChangeArrowheads="1"/>
          </p:cNvSpPr>
          <p:nvPr/>
        </p:nvSpPr>
        <p:spPr bwMode="auto">
          <a:xfrm>
            <a:off x="785813" y="1219200"/>
            <a:ext cx="7786687" cy="459100"/>
          </a:xfrm>
          <a:prstGeom prst="rect">
            <a:avLst/>
          </a:prstGeom>
          <a:noFill/>
          <a:ln w="28575">
            <a:solidFill>
              <a:srgbClr val="FC0128"/>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kumimoji="0" lang="ja-JP" altLang="en-US" sz="2400" dirty="0">
                <a:latin typeface="ＭＳ Ｐゴシック" pitchFamily="50" charset="-128"/>
              </a:rPr>
              <a:t>ステップ①：</a:t>
            </a:r>
            <a:r>
              <a:rPr lang="ja-JP" altLang="en-US" sz="2400" dirty="0">
                <a:latin typeface="ＭＳ Ｐゴシック" pitchFamily="50" charset="-128"/>
              </a:rPr>
              <a:t>目的物質　　　　　　　　　　を捉える</a:t>
            </a:r>
          </a:p>
        </p:txBody>
      </p:sp>
      <p:sp>
        <p:nvSpPr>
          <p:cNvPr id="29701" name="AutoShape 5"/>
          <p:cNvSpPr>
            <a:spLocks noChangeArrowheads="1"/>
          </p:cNvSpPr>
          <p:nvPr/>
        </p:nvSpPr>
        <p:spPr bwMode="auto">
          <a:xfrm>
            <a:off x="4805363" y="3981450"/>
            <a:ext cx="330200" cy="282575"/>
          </a:xfrm>
          <a:prstGeom prst="rightArrow">
            <a:avLst>
              <a:gd name="adj1" fmla="val 50000"/>
              <a:gd name="adj2" fmla="val 58508"/>
            </a:avLst>
          </a:prstGeom>
          <a:solidFill>
            <a:srgbClr val="8901F3"/>
          </a:solidFill>
          <a:ln w="12700">
            <a:solidFill>
              <a:srgbClr val="8901F3"/>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9702" name="Rectangle 6"/>
          <p:cNvSpPr>
            <a:spLocks noChangeArrowheads="1"/>
          </p:cNvSpPr>
          <p:nvPr/>
        </p:nvSpPr>
        <p:spPr bwMode="auto">
          <a:xfrm>
            <a:off x="4286250" y="3490913"/>
            <a:ext cx="1414463"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rgbClr val="8901F3"/>
                </a:solidFill>
                <a:latin typeface="ＭＳ ゴシック" pitchFamily="49" charset="-128"/>
                <a:ea typeface="ＭＳ ゴシック" pitchFamily="49" charset="-128"/>
              </a:rPr>
              <a:t>GDH(PQQ)</a:t>
            </a:r>
          </a:p>
        </p:txBody>
      </p:sp>
      <p:grpSp>
        <p:nvGrpSpPr>
          <p:cNvPr id="29703" name="Group 7"/>
          <p:cNvGrpSpPr>
            <a:grpSpLocks/>
          </p:cNvGrpSpPr>
          <p:nvPr/>
        </p:nvGrpSpPr>
        <p:grpSpPr bwMode="auto">
          <a:xfrm>
            <a:off x="347663" y="3571875"/>
            <a:ext cx="1644650" cy="520700"/>
            <a:chOff x="297" y="1498"/>
            <a:chExt cx="1036" cy="328"/>
          </a:xfrm>
        </p:grpSpPr>
        <p:sp>
          <p:nvSpPr>
            <p:cNvPr id="29721" name="Oval 8"/>
            <p:cNvSpPr>
              <a:spLocks noChangeArrowheads="1"/>
            </p:cNvSpPr>
            <p:nvPr/>
          </p:nvSpPr>
          <p:spPr bwMode="auto">
            <a:xfrm>
              <a:off x="297" y="1498"/>
              <a:ext cx="1036" cy="328"/>
            </a:xfrm>
            <a:prstGeom prst="ellipse">
              <a:avLst/>
            </a:prstGeom>
            <a:solidFill>
              <a:srgbClr val="FC0128"/>
            </a:solidFill>
            <a:ln w="12700">
              <a:solidFill>
                <a:srgbClr val="FC0128"/>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9722" name="Rectangle 9"/>
            <p:cNvSpPr>
              <a:spLocks noChangeArrowheads="1"/>
            </p:cNvSpPr>
            <p:nvPr/>
          </p:nvSpPr>
          <p:spPr bwMode="auto">
            <a:xfrm>
              <a:off x="300" y="1536"/>
              <a:ext cx="99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solidFill>
                    <a:schemeClr val="bg1"/>
                  </a:solidFill>
                  <a:latin typeface="ＭＳ ゴシック" pitchFamily="49" charset="-128"/>
                  <a:ea typeface="ＭＳ ゴシック" pitchFamily="49" charset="-128"/>
                </a:rPr>
                <a:t>グルコース　</a:t>
              </a:r>
            </a:p>
          </p:txBody>
        </p:sp>
      </p:grpSp>
      <p:sp>
        <p:nvSpPr>
          <p:cNvPr id="29704" name="Rectangle 10"/>
          <p:cNvSpPr>
            <a:spLocks noChangeArrowheads="1"/>
          </p:cNvSpPr>
          <p:nvPr/>
        </p:nvSpPr>
        <p:spPr bwMode="auto">
          <a:xfrm>
            <a:off x="1990725" y="3965575"/>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grpSp>
        <p:nvGrpSpPr>
          <p:cNvPr id="29705" name="Group 11"/>
          <p:cNvGrpSpPr>
            <a:grpSpLocks/>
          </p:cNvGrpSpPr>
          <p:nvPr/>
        </p:nvGrpSpPr>
        <p:grpSpPr bwMode="auto">
          <a:xfrm>
            <a:off x="2405063" y="3927475"/>
            <a:ext cx="882650" cy="441325"/>
            <a:chOff x="1593" y="1524"/>
            <a:chExt cx="556" cy="278"/>
          </a:xfrm>
        </p:grpSpPr>
        <p:sp>
          <p:nvSpPr>
            <p:cNvPr id="29719" name="Oval 12"/>
            <p:cNvSpPr>
              <a:spLocks noChangeArrowheads="1"/>
            </p:cNvSpPr>
            <p:nvPr/>
          </p:nvSpPr>
          <p:spPr bwMode="auto">
            <a:xfrm>
              <a:off x="1593" y="1534"/>
              <a:ext cx="556" cy="268"/>
            </a:xfrm>
            <a:prstGeom prst="ellipse">
              <a:avLst/>
            </a:prstGeom>
            <a:solidFill>
              <a:srgbClr val="618FFD"/>
            </a:solidFill>
            <a:ln w="12700">
              <a:solidFill>
                <a:srgbClr val="618FFD"/>
              </a:solidFill>
              <a:round/>
              <a:headEnd/>
              <a:tailEnd/>
            </a:ln>
            <a:effectLst>
              <a:outerShdw dist="107763" dir="2700000" algn="ctr" rotWithShape="0">
                <a:schemeClr val="bg2"/>
              </a:outerShdw>
            </a:effec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9720" name="Rectangle 13"/>
            <p:cNvSpPr>
              <a:spLocks noChangeArrowheads="1"/>
            </p:cNvSpPr>
            <p:nvPr/>
          </p:nvSpPr>
          <p:spPr bwMode="auto">
            <a:xfrm>
              <a:off x="1668" y="1524"/>
              <a:ext cx="40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酸素</a:t>
              </a:r>
            </a:p>
          </p:txBody>
        </p:sp>
      </p:grpSp>
      <p:sp>
        <p:nvSpPr>
          <p:cNvPr id="29706" name="Rectangle 14"/>
          <p:cNvSpPr>
            <a:spLocks noChangeArrowheads="1"/>
          </p:cNvSpPr>
          <p:nvPr/>
        </p:nvSpPr>
        <p:spPr bwMode="auto">
          <a:xfrm>
            <a:off x="3305175" y="3965575"/>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sp>
        <p:nvSpPr>
          <p:cNvPr id="29707" name="Rectangle 15"/>
          <p:cNvSpPr>
            <a:spLocks noChangeArrowheads="1"/>
          </p:cNvSpPr>
          <p:nvPr/>
        </p:nvSpPr>
        <p:spPr bwMode="auto">
          <a:xfrm>
            <a:off x="6886575" y="3927475"/>
            <a:ext cx="4032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a:t>
            </a:r>
          </a:p>
        </p:txBody>
      </p:sp>
      <p:sp>
        <p:nvSpPr>
          <p:cNvPr id="29708" name="Oval 16"/>
          <p:cNvSpPr>
            <a:spLocks noChangeArrowheads="1"/>
          </p:cNvSpPr>
          <p:nvPr/>
        </p:nvSpPr>
        <p:spPr bwMode="auto">
          <a:xfrm>
            <a:off x="3713163" y="3917950"/>
            <a:ext cx="895350" cy="438150"/>
          </a:xfrm>
          <a:prstGeom prst="ellipse">
            <a:avLst/>
          </a:prstGeom>
          <a:solidFill>
            <a:srgbClr val="C0FEF9"/>
          </a:solidFill>
          <a:ln>
            <a:noFill/>
          </a:ln>
          <a:effectLst>
            <a:outerShdw dist="107763" dir="2700000" algn="ctr" rotWithShape="0">
              <a:schemeClr val="bg2"/>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29709" name="Rectangle 17"/>
          <p:cNvSpPr>
            <a:spLocks noChangeArrowheads="1"/>
          </p:cNvSpPr>
          <p:nvPr/>
        </p:nvSpPr>
        <p:spPr bwMode="auto">
          <a:xfrm>
            <a:off x="3762375" y="3946525"/>
            <a:ext cx="7350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ja-JP" altLang="en-US" sz="2000" b="1">
                <a:latin typeface="ＭＳ ゴシック" pitchFamily="49" charset="-128"/>
                <a:ea typeface="ＭＳ ゴシック" pitchFamily="49" charset="-128"/>
              </a:rPr>
              <a:t>Ｈ</a:t>
            </a:r>
            <a:r>
              <a:rPr lang="en-US" altLang="ja-JP" sz="1600" b="1">
                <a:latin typeface="ＭＳ ゴシック" pitchFamily="49" charset="-128"/>
                <a:ea typeface="ＭＳ ゴシック" pitchFamily="49" charset="-128"/>
              </a:rPr>
              <a:t>2</a:t>
            </a:r>
            <a:r>
              <a:rPr lang="ja-JP" altLang="en-US" sz="2000" b="1">
                <a:latin typeface="ＭＳ ゴシック" pitchFamily="49" charset="-128"/>
                <a:ea typeface="ＭＳ ゴシック" pitchFamily="49" charset="-128"/>
              </a:rPr>
              <a:t>Ｏ</a:t>
            </a:r>
          </a:p>
        </p:txBody>
      </p:sp>
      <p:sp>
        <p:nvSpPr>
          <p:cNvPr id="29710" name="Rectangle 92"/>
          <p:cNvSpPr>
            <a:spLocks noChangeArrowheads="1"/>
          </p:cNvSpPr>
          <p:nvPr/>
        </p:nvSpPr>
        <p:spPr bwMode="auto">
          <a:xfrm>
            <a:off x="71438" y="1905000"/>
            <a:ext cx="9001125"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30000"/>
              </a:lnSpc>
            </a:pPr>
            <a:r>
              <a:rPr lang="ja-JP" altLang="en-US">
                <a:latin typeface="ＭＳ Ｐゴシック" pitchFamily="50" charset="-128"/>
              </a:rPr>
              <a:t>反応層（チップの試験紙部分）に血液が展開すると血液中のｸﾞﾙｺｰｽはｸﾞﾙｺｰｽｵｷｼﾀﾞｰｾﾞ</a:t>
            </a:r>
            <a:r>
              <a:rPr lang="en-US" altLang="ja-JP">
                <a:latin typeface="ＭＳ Ｐゴシック" pitchFamily="50" charset="-128"/>
              </a:rPr>
              <a:t>(GOD)</a:t>
            </a:r>
            <a:r>
              <a:rPr lang="ja-JP" altLang="en-US">
                <a:latin typeface="ＭＳ Ｐゴシック" pitchFamily="50" charset="-128"/>
              </a:rPr>
              <a:t>の作用によりｸﾞﾙｺﾝ酸と過酸化水素を生じるが、この時に電子も生成する</a:t>
            </a:r>
          </a:p>
          <a:p>
            <a:pPr eaLnBrk="1" hangingPunct="1">
              <a:lnSpc>
                <a:spcPct val="130000"/>
              </a:lnSpc>
            </a:pPr>
            <a:r>
              <a:rPr lang="ja-JP" altLang="en-US" b="1">
                <a:latin typeface="ＭＳ Ｐゴシック" pitchFamily="50" charset="-128"/>
              </a:rPr>
              <a:t>（ＧＯＤが目的物質</a:t>
            </a:r>
            <a:r>
              <a:rPr lang="en-US" altLang="ja-JP" b="1">
                <a:latin typeface="ＭＳ Ｐゴシック" pitchFamily="50" charset="-128"/>
              </a:rPr>
              <a:t>&lt;</a:t>
            </a:r>
            <a:r>
              <a:rPr lang="ja-JP" altLang="en-US" b="1">
                <a:latin typeface="ＭＳ Ｐゴシック" pitchFamily="50" charset="-128"/>
              </a:rPr>
              <a:t>グルコースとマルトース</a:t>
            </a:r>
            <a:r>
              <a:rPr lang="en-US" altLang="ja-JP" b="1">
                <a:latin typeface="ＭＳ Ｐゴシック" pitchFamily="50" charset="-128"/>
              </a:rPr>
              <a:t>&gt;</a:t>
            </a:r>
            <a:r>
              <a:rPr lang="ja-JP" altLang="en-US" b="1">
                <a:latin typeface="ＭＳ Ｐゴシック" pitchFamily="50" charset="-128"/>
              </a:rPr>
              <a:t>と特異的に反応したことにより、次のステップへ⇒測定に必要な電子を得た！）</a:t>
            </a:r>
            <a:endParaRPr lang="ja-JP" altLang="en-US">
              <a:latin typeface="ＭＳ Ｐゴシック" pitchFamily="50" charset="-128"/>
            </a:endParaRPr>
          </a:p>
        </p:txBody>
      </p:sp>
      <p:sp>
        <p:nvSpPr>
          <p:cNvPr id="30823" name="Rectangle 103"/>
          <p:cNvSpPr>
            <a:spLocks noChangeArrowheads="1"/>
          </p:cNvSpPr>
          <p:nvPr/>
        </p:nvSpPr>
        <p:spPr bwMode="auto">
          <a:xfrm>
            <a:off x="520700" y="165100"/>
            <a:ext cx="4876800" cy="515938"/>
          </a:xfrm>
          <a:prstGeom prst="rect">
            <a:avLst/>
          </a:prstGeom>
          <a:solidFill>
            <a:srgbClr val="FF0000"/>
          </a:solidFill>
          <a:ln w="12700">
            <a:noFill/>
            <a:miter lim="800000"/>
            <a:headEnd/>
            <a:tailEnd/>
          </a:ln>
          <a:effectLst/>
        </p:spPr>
        <p:txBody>
          <a:bodyPr lIns="90488" tIns="44450" rIns="90488" bIns="44450">
            <a:spAutoFit/>
          </a:bodyPr>
          <a:lstStyle/>
          <a:p>
            <a:pPr>
              <a:defRPr/>
            </a:pPr>
            <a:r>
              <a:rPr lang="en-US" altLang="ja-JP"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 GDH-PQQ</a:t>
            </a:r>
            <a:r>
              <a:rPr lang="ja-JP" altLang="en-US" sz="2800" dirty="0">
                <a:solidFill>
                  <a:schemeClr val="bg1"/>
                </a:solidFill>
                <a:effectLst>
                  <a:outerShdw blurRad="38100" dist="38100" dir="2700000" algn="tl">
                    <a:srgbClr val="C0C0C0"/>
                  </a:outerShdw>
                </a:effectLst>
                <a:latin typeface="HG創英角ｺﾞｼｯｸUB" pitchFamily="49" charset="-128"/>
                <a:ea typeface="HG創英角ｺﾞｼｯｸUB" pitchFamily="49" charset="-128"/>
              </a:rPr>
              <a:t>電極法</a:t>
            </a:r>
            <a:r>
              <a:rPr lang="ja-JP" altLang="en-US" sz="2800" dirty="0">
                <a:solidFill>
                  <a:schemeClr val="bg1"/>
                </a:solidFill>
                <a:latin typeface="HG創英角ｺﾞｼｯｸUB" pitchFamily="49" charset="-128"/>
                <a:ea typeface="HG創英角ｺﾞｼｯｸUB" pitchFamily="49" charset="-128"/>
              </a:rPr>
              <a:t>の場合</a:t>
            </a:r>
          </a:p>
        </p:txBody>
      </p:sp>
      <p:sp>
        <p:nvSpPr>
          <p:cNvPr id="29712" name="Rectangle 104"/>
          <p:cNvSpPr>
            <a:spLocks noChangeArrowheads="1"/>
          </p:cNvSpPr>
          <p:nvPr/>
        </p:nvSpPr>
        <p:spPr bwMode="auto">
          <a:xfrm>
            <a:off x="5773738" y="198438"/>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lang="en-US" altLang="ja-JP" sz="2400">
                <a:solidFill>
                  <a:schemeClr val="bg1"/>
                </a:solidFill>
                <a:latin typeface="HG創英角ｺﾞｼｯｸUB" pitchFamily="49" charset="-128"/>
                <a:ea typeface="HG創英角ｺﾞｼｯｸUB" pitchFamily="49" charset="-128"/>
              </a:rPr>
              <a:t>2/5</a:t>
            </a:r>
          </a:p>
        </p:txBody>
      </p:sp>
      <p:cxnSp>
        <p:nvCxnSpPr>
          <p:cNvPr id="76" name="カギ線コネクタ 75"/>
          <p:cNvCxnSpPr/>
          <p:nvPr/>
        </p:nvCxnSpPr>
        <p:spPr>
          <a:xfrm rot="5400000" flipH="1" flipV="1">
            <a:off x="6929438" y="3643312"/>
            <a:ext cx="357188" cy="214313"/>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8" name="円/楕円 77"/>
          <p:cNvSpPr/>
          <p:nvPr/>
        </p:nvSpPr>
        <p:spPr>
          <a:xfrm>
            <a:off x="7429500" y="3286125"/>
            <a:ext cx="214313" cy="214313"/>
          </a:xfrm>
          <a:prstGeom prst="ellipse">
            <a:avLst/>
          </a:prstGeom>
          <a:solidFill>
            <a:srgbClr val="FFFF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9" name="円/楕円 78"/>
          <p:cNvSpPr/>
          <p:nvPr/>
        </p:nvSpPr>
        <p:spPr>
          <a:xfrm>
            <a:off x="7143750" y="3286125"/>
            <a:ext cx="214313" cy="214313"/>
          </a:xfrm>
          <a:prstGeom prst="ellipse">
            <a:avLst/>
          </a:prstGeom>
          <a:solidFill>
            <a:srgbClr val="FFFF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9716" name="テキスト ボックス 79"/>
          <p:cNvSpPr txBox="1">
            <a:spLocks noChangeArrowheads="1"/>
          </p:cNvSpPr>
          <p:nvPr/>
        </p:nvSpPr>
        <p:spPr bwMode="auto">
          <a:xfrm>
            <a:off x="6569075" y="3214688"/>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t>電子</a:t>
            </a:r>
          </a:p>
        </p:txBody>
      </p:sp>
      <p:grpSp>
        <p:nvGrpSpPr>
          <p:cNvPr id="8" name="Group 7"/>
          <p:cNvGrpSpPr>
            <a:grpSpLocks/>
          </p:cNvGrpSpPr>
          <p:nvPr/>
        </p:nvGrpSpPr>
        <p:grpSpPr bwMode="auto">
          <a:xfrm>
            <a:off x="357158" y="4194184"/>
            <a:ext cx="1736725" cy="520700"/>
            <a:chOff x="297" y="1498"/>
            <a:chExt cx="1094" cy="328"/>
          </a:xfrm>
          <a:solidFill>
            <a:srgbClr val="FFFF0C"/>
          </a:solidFill>
        </p:grpSpPr>
        <p:sp>
          <p:nvSpPr>
            <p:cNvPr id="81" name="Oval 8"/>
            <p:cNvSpPr>
              <a:spLocks noChangeArrowheads="1"/>
            </p:cNvSpPr>
            <p:nvPr/>
          </p:nvSpPr>
          <p:spPr bwMode="auto">
            <a:xfrm>
              <a:off x="297" y="1498"/>
              <a:ext cx="1036" cy="328"/>
            </a:xfrm>
            <a:prstGeom prst="ellipse">
              <a:avLst/>
            </a:prstGeom>
            <a:grpFill/>
            <a:ln w="12700">
              <a:solidFill>
                <a:srgbClr val="FFFF0C"/>
              </a:solidFill>
              <a:round/>
              <a:headEnd/>
              <a:tailEnd/>
            </a:ln>
            <a:effectLst>
              <a:outerShdw dist="107763" dir="2700000" algn="ctr" rotWithShape="0">
                <a:schemeClr val="bg2"/>
              </a:outerShdw>
            </a:effectLst>
          </p:spPr>
          <p:txBody>
            <a:bodyPr wrap="none" anchor="ctr"/>
            <a:lstStyle/>
            <a:p>
              <a:pPr>
                <a:defRPr/>
              </a:pPr>
              <a:endParaRPr lang="ja-JP" altLang="en-US"/>
            </a:p>
          </p:txBody>
        </p:sp>
        <p:sp>
          <p:nvSpPr>
            <p:cNvPr id="82" name="Rectangle 9"/>
            <p:cNvSpPr>
              <a:spLocks noChangeArrowheads="1"/>
            </p:cNvSpPr>
            <p:nvPr/>
          </p:nvSpPr>
          <p:spPr bwMode="auto">
            <a:xfrm>
              <a:off x="300" y="1536"/>
              <a:ext cx="1091" cy="250"/>
            </a:xfrm>
            <a:prstGeom prst="rect">
              <a:avLst/>
            </a:prstGeom>
            <a:noFill/>
            <a:ln w="12700">
              <a:noFill/>
              <a:miter lim="800000"/>
              <a:headEnd/>
              <a:tailEnd/>
            </a:ln>
            <a:effectLst/>
          </p:spPr>
          <p:txBody>
            <a:bodyPr wrap="none" lIns="90488" tIns="44450" rIns="90488" bIns="44450">
              <a:spAutoFit/>
            </a:bodyPr>
            <a:lstStyle/>
            <a:p>
              <a:pPr eaLnBrk="0" hangingPunct="0">
                <a:defRPr/>
              </a:pPr>
              <a:r>
                <a:rPr lang="ja-JP" altLang="en-US" sz="2000" b="1" dirty="0">
                  <a:latin typeface="ＭＳ ゴシック" pitchFamily="49" charset="-128"/>
                  <a:ea typeface="ＭＳ ゴシック" pitchFamily="49" charset="-128"/>
                </a:rPr>
                <a:t>マルトース　</a:t>
              </a:r>
            </a:p>
          </p:txBody>
        </p:sp>
      </p:grpSp>
      <p:sp>
        <p:nvSpPr>
          <p:cNvPr id="83" name="正方形/長方形 82"/>
          <p:cNvSpPr>
            <a:spLocks noChangeArrowheads="1"/>
          </p:cNvSpPr>
          <p:nvPr/>
        </p:nvSpPr>
        <p:spPr bwMode="auto">
          <a:xfrm>
            <a:off x="3700463" y="1214438"/>
            <a:ext cx="2800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400">
                <a:solidFill>
                  <a:srgbClr val="000000"/>
                </a:solidFill>
                <a:latin typeface="ＭＳ Ｐゴシック" pitchFamily="50" charset="-128"/>
              </a:rPr>
              <a:t>（ｸﾞﾙｺｰｽとﾏﾙﾄｰｽ）</a:t>
            </a:r>
            <a:endParaRPr lang="ja-JP" altLang="en-US"/>
          </a:p>
        </p:txBody>
      </p:sp>
    </p:spTree>
    <p:extLst>
      <p:ext uri="{BB962C8B-B14F-4D97-AF65-F5344CB8AC3E}">
        <p14:creationId xmlns:p14="http://schemas.microsoft.com/office/powerpoint/2010/main" val="8214048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500" fill="hold"/>
                                        <p:tgtEl>
                                          <p:spTgt spid="83"/>
                                        </p:tgtEl>
                                        <p:attrNameLst>
                                          <p:attrName>r</p:attrName>
                                        </p:attrNameLst>
                                      </p:cBhvr>
                                    </p:animRot>
                                  </p:childTnLst>
                                </p:cTn>
                              </p:par>
                              <p:par>
                                <p:cTn id="7" presetID="5" presetClass="emph" presetSubtype="7" grpId="1" nodeType="withEffect">
                                  <p:stCondLst>
                                    <p:cond delay="0"/>
                                  </p:stCondLst>
                                  <p:childTnLst>
                                    <p:set>
                                      <p:cBhvr override="childStyle">
                                        <p:cTn id="8" dur="indefinite"/>
                                        <p:tgtEl>
                                          <p:spTgt spid="83"/>
                                        </p:tgtEl>
                                        <p:attrNameLst>
                                          <p:attrName>style.fontStyle</p:attrName>
                                        </p:attrNameLst>
                                      </p:cBhvr>
                                      <p:to>
                                        <p:strVal val="italic"/>
                                      </p:to>
                                    </p:set>
                                    <p:set>
                                      <p:cBhvr override="childStyle">
                                        <p:cTn id="9" dur="indefinite"/>
                                        <p:tgtEl>
                                          <p:spTgt spid="83"/>
                                        </p:tgtEl>
                                        <p:attrNameLst>
                                          <p:attrName>style.fontWeight</p:attrName>
                                        </p:attrNameLst>
                                      </p:cBhvr>
                                      <p:to>
                                        <p:strVal val="bold"/>
                                      </p:to>
                                    </p:set>
                                    <p:set>
                                      <p:cBhvr override="childStyle">
                                        <p:cTn id="10" dur="indefinite"/>
                                        <p:tgtEl>
                                          <p:spTgt spid="83"/>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3"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番号プレースホルダ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fld id="{D1574D8C-EB82-4C66-9100-25DCE52B2164}" type="slidenum">
              <a:rPr lang="en-US" altLang="ja-JP" smtClean="0"/>
              <a:pPr eaLnBrk="1" hangingPunct="1"/>
              <a:t>16</a:t>
            </a:fld>
            <a:endParaRPr lang="en-US" altLang="ja-JP"/>
          </a:p>
        </p:txBody>
      </p:sp>
      <p:sp>
        <p:nvSpPr>
          <p:cNvPr id="30723" name="AutoShape 7"/>
          <p:cNvSpPr>
            <a:spLocks noChangeArrowheads="1"/>
          </p:cNvSpPr>
          <p:nvPr/>
        </p:nvSpPr>
        <p:spPr bwMode="auto">
          <a:xfrm>
            <a:off x="2241550" y="2211388"/>
            <a:ext cx="1031875" cy="2035175"/>
          </a:xfrm>
          <a:prstGeom prst="downArrow">
            <a:avLst>
              <a:gd name="adj1" fmla="val 50000"/>
              <a:gd name="adj2" fmla="val 49308"/>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0724" name="Rectangle 2"/>
          <p:cNvSpPr>
            <a:spLocks noGrp="1" noChangeArrowheads="1"/>
          </p:cNvSpPr>
          <p:nvPr>
            <p:ph type="title"/>
          </p:nvPr>
        </p:nvSpPr>
        <p:spPr>
          <a:xfrm>
            <a:off x="590550" y="163513"/>
            <a:ext cx="5861050" cy="530225"/>
          </a:xfrm>
          <a:solidFill>
            <a:srgbClr val="FF0000"/>
          </a:solidFill>
        </p:spPr>
        <p:txBody>
          <a:bodyPr anchor="b"/>
          <a:lstStyle/>
          <a:p>
            <a:pPr algn="l"/>
            <a:r>
              <a:rPr kumimoji="0" lang="en-US" altLang="ja-JP" sz="2800">
                <a:solidFill>
                  <a:schemeClr val="bg1"/>
                </a:solidFill>
              </a:rPr>
              <a:t>■ </a:t>
            </a:r>
            <a:r>
              <a:rPr kumimoji="0" lang="ja-JP" altLang="en-US" sz="2800">
                <a:solidFill>
                  <a:schemeClr val="bg1"/>
                </a:solidFill>
              </a:rPr>
              <a:t>マルトース類の影響</a:t>
            </a:r>
            <a:endParaRPr lang="ja-JP" altLang="en-US" sz="2800">
              <a:solidFill>
                <a:schemeClr val="bg1"/>
              </a:solidFill>
            </a:endParaRPr>
          </a:p>
        </p:txBody>
      </p:sp>
      <p:sp>
        <p:nvSpPr>
          <p:cNvPr id="30725" name="Text Box 3"/>
          <p:cNvSpPr txBox="1">
            <a:spLocks noChangeArrowheads="1"/>
          </p:cNvSpPr>
          <p:nvPr/>
        </p:nvSpPr>
        <p:spPr bwMode="auto">
          <a:xfrm>
            <a:off x="603250" y="2387600"/>
            <a:ext cx="434975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40000"/>
              </a:lnSpc>
              <a:spcBef>
                <a:spcPct val="50000"/>
              </a:spcBef>
            </a:pPr>
            <a:r>
              <a:rPr lang="en-US" altLang="ja-JP" sz="2000">
                <a:solidFill>
                  <a:schemeClr val="tx2"/>
                </a:solidFill>
                <a:latin typeface="Tahoma" pitchFamily="34" charset="0"/>
              </a:rPr>
              <a:t>2005</a:t>
            </a:r>
            <a:r>
              <a:rPr lang="ja-JP" altLang="en-US" sz="2000">
                <a:solidFill>
                  <a:schemeClr val="tx2"/>
                </a:solidFill>
                <a:latin typeface="Tahoma" pitchFamily="34" charset="0"/>
              </a:rPr>
              <a:t>年</a:t>
            </a:r>
            <a:r>
              <a:rPr lang="en-US" altLang="ja-JP" sz="2000">
                <a:solidFill>
                  <a:schemeClr val="tx2"/>
                </a:solidFill>
                <a:latin typeface="Tahoma" pitchFamily="34" charset="0"/>
              </a:rPr>
              <a:t>2</a:t>
            </a:r>
            <a:r>
              <a:rPr lang="ja-JP" altLang="en-US" sz="2000">
                <a:solidFill>
                  <a:schemeClr val="tx2"/>
                </a:solidFill>
                <a:latin typeface="Tahoma" pitchFamily="34" charset="0"/>
              </a:rPr>
              <a:t>月　厚生労働省より、</a:t>
            </a:r>
            <a:r>
              <a:rPr lang="en-US" altLang="ja-JP" sz="2000">
                <a:solidFill>
                  <a:schemeClr val="tx2"/>
                </a:solidFill>
                <a:latin typeface="Tahoma" pitchFamily="34" charset="0"/>
              </a:rPr>
              <a:t>GDH-PQQ</a:t>
            </a:r>
            <a:r>
              <a:rPr lang="ja-JP" altLang="en-US" sz="2000">
                <a:solidFill>
                  <a:schemeClr val="tx2"/>
                </a:solidFill>
                <a:latin typeface="Tahoma" pitchFamily="34" charset="0"/>
              </a:rPr>
              <a:t>法を用いる血糖測定システムに関する安全対策通知がリリース</a:t>
            </a:r>
            <a:endParaRPr lang="ja-JP" altLang="en-US" sz="1200">
              <a:solidFill>
                <a:schemeClr val="tx2"/>
              </a:solidFill>
              <a:latin typeface="Tahoma" pitchFamily="34" charset="0"/>
            </a:endParaRPr>
          </a:p>
        </p:txBody>
      </p:sp>
      <p:sp>
        <p:nvSpPr>
          <p:cNvPr id="30726" name="Text Box 4"/>
          <p:cNvSpPr txBox="1">
            <a:spLocks noChangeArrowheads="1"/>
          </p:cNvSpPr>
          <p:nvPr/>
        </p:nvSpPr>
        <p:spPr bwMode="auto">
          <a:xfrm>
            <a:off x="571500" y="4357688"/>
            <a:ext cx="4371975" cy="1463675"/>
          </a:xfrm>
          <a:prstGeom prst="rect">
            <a:avLst/>
          </a:prstGeom>
          <a:solidFill>
            <a:srgbClr val="FFFF99"/>
          </a:solidFill>
          <a:ln>
            <a:noFill/>
          </a:ln>
          <a:effectLst>
            <a:outerShdw dist="107763"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50000"/>
              </a:lnSpc>
            </a:pPr>
            <a:r>
              <a:rPr lang="ja-JP" altLang="en-US" sz="2000"/>
              <a:t>当該機器及びキットは、原則として患者自身が自宅等で血糖を測定する場合に使用するものであること</a:t>
            </a:r>
            <a:endParaRPr lang="ja-JP" altLang="en-US" sz="2400">
              <a:latin typeface="Times New Roman" pitchFamily="18" charset="0"/>
            </a:endParaRPr>
          </a:p>
        </p:txBody>
      </p:sp>
      <p:pic>
        <p:nvPicPr>
          <p:cNvPr id="3072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9075" y="1217613"/>
            <a:ext cx="3667125" cy="523875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30728" name="Rectangle 6"/>
          <p:cNvSpPr>
            <a:spLocks noChangeArrowheads="1"/>
          </p:cNvSpPr>
          <p:nvPr/>
        </p:nvSpPr>
        <p:spPr bwMode="auto">
          <a:xfrm>
            <a:off x="579438" y="1196975"/>
            <a:ext cx="44767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20000"/>
              </a:lnSpc>
            </a:pPr>
            <a:r>
              <a:rPr lang="ja-JP" altLang="en-US"/>
              <a:t>（</a:t>
            </a:r>
            <a:r>
              <a:rPr lang="en-US" altLang="ja-JP"/>
              <a:t>2004</a:t>
            </a:r>
            <a:r>
              <a:rPr lang="ja-JP" altLang="en-US"/>
              <a:t>年</a:t>
            </a:r>
            <a:r>
              <a:rPr lang="en-US" altLang="ja-JP"/>
              <a:t>10</a:t>
            </a:r>
            <a:r>
              <a:rPr lang="ja-JP" altLang="en-US"/>
              <a:t>月：</a:t>
            </a:r>
            <a:r>
              <a:rPr lang="en-US" altLang="ja-JP"/>
              <a:t>GDH-PQQ</a:t>
            </a:r>
            <a:r>
              <a:rPr lang="ja-JP" altLang="en-US"/>
              <a:t>法による簡易血糖</a:t>
            </a:r>
          </a:p>
          <a:p>
            <a:pPr eaLnBrk="1" hangingPunct="1">
              <a:lnSpc>
                <a:spcPct val="120000"/>
              </a:lnSpc>
            </a:pPr>
            <a:r>
              <a:rPr lang="ja-JP" altLang="en-US"/>
              <a:t>　自己測定器に添付文書改訂を指示）</a:t>
            </a:r>
          </a:p>
        </p:txBody>
      </p:sp>
      <p:sp>
        <p:nvSpPr>
          <p:cNvPr id="30729" name="Text Box 9"/>
          <p:cNvSpPr txBox="1">
            <a:spLocks noChangeArrowheads="1"/>
          </p:cNvSpPr>
          <p:nvPr/>
        </p:nvSpPr>
        <p:spPr bwMode="auto">
          <a:xfrm>
            <a:off x="6064250" y="6511925"/>
            <a:ext cx="18827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200"/>
              <a:t>出典）糖尿病</a:t>
            </a:r>
            <a:r>
              <a:rPr lang="en-US" altLang="ja-JP" sz="1200"/>
              <a:t>.2005</a:t>
            </a:r>
            <a:r>
              <a:rPr lang="ja-JP" altLang="en-US" sz="1200"/>
              <a:t>；</a:t>
            </a:r>
            <a:r>
              <a:rPr lang="en-US" altLang="ja-JP" sz="1200"/>
              <a:t>48</a:t>
            </a:r>
            <a:r>
              <a:rPr lang="ja-JP" altLang="en-US" sz="1200"/>
              <a:t>（</a:t>
            </a:r>
            <a:r>
              <a:rPr lang="en-US" altLang="ja-JP" sz="1200"/>
              <a:t>2</a:t>
            </a:r>
            <a:r>
              <a:rPr lang="ja-JP" altLang="en-US" sz="1200"/>
              <a:t>）</a:t>
            </a:r>
          </a:p>
        </p:txBody>
      </p:sp>
      <p:sp>
        <p:nvSpPr>
          <p:cNvPr id="10" name="テキスト ボックス 9"/>
          <p:cNvSpPr txBox="1">
            <a:spLocks noChangeArrowheads="1"/>
          </p:cNvSpPr>
          <p:nvPr/>
        </p:nvSpPr>
        <p:spPr bwMode="auto">
          <a:xfrm>
            <a:off x="285750" y="6000750"/>
            <a:ext cx="480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a:solidFill>
                  <a:srgbClr val="FF0000"/>
                </a:solidFill>
              </a:rPr>
              <a:t>病院、医院ではマルトースを含む輸液を行う</a:t>
            </a:r>
            <a:endParaRPr lang="en-US" altLang="ja-JP">
              <a:solidFill>
                <a:srgbClr val="FF0000"/>
              </a:solidFill>
            </a:endParaRPr>
          </a:p>
          <a:p>
            <a:pPr eaLnBrk="1" hangingPunct="1"/>
            <a:r>
              <a:rPr lang="ja-JP" altLang="en-US">
                <a:solidFill>
                  <a:srgbClr val="FF0000"/>
                </a:solidFill>
              </a:rPr>
              <a:t>可能性がある</a:t>
            </a:r>
          </a:p>
        </p:txBody>
      </p:sp>
    </p:spTree>
    <p:extLst>
      <p:ext uri="{BB962C8B-B14F-4D97-AF65-F5344CB8AC3E}">
        <p14:creationId xmlns:p14="http://schemas.microsoft.com/office/powerpoint/2010/main" val="25695675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l"/>
            <a:r>
              <a:rPr lang="en-US" altLang="ja-JP">
                <a:solidFill>
                  <a:schemeClr val="bg1"/>
                </a:solidFill>
              </a:rPr>
              <a:t>■ </a:t>
            </a:r>
            <a:r>
              <a:rPr lang="ja-JP" altLang="en-US">
                <a:solidFill>
                  <a:schemeClr val="bg1"/>
                </a:solidFill>
              </a:rPr>
              <a:t>マルトース類の影響</a:t>
            </a:r>
          </a:p>
        </p:txBody>
      </p:sp>
      <p:pic>
        <p:nvPicPr>
          <p:cNvPr id="31747" name="Picture 7"/>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971550" y="1019175"/>
            <a:ext cx="7313613" cy="5389563"/>
          </a:xfrm>
          <a:noFill/>
        </p:spPr>
      </p:pic>
      <p:sp>
        <p:nvSpPr>
          <p:cNvPr id="31748" name="Text Box 8"/>
          <p:cNvSpPr txBox="1">
            <a:spLocks noChangeArrowheads="1"/>
          </p:cNvSpPr>
          <p:nvPr/>
        </p:nvSpPr>
        <p:spPr bwMode="auto">
          <a:xfrm>
            <a:off x="5357813" y="6448425"/>
            <a:ext cx="33226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200"/>
              <a:t>出典）遠藤敏彦ら：糖尿病</a:t>
            </a:r>
            <a:r>
              <a:rPr lang="en-US" altLang="ja-JP" sz="1200"/>
              <a:t>.2005</a:t>
            </a:r>
            <a:r>
              <a:rPr lang="ja-JP" altLang="en-US" sz="1200"/>
              <a:t>；</a:t>
            </a:r>
            <a:r>
              <a:rPr lang="en-US" altLang="ja-JP" sz="1200"/>
              <a:t>48</a:t>
            </a:r>
            <a:r>
              <a:rPr lang="ja-JP" altLang="en-US" sz="1200"/>
              <a:t>（</a:t>
            </a:r>
            <a:r>
              <a:rPr lang="en-US" altLang="ja-JP" sz="1200"/>
              <a:t>5</a:t>
            </a:r>
            <a:r>
              <a:rPr lang="ja-JP" altLang="en-US" sz="1200"/>
              <a:t>）：</a:t>
            </a:r>
            <a:r>
              <a:rPr lang="en-US" altLang="ja-JP" sz="1200"/>
              <a:t>347-353</a:t>
            </a:r>
          </a:p>
        </p:txBody>
      </p:sp>
      <p:sp>
        <p:nvSpPr>
          <p:cNvPr id="31749" name="Rectangle 9"/>
          <p:cNvSpPr>
            <a:spLocks noChangeArrowheads="1"/>
          </p:cNvSpPr>
          <p:nvPr/>
        </p:nvSpPr>
        <p:spPr bwMode="auto">
          <a:xfrm>
            <a:off x="1957388" y="4833938"/>
            <a:ext cx="714375" cy="295275"/>
          </a:xfrm>
          <a:prstGeom prst="rect">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en-US" altLang="ja-JP"/>
              <a:t>A</a:t>
            </a:r>
            <a:r>
              <a:rPr lang="ja-JP" altLang="en-US"/>
              <a:t>社</a:t>
            </a:r>
          </a:p>
        </p:txBody>
      </p:sp>
      <p:sp>
        <p:nvSpPr>
          <p:cNvPr id="31750" name="Rectangle 10"/>
          <p:cNvSpPr>
            <a:spLocks noChangeArrowheads="1"/>
          </p:cNvSpPr>
          <p:nvPr/>
        </p:nvSpPr>
        <p:spPr bwMode="auto">
          <a:xfrm>
            <a:off x="2679700" y="4832350"/>
            <a:ext cx="714375" cy="295275"/>
          </a:xfrm>
          <a:prstGeom prst="rect">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en-US" altLang="ja-JP"/>
              <a:t>B</a:t>
            </a:r>
            <a:r>
              <a:rPr lang="ja-JP" altLang="en-US"/>
              <a:t>社</a:t>
            </a:r>
          </a:p>
        </p:txBody>
      </p:sp>
      <p:sp>
        <p:nvSpPr>
          <p:cNvPr id="31751" name="Rectangle 11"/>
          <p:cNvSpPr>
            <a:spLocks noChangeArrowheads="1"/>
          </p:cNvSpPr>
          <p:nvPr/>
        </p:nvSpPr>
        <p:spPr bwMode="auto">
          <a:xfrm>
            <a:off x="3403600" y="4832350"/>
            <a:ext cx="714375" cy="295275"/>
          </a:xfrm>
          <a:prstGeom prst="rect">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en-US" altLang="ja-JP"/>
              <a:t>C</a:t>
            </a:r>
            <a:r>
              <a:rPr lang="ja-JP" altLang="en-US"/>
              <a:t>社</a:t>
            </a:r>
          </a:p>
        </p:txBody>
      </p:sp>
      <p:sp>
        <p:nvSpPr>
          <p:cNvPr id="31752" name="Rectangle 12"/>
          <p:cNvSpPr>
            <a:spLocks noChangeArrowheads="1"/>
          </p:cNvSpPr>
          <p:nvPr/>
        </p:nvSpPr>
        <p:spPr bwMode="auto">
          <a:xfrm>
            <a:off x="4827588" y="4832350"/>
            <a:ext cx="714375" cy="295275"/>
          </a:xfrm>
          <a:prstGeom prst="rect">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en-US" altLang="ja-JP"/>
              <a:t>E</a:t>
            </a:r>
            <a:r>
              <a:rPr lang="ja-JP" altLang="en-US"/>
              <a:t>社</a:t>
            </a:r>
          </a:p>
        </p:txBody>
      </p:sp>
      <p:sp>
        <p:nvSpPr>
          <p:cNvPr id="31753" name="Rectangle 13"/>
          <p:cNvSpPr>
            <a:spLocks noChangeArrowheads="1"/>
          </p:cNvSpPr>
          <p:nvPr/>
        </p:nvSpPr>
        <p:spPr bwMode="auto">
          <a:xfrm>
            <a:off x="5549900" y="4830763"/>
            <a:ext cx="714375" cy="295275"/>
          </a:xfrm>
          <a:prstGeom prst="rect">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en-US" altLang="ja-JP"/>
              <a:t>F</a:t>
            </a:r>
            <a:r>
              <a:rPr lang="ja-JP" altLang="en-US"/>
              <a:t>社</a:t>
            </a:r>
          </a:p>
        </p:txBody>
      </p:sp>
      <p:sp>
        <p:nvSpPr>
          <p:cNvPr id="31754" name="Rectangle 14"/>
          <p:cNvSpPr>
            <a:spLocks noChangeArrowheads="1"/>
          </p:cNvSpPr>
          <p:nvPr/>
        </p:nvSpPr>
        <p:spPr bwMode="auto">
          <a:xfrm>
            <a:off x="6273800" y="4830763"/>
            <a:ext cx="714375" cy="295275"/>
          </a:xfrm>
          <a:prstGeom prst="rect">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en-US" altLang="ja-JP"/>
              <a:t>G</a:t>
            </a:r>
            <a:r>
              <a:rPr lang="ja-JP" altLang="en-US"/>
              <a:t>社</a:t>
            </a:r>
          </a:p>
        </p:txBody>
      </p:sp>
      <p:sp>
        <p:nvSpPr>
          <p:cNvPr id="31755" name="Rectangle 15"/>
          <p:cNvSpPr>
            <a:spLocks noChangeArrowheads="1"/>
          </p:cNvSpPr>
          <p:nvPr/>
        </p:nvSpPr>
        <p:spPr bwMode="auto">
          <a:xfrm>
            <a:off x="6992938" y="4830763"/>
            <a:ext cx="714375" cy="295275"/>
          </a:xfrm>
          <a:prstGeom prst="rect">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en-US" altLang="ja-JP"/>
              <a:t>H</a:t>
            </a:r>
            <a:r>
              <a:rPr lang="ja-JP" altLang="en-US"/>
              <a:t>社</a:t>
            </a:r>
          </a:p>
        </p:txBody>
      </p:sp>
      <p:sp>
        <p:nvSpPr>
          <p:cNvPr id="31756" name="Rectangle 12"/>
          <p:cNvSpPr>
            <a:spLocks noChangeArrowheads="1"/>
          </p:cNvSpPr>
          <p:nvPr/>
        </p:nvSpPr>
        <p:spPr bwMode="auto">
          <a:xfrm>
            <a:off x="4143375" y="4848225"/>
            <a:ext cx="714375" cy="295275"/>
          </a:xfrm>
          <a:prstGeom prst="rect">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eaLnBrk="1" hangingPunct="1"/>
            <a:r>
              <a:rPr lang="en-US" altLang="ja-JP"/>
              <a:t>D</a:t>
            </a:r>
            <a:r>
              <a:rPr lang="ja-JP" altLang="en-US"/>
              <a:t>社</a:t>
            </a:r>
          </a:p>
        </p:txBody>
      </p:sp>
      <p:sp>
        <p:nvSpPr>
          <p:cNvPr id="31757" name="テキスト ボックス 14"/>
          <p:cNvSpPr txBox="1">
            <a:spLocks noChangeArrowheads="1"/>
          </p:cNvSpPr>
          <p:nvPr/>
        </p:nvSpPr>
        <p:spPr bwMode="auto">
          <a:xfrm>
            <a:off x="6142038" y="571500"/>
            <a:ext cx="12874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a:solidFill>
                  <a:srgbClr val="FF0000"/>
                </a:solidFill>
              </a:rPr>
              <a:t>GDH-PQQ</a:t>
            </a:r>
            <a:endParaRPr lang="ja-JP" altLang="en-US">
              <a:solidFill>
                <a:srgbClr val="FF0000"/>
              </a:solidFill>
            </a:endParaRPr>
          </a:p>
        </p:txBody>
      </p:sp>
      <p:sp>
        <p:nvSpPr>
          <p:cNvPr id="31758" name="テキスト ボックス 15"/>
          <p:cNvSpPr txBox="1">
            <a:spLocks noChangeArrowheads="1"/>
          </p:cNvSpPr>
          <p:nvPr/>
        </p:nvSpPr>
        <p:spPr bwMode="auto">
          <a:xfrm>
            <a:off x="3357563" y="571500"/>
            <a:ext cx="71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a:solidFill>
                  <a:srgbClr val="0070C0"/>
                </a:solidFill>
              </a:rPr>
              <a:t>GOD</a:t>
            </a:r>
            <a:endParaRPr lang="ja-JP" altLang="en-US">
              <a:solidFill>
                <a:srgbClr val="0070C0"/>
              </a:solidFill>
            </a:endParaRPr>
          </a:p>
        </p:txBody>
      </p:sp>
      <p:cxnSp>
        <p:nvCxnSpPr>
          <p:cNvPr id="18" name="直線コネクタ 17"/>
          <p:cNvCxnSpPr/>
          <p:nvPr/>
        </p:nvCxnSpPr>
        <p:spPr>
          <a:xfrm>
            <a:off x="2071688" y="928688"/>
            <a:ext cx="3429000" cy="158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5786438" y="928688"/>
            <a:ext cx="1928812"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2"/>
          <p:cNvSpPr txBox="1">
            <a:spLocks noChangeArrowheads="1"/>
          </p:cNvSpPr>
          <p:nvPr/>
        </p:nvSpPr>
        <p:spPr bwMode="auto">
          <a:xfrm>
            <a:off x="590550" y="71438"/>
            <a:ext cx="5861050" cy="530225"/>
          </a:xfrm>
          <a:prstGeom prst="rect">
            <a:avLst/>
          </a:prstGeom>
          <a:solidFill>
            <a:srgbClr val="FF0000"/>
          </a:solidFill>
          <a:ln w="9525">
            <a:noFill/>
            <a:miter lim="800000"/>
            <a:headEnd/>
            <a:tailEnd/>
          </a:ln>
        </p:spPr>
        <p:txBody>
          <a:bodyPr anchor="b"/>
          <a:lstStyle/>
          <a:p>
            <a:pPr eaLnBrk="0" hangingPunct="0">
              <a:defRPr/>
            </a:pPr>
            <a:r>
              <a:rPr kumimoji="0" lang="en-US" altLang="ja-JP" sz="2800" kern="0">
                <a:solidFill>
                  <a:schemeClr val="bg1"/>
                </a:solidFill>
                <a:latin typeface="+mj-lt"/>
                <a:ea typeface="+mj-ea"/>
                <a:cs typeface="+mj-cs"/>
              </a:rPr>
              <a:t>■ </a:t>
            </a:r>
            <a:r>
              <a:rPr kumimoji="0" lang="ja-JP" altLang="en-US" sz="2800" kern="0">
                <a:solidFill>
                  <a:schemeClr val="bg1"/>
                </a:solidFill>
                <a:latin typeface="+mj-lt"/>
                <a:ea typeface="+mj-ea"/>
                <a:cs typeface="+mj-cs"/>
              </a:rPr>
              <a:t>マルトース類の影響</a:t>
            </a:r>
            <a:endParaRPr lang="ja-JP" altLang="en-US" sz="2800" kern="0">
              <a:solidFill>
                <a:schemeClr val="bg1"/>
              </a:solidFill>
              <a:latin typeface="+mj-lt"/>
              <a:ea typeface="+mj-ea"/>
              <a:cs typeface="+mj-cs"/>
            </a:endParaRPr>
          </a:p>
        </p:txBody>
      </p:sp>
    </p:spTree>
    <p:extLst>
      <p:ext uri="{BB962C8B-B14F-4D97-AF65-F5344CB8AC3E}">
        <p14:creationId xmlns:p14="http://schemas.microsoft.com/office/powerpoint/2010/main" val="963668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304800" y="500063"/>
            <a:ext cx="8410575"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kumimoji="0" lang="ja-JP" altLang="en-US" sz="3200" b="1">
                <a:solidFill>
                  <a:schemeClr val="accent2"/>
                </a:solidFill>
                <a:latin typeface="Osaka" charset="-128"/>
              </a:rPr>
              <a:t>グルコースオキシダーゼ（ </a:t>
            </a:r>
            <a:r>
              <a:rPr kumimoji="0" lang="en-US" altLang="ja-JP" sz="3200" b="1">
                <a:solidFill>
                  <a:schemeClr val="accent2"/>
                </a:solidFill>
                <a:latin typeface="Osaka" charset="-128"/>
              </a:rPr>
              <a:t>GOD </a:t>
            </a:r>
            <a:r>
              <a:rPr kumimoji="0" lang="ja-JP" altLang="en-US" sz="3200" b="1">
                <a:solidFill>
                  <a:schemeClr val="accent2"/>
                </a:solidFill>
                <a:latin typeface="Osaka" charset="-128"/>
              </a:rPr>
              <a:t>）</a:t>
            </a:r>
            <a:r>
              <a:rPr kumimoji="0" lang="ja-JP" altLang="en-US" sz="3200" b="1">
                <a:latin typeface="Osaka" charset="-128"/>
              </a:rPr>
              <a:t>の</a:t>
            </a:r>
          </a:p>
          <a:p>
            <a:pPr eaLnBrk="1" hangingPunct="1"/>
            <a:r>
              <a:rPr kumimoji="0" lang="ja-JP" altLang="en-US" sz="3200" b="1">
                <a:latin typeface="Osaka" charset="-128"/>
              </a:rPr>
              <a:t>触媒作用を利用した機器で電極法を用いる機器は</a:t>
            </a:r>
          </a:p>
          <a:p>
            <a:pPr eaLnBrk="1" hangingPunct="1"/>
            <a:endParaRPr kumimoji="0" lang="ja-JP" altLang="en-US" sz="3200" b="1">
              <a:latin typeface="Osaka" charset="-128"/>
            </a:endParaRPr>
          </a:p>
          <a:p>
            <a:pPr eaLnBrk="1" hangingPunct="1"/>
            <a:r>
              <a:rPr kumimoji="0" lang="ja-JP" altLang="en-US" sz="3200" b="1">
                <a:latin typeface="Osaka" charset="-128"/>
              </a:rPr>
              <a:t>溶存酸素の影響で、血糖値が低めに測定される事があるため注意を要する。</a:t>
            </a:r>
            <a:endParaRPr kumimoji="0" lang="en-US" altLang="ja-JP" sz="3200" b="1">
              <a:latin typeface="Osaka" charset="-128"/>
            </a:endParaRPr>
          </a:p>
          <a:p>
            <a:pPr eaLnBrk="1" hangingPunct="1"/>
            <a:endParaRPr kumimoji="0" lang="en-US" altLang="ja-JP" sz="3200" b="1">
              <a:latin typeface="Osaka" charset="-128"/>
            </a:endParaRPr>
          </a:p>
          <a:p>
            <a:pPr eaLnBrk="1" hangingPunct="1"/>
            <a:r>
              <a:rPr kumimoji="0" lang="ja-JP" altLang="en-US" sz="3200" b="1">
                <a:latin typeface="Osaka" charset="-128"/>
              </a:rPr>
              <a:t>ﾜﾝﾀｯﾁｳﾙﾄﾗﾋﾞｭｰ、ｸﾞﾙﾃｽﾄｴﾌﾞﾘ、ｱｾﾝｼｱﾌﾞﾘｰｽﾞ</a:t>
            </a:r>
            <a:r>
              <a:rPr kumimoji="0" lang="en-US" altLang="ja-JP" sz="3200" b="1">
                <a:latin typeface="Osaka" charset="-128"/>
              </a:rPr>
              <a:t>Ⅱ</a:t>
            </a:r>
            <a:r>
              <a:rPr kumimoji="0" lang="ja-JP" altLang="en-US" sz="3200" b="1">
                <a:latin typeface="Osaka" charset="-128"/>
              </a:rPr>
              <a:t>など</a:t>
            </a:r>
            <a:endParaRPr kumimoji="0" lang="en-US" altLang="ja-JP" sz="3200" b="1">
              <a:latin typeface="Osaka" charset="-128"/>
            </a:endParaRPr>
          </a:p>
          <a:p>
            <a:pPr eaLnBrk="1" hangingPunct="1"/>
            <a:endParaRPr kumimoji="0" lang="en-US" altLang="ja-JP" sz="3200" b="1">
              <a:latin typeface="Osaka" charset="-128"/>
            </a:endParaRPr>
          </a:p>
        </p:txBody>
      </p:sp>
      <p:sp>
        <p:nvSpPr>
          <p:cNvPr id="4" name="正方形/長方形 3"/>
          <p:cNvSpPr>
            <a:spLocks noChangeArrowheads="1"/>
          </p:cNvSpPr>
          <p:nvPr/>
        </p:nvSpPr>
        <p:spPr bwMode="auto">
          <a:xfrm>
            <a:off x="428625" y="5280025"/>
            <a:ext cx="828675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kumimoji="0" lang="en-US" altLang="ja-JP" sz="3200" b="1">
                <a:solidFill>
                  <a:srgbClr val="FF0000"/>
                </a:solidFill>
                <a:latin typeface="Osaka" charset="-128"/>
              </a:rPr>
              <a:t>HOT(</a:t>
            </a:r>
            <a:r>
              <a:rPr kumimoji="0" lang="ja-JP" altLang="en-US" sz="3200" b="1">
                <a:solidFill>
                  <a:srgbClr val="FF0000"/>
                </a:solidFill>
                <a:latin typeface="Osaka" charset="-128"/>
              </a:rPr>
              <a:t>在宅酸素療法</a:t>
            </a:r>
            <a:r>
              <a:rPr kumimoji="0" lang="en-US" altLang="ja-JP" sz="3200" b="1">
                <a:solidFill>
                  <a:srgbClr val="FF0000"/>
                </a:solidFill>
                <a:latin typeface="Osaka" charset="-128"/>
              </a:rPr>
              <a:t>)</a:t>
            </a:r>
            <a:r>
              <a:rPr kumimoji="0" lang="ja-JP" altLang="en-US" sz="3200" b="1">
                <a:solidFill>
                  <a:srgbClr val="FF0000"/>
                </a:solidFill>
                <a:latin typeface="Osaka" charset="-128"/>
              </a:rPr>
              <a:t>や人工呼吸器管理の</a:t>
            </a:r>
            <a:endParaRPr kumimoji="0" lang="en-US" altLang="ja-JP" sz="3200" b="1">
              <a:solidFill>
                <a:srgbClr val="FF0000"/>
              </a:solidFill>
              <a:latin typeface="Osaka" charset="-128"/>
            </a:endParaRPr>
          </a:p>
          <a:p>
            <a:pPr eaLnBrk="1" hangingPunct="1"/>
            <a:r>
              <a:rPr kumimoji="0" lang="ja-JP" altLang="en-US" sz="3200" b="1">
                <a:solidFill>
                  <a:srgbClr val="FF0000"/>
                </a:solidFill>
                <a:latin typeface="Osaka" charset="-128"/>
              </a:rPr>
              <a:t>患者さんは注意</a:t>
            </a:r>
          </a:p>
        </p:txBody>
      </p:sp>
    </p:spTree>
    <p:extLst>
      <p:ext uri="{BB962C8B-B14F-4D97-AF65-F5344CB8AC3E}">
        <p14:creationId xmlns:p14="http://schemas.microsoft.com/office/powerpoint/2010/main" val="38572893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533400" y="165100"/>
            <a:ext cx="4313238" cy="5238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kumimoji="0" lang="en-US" altLang="ja-JP" sz="2800">
                <a:solidFill>
                  <a:schemeClr val="bg1"/>
                </a:solidFill>
                <a:latin typeface="HG創英角ｺﾞｼｯｸUB" pitchFamily="49" charset="-128"/>
                <a:ea typeface="HG創英角ｺﾞｼｯｸUB" pitchFamily="49" charset="-128"/>
              </a:rPr>
              <a:t>■ </a:t>
            </a:r>
            <a:r>
              <a:rPr kumimoji="0" lang="ja-JP" altLang="en-US" sz="2800">
                <a:solidFill>
                  <a:schemeClr val="bg1"/>
                </a:solidFill>
                <a:latin typeface="HG創英角ｺﾞｼｯｸUB" pitchFamily="49" charset="-128"/>
                <a:ea typeface="HG創英角ｺﾞｼｯｸUB" pitchFamily="49" charset="-128"/>
              </a:rPr>
              <a:t>溶</a:t>
            </a:r>
            <a:r>
              <a:rPr lang="ja-JP" altLang="en-US" sz="2800">
                <a:solidFill>
                  <a:schemeClr val="bg1"/>
                </a:solidFill>
                <a:latin typeface="HG創英角ｺﾞｼｯｸUB" pitchFamily="49" charset="-128"/>
                <a:ea typeface="HG創英角ｺﾞｼｯｸUB" pitchFamily="49" charset="-128"/>
              </a:rPr>
              <a:t>存酸素の影響　　　</a:t>
            </a:r>
          </a:p>
        </p:txBody>
      </p:sp>
      <p:sp>
        <p:nvSpPr>
          <p:cNvPr id="34819" name="Text Box 16"/>
          <p:cNvSpPr txBox="1">
            <a:spLocks noChangeArrowheads="1"/>
          </p:cNvSpPr>
          <p:nvPr/>
        </p:nvSpPr>
        <p:spPr bwMode="auto">
          <a:xfrm>
            <a:off x="844550" y="5354638"/>
            <a:ext cx="77216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10000"/>
              </a:lnSpc>
              <a:spcBef>
                <a:spcPct val="50000"/>
              </a:spcBef>
            </a:pPr>
            <a:r>
              <a:rPr lang="en-US" altLang="ja-JP">
                <a:solidFill>
                  <a:schemeClr val="tx2"/>
                </a:solidFill>
                <a:latin typeface="Times New Roman" pitchFamily="18" charset="0"/>
              </a:rPr>
              <a:t>GOD</a:t>
            </a:r>
            <a:r>
              <a:rPr lang="ja-JP" altLang="en-US">
                <a:solidFill>
                  <a:schemeClr val="tx2"/>
                </a:solidFill>
                <a:latin typeface="Times New Roman" pitchFamily="18" charset="0"/>
              </a:rPr>
              <a:t>電極法は測定原理上、副反応が酸素濃度に依存して進むため、酸素分圧が高い場合、グルコースが使用され実際の血糖値よりも低く表示される。</a:t>
            </a:r>
            <a:endParaRPr lang="ja-JP" altLang="en-US" sz="1600">
              <a:latin typeface="Times New Roman" pitchFamily="18" charset="0"/>
            </a:endParaRPr>
          </a:p>
        </p:txBody>
      </p:sp>
      <p:sp>
        <p:nvSpPr>
          <p:cNvPr id="34820" name="Text Box 22"/>
          <p:cNvSpPr txBox="1">
            <a:spLocks noChangeArrowheads="1"/>
          </p:cNvSpPr>
          <p:nvPr/>
        </p:nvSpPr>
        <p:spPr bwMode="auto">
          <a:xfrm>
            <a:off x="5000625" y="6511925"/>
            <a:ext cx="35512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200"/>
              <a:t>出典）佐野俊一ら：機器・試薬</a:t>
            </a:r>
            <a:r>
              <a:rPr lang="en-US" altLang="ja-JP" sz="1200"/>
              <a:t>.2005</a:t>
            </a:r>
            <a:r>
              <a:rPr lang="ja-JP" altLang="en-US" sz="1200"/>
              <a:t>；</a:t>
            </a:r>
            <a:r>
              <a:rPr lang="en-US" altLang="ja-JP" sz="1200"/>
              <a:t>28</a:t>
            </a:r>
            <a:r>
              <a:rPr lang="ja-JP" altLang="en-US" sz="1200"/>
              <a:t>（</a:t>
            </a:r>
            <a:r>
              <a:rPr lang="en-US" altLang="ja-JP" sz="1200"/>
              <a:t>4</a:t>
            </a:r>
            <a:r>
              <a:rPr lang="ja-JP" altLang="en-US" sz="1200"/>
              <a:t>）：</a:t>
            </a:r>
            <a:r>
              <a:rPr lang="en-US" altLang="ja-JP" sz="1200"/>
              <a:t>349-356</a:t>
            </a:r>
          </a:p>
        </p:txBody>
      </p:sp>
      <p:sp>
        <p:nvSpPr>
          <p:cNvPr id="34821" name="Text Box 23"/>
          <p:cNvSpPr txBox="1">
            <a:spLocks noChangeArrowheads="1"/>
          </p:cNvSpPr>
          <p:nvPr/>
        </p:nvSpPr>
        <p:spPr bwMode="auto">
          <a:xfrm>
            <a:off x="989013" y="1044575"/>
            <a:ext cx="253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a:t>【GOD</a:t>
            </a:r>
            <a:r>
              <a:rPr lang="ja-JP" altLang="en-US"/>
              <a:t>電極法の測定器</a:t>
            </a:r>
            <a:r>
              <a:rPr lang="en-US" altLang="ja-JP"/>
              <a:t>】</a:t>
            </a:r>
          </a:p>
        </p:txBody>
      </p:sp>
      <p:grpSp>
        <p:nvGrpSpPr>
          <p:cNvPr id="34822" name="Group 4"/>
          <p:cNvGrpSpPr>
            <a:grpSpLocks noChangeAspect="1"/>
          </p:cNvGrpSpPr>
          <p:nvPr/>
        </p:nvGrpSpPr>
        <p:grpSpPr bwMode="auto">
          <a:xfrm>
            <a:off x="228600" y="1651000"/>
            <a:ext cx="4213225" cy="3375025"/>
            <a:chOff x="144" y="1040"/>
            <a:chExt cx="2654" cy="2126"/>
          </a:xfrm>
        </p:grpSpPr>
        <p:sp>
          <p:nvSpPr>
            <p:cNvPr id="34891" name="AutoShape 3"/>
            <p:cNvSpPr>
              <a:spLocks noChangeAspect="1" noChangeArrowheads="1" noTextEdit="1"/>
            </p:cNvSpPr>
            <p:nvPr/>
          </p:nvSpPr>
          <p:spPr bwMode="auto">
            <a:xfrm>
              <a:off x="144" y="1040"/>
              <a:ext cx="2641" cy="2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4892" name="Rectangle 5"/>
            <p:cNvSpPr>
              <a:spLocks noChangeArrowheads="1"/>
            </p:cNvSpPr>
            <p:nvPr/>
          </p:nvSpPr>
          <p:spPr bwMode="auto">
            <a:xfrm>
              <a:off x="144" y="1040"/>
              <a:ext cx="2648" cy="2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4893" name="Line 6"/>
            <p:cNvSpPr>
              <a:spLocks noChangeShapeType="1"/>
            </p:cNvSpPr>
            <p:nvPr/>
          </p:nvSpPr>
          <p:spPr bwMode="auto">
            <a:xfrm>
              <a:off x="745" y="2327"/>
              <a:ext cx="1882"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94" name="Line 7"/>
            <p:cNvSpPr>
              <a:spLocks noChangeShapeType="1"/>
            </p:cNvSpPr>
            <p:nvPr/>
          </p:nvSpPr>
          <p:spPr bwMode="auto">
            <a:xfrm>
              <a:off x="745" y="1938"/>
              <a:ext cx="1882"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95" name="Line 8"/>
            <p:cNvSpPr>
              <a:spLocks noChangeShapeType="1"/>
            </p:cNvSpPr>
            <p:nvPr/>
          </p:nvSpPr>
          <p:spPr bwMode="auto">
            <a:xfrm>
              <a:off x="745" y="1555"/>
              <a:ext cx="1882"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96" name="Line 9"/>
            <p:cNvSpPr>
              <a:spLocks noChangeShapeType="1"/>
            </p:cNvSpPr>
            <p:nvPr/>
          </p:nvSpPr>
          <p:spPr bwMode="auto">
            <a:xfrm>
              <a:off x="745" y="1165"/>
              <a:ext cx="1882"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97" name="Line 10"/>
            <p:cNvSpPr>
              <a:spLocks noChangeShapeType="1"/>
            </p:cNvSpPr>
            <p:nvPr/>
          </p:nvSpPr>
          <p:spPr bwMode="auto">
            <a:xfrm>
              <a:off x="745" y="1165"/>
              <a:ext cx="1" cy="1552"/>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98" name="Line 11"/>
            <p:cNvSpPr>
              <a:spLocks noChangeShapeType="1"/>
            </p:cNvSpPr>
            <p:nvPr/>
          </p:nvSpPr>
          <p:spPr bwMode="auto">
            <a:xfrm>
              <a:off x="745" y="2717"/>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99" name="Line 12"/>
            <p:cNvSpPr>
              <a:spLocks noChangeShapeType="1"/>
            </p:cNvSpPr>
            <p:nvPr/>
          </p:nvSpPr>
          <p:spPr bwMode="auto">
            <a:xfrm>
              <a:off x="745" y="2327"/>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0" name="Line 13"/>
            <p:cNvSpPr>
              <a:spLocks noChangeShapeType="1"/>
            </p:cNvSpPr>
            <p:nvPr/>
          </p:nvSpPr>
          <p:spPr bwMode="auto">
            <a:xfrm>
              <a:off x="745" y="1938"/>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1" name="Line 14"/>
            <p:cNvSpPr>
              <a:spLocks noChangeShapeType="1"/>
            </p:cNvSpPr>
            <p:nvPr/>
          </p:nvSpPr>
          <p:spPr bwMode="auto">
            <a:xfrm>
              <a:off x="745" y="1555"/>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2" name="Line 15"/>
            <p:cNvSpPr>
              <a:spLocks noChangeShapeType="1"/>
            </p:cNvSpPr>
            <p:nvPr/>
          </p:nvSpPr>
          <p:spPr bwMode="auto">
            <a:xfrm>
              <a:off x="745" y="1165"/>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3" name="Line 16"/>
            <p:cNvSpPr>
              <a:spLocks noChangeShapeType="1"/>
            </p:cNvSpPr>
            <p:nvPr/>
          </p:nvSpPr>
          <p:spPr bwMode="auto">
            <a:xfrm>
              <a:off x="745" y="2717"/>
              <a:ext cx="1882"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4" name="Line 17"/>
            <p:cNvSpPr>
              <a:spLocks noChangeShapeType="1"/>
            </p:cNvSpPr>
            <p:nvPr/>
          </p:nvSpPr>
          <p:spPr bwMode="auto">
            <a:xfrm flipV="1">
              <a:off x="745" y="2677"/>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5" name="Line 18"/>
            <p:cNvSpPr>
              <a:spLocks noChangeShapeType="1"/>
            </p:cNvSpPr>
            <p:nvPr/>
          </p:nvSpPr>
          <p:spPr bwMode="auto">
            <a:xfrm flipV="1">
              <a:off x="1214" y="2677"/>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6" name="Line 19"/>
            <p:cNvSpPr>
              <a:spLocks noChangeShapeType="1"/>
            </p:cNvSpPr>
            <p:nvPr/>
          </p:nvSpPr>
          <p:spPr bwMode="auto">
            <a:xfrm flipV="1">
              <a:off x="1689" y="2677"/>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7" name="Line 20"/>
            <p:cNvSpPr>
              <a:spLocks noChangeShapeType="1"/>
            </p:cNvSpPr>
            <p:nvPr/>
          </p:nvSpPr>
          <p:spPr bwMode="auto">
            <a:xfrm flipV="1">
              <a:off x="2158" y="2677"/>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8" name="Line 21"/>
            <p:cNvSpPr>
              <a:spLocks noChangeShapeType="1"/>
            </p:cNvSpPr>
            <p:nvPr/>
          </p:nvSpPr>
          <p:spPr bwMode="auto">
            <a:xfrm flipV="1">
              <a:off x="2627" y="2677"/>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09" name="Freeform 22"/>
            <p:cNvSpPr>
              <a:spLocks/>
            </p:cNvSpPr>
            <p:nvPr/>
          </p:nvSpPr>
          <p:spPr bwMode="auto">
            <a:xfrm>
              <a:off x="936" y="1654"/>
              <a:ext cx="93" cy="92"/>
            </a:xfrm>
            <a:custGeom>
              <a:avLst/>
              <a:gdLst>
                <a:gd name="T0" fmla="*/ 47 w 93"/>
                <a:gd name="T1" fmla="*/ 0 h 92"/>
                <a:gd name="T2" fmla="*/ 93 w 93"/>
                <a:gd name="T3" fmla="*/ 46 h 92"/>
                <a:gd name="T4" fmla="*/ 47 w 93"/>
                <a:gd name="T5" fmla="*/ 92 h 92"/>
                <a:gd name="T6" fmla="*/ 0 w 93"/>
                <a:gd name="T7" fmla="*/ 46 h 92"/>
                <a:gd name="T8" fmla="*/ 47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7" y="0"/>
                  </a:moveTo>
                  <a:lnTo>
                    <a:pt x="93" y="46"/>
                  </a:lnTo>
                  <a:lnTo>
                    <a:pt x="47" y="92"/>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910" name="Freeform 23"/>
            <p:cNvSpPr>
              <a:spLocks/>
            </p:cNvSpPr>
            <p:nvPr/>
          </p:nvSpPr>
          <p:spPr bwMode="auto">
            <a:xfrm>
              <a:off x="1332" y="1964"/>
              <a:ext cx="93" cy="93"/>
            </a:xfrm>
            <a:custGeom>
              <a:avLst/>
              <a:gdLst>
                <a:gd name="T0" fmla="*/ 47 w 93"/>
                <a:gd name="T1" fmla="*/ 0 h 93"/>
                <a:gd name="T2" fmla="*/ 93 w 93"/>
                <a:gd name="T3" fmla="*/ 46 h 93"/>
                <a:gd name="T4" fmla="*/ 47 w 93"/>
                <a:gd name="T5" fmla="*/ 93 h 93"/>
                <a:gd name="T6" fmla="*/ 0 w 93"/>
                <a:gd name="T7" fmla="*/ 46 h 93"/>
                <a:gd name="T8" fmla="*/ 47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7" y="0"/>
                  </a:moveTo>
                  <a:lnTo>
                    <a:pt x="93" y="46"/>
                  </a:lnTo>
                  <a:lnTo>
                    <a:pt x="47" y="93"/>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911" name="Freeform 24"/>
            <p:cNvSpPr>
              <a:spLocks/>
            </p:cNvSpPr>
            <p:nvPr/>
          </p:nvSpPr>
          <p:spPr bwMode="auto">
            <a:xfrm>
              <a:off x="1603" y="2057"/>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00"/>
            </a:solidFill>
            <a:ln w="7">
              <a:solidFill>
                <a:srgbClr val="000000"/>
              </a:solidFill>
              <a:round/>
              <a:headEnd/>
              <a:tailEnd/>
            </a:ln>
          </p:spPr>
          <p:txBody>
            <a:bodyPr/>
            <a:lstStyle/>
            <a:p>
              <a:endParaRPr lang="ja-JP" altLang="en-US"/>
            </a:p>
          </p:txBody>
        </p:sp>
        <p:sp>
          <p:nvSpPr>
            <p:cNvPr id="34912" name="Freeform 25"/>
            <p:cNvSpPr>
              <a:spLocks/>
            </p:cNvSpPr>
            <p:nvPr/>
          </p:nvSpPr>
          <p:spPr bwMode="auto">
            <a:xfrm>
              <a:off x="2085" y="2215"/>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00"/>
            </a:solidFill>
            <a:ln w="7">
              <a:solidFill>
                <a:srgbClr val="000000"/>
              </a:solidFill>
              <a:round/>
              <a:headEnd/>
              <a:tailEnd/>
            </a:ln>
          </p:spPr>
          <p:txBody>
            <a:bodyPr/>
            <a:lstStyle/>
            <a:p>
              <a:endParaRPr lang="ja-JP" altLang="en-US"/>
            </a:p>
          </p:txBody>
        </p:sp>
        <p:sp>
          <p:nvSpPr>
            <p:cNvPr id="34913" name="Freeform 26"/>
            <p:cNvSpPr>
              <a:spLocks/>
            </p:cNvSpPr>
            <p:nvPr/>
          </p:nvSpPr>
          <p:spPr bwMode="auto">
            <a:xfrm>
              <a:off x="2296" y="2149"/>
              <a:ext cx="93" cy="92"/>
            </a:xfrm>
            <a:custGeom>
              <a:avLst/>
              <a:gdLst>
                <a:gd name="T0" fmla="*/ 47 w 93"/>
                <a:gd name="T1" fmla="*/ 0 h 92"/>
                <a:gd name="T2" fmla="*/ 93 w 93"/>
                <a:gd name="T3" fmla="*/ 46 h 92"/>
                <a:gd name="T4" fmla="*/ 47 w 93"/>
                <a:gd name="T5" fmla="*/ 92 h 92"/>
                <a:gd name="T6" fmla="*/ 0 w 93"/>
                <a:gd name="T7" fmla="*/ 46 h 92"/>
                <a:gd name="T8" fmla="*/ 47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7" y="0"/>
                  </a:moveTo>
                  <a:lnTo>
                    <a:pt x="93" y="46"/>
                  </a:lnTo>
                  <a:lnTo>
                    <a:pt x="47" y="92"/>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914" name="Freeform 27"/>
            <p:cNvSpPr>
              <a:spLocks/>
            </p:cNvSpPr>
            <p:nvPr/>
          </p:nvSpPr>
          <p:spPr bwMode="auto">
            <a:xfrm>
              <a:off x="936" y="1700"/>
              <a:ext cx="93" cy="93"/>
            </a:xfrm>
            <a:custGeom>
              <a:avLst/>
              <a:gdLst>
                <a:gd name="T0" fmla="*/ 47 w 93"/>
                <a:gd name="T1" fmla="*/ 0 h 93"/>
                <a:gd name="T2" fmla="*/ 93 w 93"/>
                <a:gd name="T3" fmla="*/ 46 h 93"/>
                <a:gd name="T4" fmla="*/ 47 w 93"/>
                <a:gd name="T5" fmla="*/ 93 h 93"/>
                <a:gd name="T6" fmla="*/ 0 w 93"/>
                <a:gd name="T7" fmla="*/ 46 h 93"/>
                <a:gd name="T8" fmla="*/ 47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7" y="0"/>
                  </a:moveTo>
                  <a:lnTo>
                    <a:pt x="93" y="46"/>
                  </a:lnTo>
                  <a:lnTo>
                    <a:pt x="47" y="93"/>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915" name="Freeform 28"/>
            <p:cNvSpPr>
              <a:spLocks/>
            </p:cNvSpPr>
            <p:nvPr/>
          </p:nvSpPr>
          <p:spPr bwMode="auto">
            <a:xfrm>
              <a:off x="1332" y="1674"/>
              <a:ext cx="93" cy="92"/>
            </a:xfrm>
            <a:custGeom>
              <a:avLst/>
              <a:gdLst>
                <a:gd name="T0" fmla="*/ 47 w 93"/>
                <a:gd name="T1" fmla="*/ 0 h 92"/>
                <a:gd name="T2" fmla="*/ 93 w 93"/>
                <a:gd name="T3" fmla="*/ 46 h 92"/>
                <a:gd name="T4" fmla="*/ 47 w 93"/>
                <a:gd name="T5" fmla="*/ 92 h 92"/>
                <a:gd name="T6" fmla="*/ 0 w 93"/>
                <a:gd name="T7" fmla="*/ 46 h 92"/>
                <a:gd name="T8" fmla="*/ 47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7" y="0"/>
                  </a:moveTo>
                  <a:lnTo>
                    <a:pt x="93" y="46"/>
                  </a:lnTo>
                  <a:lnTo>
                    <a:pt x="47" y="92"/>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916" name="Freeform 29"/>
            <p:cNvSpPr>
              <a:spLocks/>
            </p:cNvSpPr>
            <p:nvPr/>
          </p:nvSpPr>
          <p:spPr bwMode="auto">
            <a:xfrm>
              <a:off x="1603" y="1806"/>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00"/>
            </a:solidFill>
            <a:ln w="7">
              <a:solidFill>
                <a:srgbClr val="000000"/>
              </a:solidFill>
              <a:round/>
              <a:headEnd/>
              <a:tailEnd/>
            </a:ln>
          </p:spPr>
          <p:txBody>
            <a:bodyPr/>
            <a:lstStyle/>
            <a:p>
              <a:endParaRPr lang="ja-JP" altLang="en-US"/>
            </a:p>
          </p:txBody>
        </p:sp>
        <p:sp>
          <p:nvSpPr>
            <p:cNvPr id="34917" name="Freeform 30"/>
            <p:cNvSpPr>
              <a:spLocks/>
            </p:cNvSpPr>
            <p:nvPr/>
          </p:nvSpPr>
          <p:spPr bwMode="auto">
            <a:xfrm>
              <a:off x="2085" y="1859"/>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00"/>
            </a:solidFill>
            <a:ln w="7">
              <a:solidFill>
                <a:srgbClr val="000000"/>
              </a:solidFill>
              <a:round/>
              <a:headEnd/>
              <a:tailEnd/>
            </a:ln>
          </p:spPr>
          <p:txBody>
            <a:bodyPr/>
            <a:lstStyle/>
            <a:p>
              <a:endParaRPr lang="ja-JP" altLang="en-US"/>
            </a:p>
          </p:txBody>
        </p:sp>
        <p:sp>
          <p:nvSpPr>
            <p:cNvPr id="34918" name="Freeform 31"/>
            <p:cNvSpPr>
              <a:spLocks/>
            </p:cNvSpPr>
            <p:nvPr/>
          </p:nvSpPr>
          <p:spPr bwMode="auto">
            <a:xfrm>
              <a:off x="2296" y="1839"/>
              <a:ext cx="93" cy="92"/>
            </a:xfrm>
            <a:custGeom>
              <a:avLst/>
              <a:gdLst>
                <a:gd name="T0" fmla="*/ 47 w 93"/>
                <a:gd name="T1" fmla="*/ 0 h 92"/>
                <a:gd name="T2" fmla="*/ 93 w 93"/>
                <a:gd name="T3" fmla="*/ 46 h 92"/>
                <a:gd name="T4" fmla="*/ 47 w 93"/>
                <a:gd name="T5" fmla="*/ 92 h 92"/>
                <a:gd name="T6" fmla="*/ 0 w 93"/>
                <a:gd name="T7" fmla="*/ 46 h 92"/>
                <a:gd name="T8" fmla="*/ 47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7" y="0"/>
                  </a:moveTo>
                  <a:lnTo>
                    <a:pt x="93" y="46"/>
                  </a:lnTo>
                  <a:lnTo>
                    <a:pt x="47" y="92"/>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919" name="Line 32"/>
            <p:cNvSpPr>
              <a:spLocks noChangeShapeType="1"/>
            </p:cNvSpPr>
            <p:nvPr/>
          </p:nvSpPr>
          <p:spPr bwMode="auto">
            <a:xfrm>
              <a:off x="969" y="1687"/>
              <a:ext cx="396" cy="310"/>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20" name="Line 33"/>
            <p:cNvSpPr>
              <a:spLocks noChangeShapeType="1"/>
            </p:cNvSpPr>
            <p:nvPr/>
          </p:nvSpPr>
          <p:spPr bwMode="auto">
            <a:xfrm>
              <a:off x="1365" y="1997"/>
              <a:ext cx="271" cy="93"/>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21" name="Line 34"/>
            <p:cNvSpPr>
              <a:spLocks noChangeShapeType="1"/>
            </p:cNvSpPr>
            <p:nvPr/>
          </p:nvSpPr>
          <p:spPr bwMode="auto">
            <a:xfrm>
              <a:off x="1636" y="2090"/>
              <a:ext cx="482" cy="158"/>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22" name="Line 35"/>
            <p:cNvSpPr>
              <a:spLocks noChangeShapeType="1"/>
            </p:cNvSpPr>
            <p:nvPr/>
          </p:nvSpPr>
          <p:spPr bwMode="auto">
            <a:xfrm flipV="1">
              <a:off x="2118" y="2182"/>
              <a:ext cx="211" cy="66"/>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23" name="Line 36"/>
            <p:cNvSpPr>
              <a:spLocks noChangeShapeType="1"/>
            </p:cNvSpPr>
            <p:nvPr/>
          </p:nvSpPr>
          <p:spPr bwMode="auto">
            <a:xfrm flipV="1">
              <a:off x="969" y="1707"/>
              <a:ext cx="396" cy="26"/>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24" name="Line 37"/>
            <p:cNvSpPr>
              <a:spLocks noChangeShapeType="1"/>
            </p:cNvSpPr>
            <p:nvPr/>
          </p:nvSpPr>
          <p:spPr bwMode="auto">
            <a:xfrm>
              <a:off x="1365" y="1707"/>
              <a:ext cx="271" cy="132"/>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25" name="Line 38"/>
            <p:cNvSpPr>
              <a:spLocks noChangeShapeType="1"/>
            </p:cNvSpPr>
            <p:nvPr/>
          </p:nvSpPr>
          <p:spPr bwMode="auto">
            <a:xfrm>
              <a:off x="1636" y="1839"/>
              <a:ext cx="482" cy="53"/>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26" name="Line 39"/>
            <p:cNvSpPr>
              <a:spLocks noChangeShapeType="1"/>
            </p:cNvSpPr>
            <p:nvPr/>
          </p:nvSpPr>
          <p:spPr bwMode="auto">
            <a:xfrm flipV="1">
              <a:off x="2118" y="1872"/>
              <a:ext cx="211" cy="20"/>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927" name="Freeform 40"/>
            <p:cNvSpPr>
              <a:spLocks/>
            </p:cNvSpPr>
            <p:nvPr/>
          </p:nvSpPr>
          <p:spPr bwMode="auto">
            <a:xfrm>
              <a:off x="923" y="1641"/>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928" name="Freeform 41"/>
            <p:cNvSpPr>
              <a:spLocks/>
            </p:cNvSpPr>
            <p:nvPr/>
          </p:nvSpPr>
          <p:spPr bwMode="auto">
            <a:xfrm>
              <a:off x="1319" y="1951"/>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929" name="Freeform 42"/>
            <p:cNvSpPr>
              <a:spLocks/>
            </p:cNvSpPr>
            <p:nvPr/>
          </p:nvSpPr>
          <p:spPr bwMode="auto">
            <a:xfrm>
              <a:off x="1590" y="2043"/>
              <a:ext cx="92" cy="93"/>
            </a:xfrm>
            <a:custGeom>
              <a:avLst/>
              <a:gdLst>
                <a:gd name="T0" fmla="*/ 46 w 92"/>
                <a:gd name="T1" fmla="*/ 0 h 93"/>
                <a:gd name="T2" fmla="*/ 92 w 92"/>
                <a:gd name="T3" fmla="*/ 47 h 93"/>
                <a:gd name="T4" fmla="*/ 46 w 92"/>
                <a:gd name="T5" fmla="*/ 93 h 93"/>
                <a:gd name="T6" fmla="*/ 0 w 92"/>
                <a:gd name="T7" fmla="*/ 47 h 93"/>
                <a:gd name="T8" fmla="*/ 46 w 92"/>
                <a:gd name="T9" fmla="*/ 0 h 93"/>
                <a:gd name="T10" fmla="*/ 0 60000 65536"/>
                <a:gd name="T11" fmla="*/ 0 60000 65536"/>
                <a:gd name="T12" fmla="*/ 0 60000 65536"/>
                <a:gd name="T13" fmla="*/ 0 60000 65536"/>
                <a:gd name="T14" fmla="*/ 0 60000 65536"/>
                <a:gd name="T15" fmla="*/ 0 w 92"/>
                <a:gd name="T16" fmla="*/ 0 h 93"/>
                <a:gd name="T17" fmla="*/ 92 w 92"/>
                <a:gd name="T18" fmla="*/ 93 h 93"/>
              </a:gdLst>
              <a:ahLst/>
              <a:cxnLst>
                <a:cxn ang="T10">
                  <a:pos x="T0" y="T1"/>
                </a:cxn>
                <a:cxn ang="T11">
                  <a:pos x="T2" y="T3"/>
                </a:cxn>
                <a:cxn ang="T12">
                  <a:pos x="T4" y="T5"/>
                </a:cxn>
                <a:cxn ang="T13">
                  <a:pos x="T6" y="T7"/>
                </a:cxn>
                <a:cxn ang="T14">
                  <a:pos x="T8" y="T9"/>
                </a:cxn>
              </a:cxnLst>
              <a:rect l="T15" t="T16" r="T17" b="T18"/>
              <a:pathLst>
                <a:path w="92" h="93">
                  <a:moveTo>
                    <a:pt x="46" y="0"/>
                  </a:moveTo>
                  <a:lnTo>
                    <a:pt x="92" y="47"/>
                  </a:lnTo>
                  <a:lnTo>
                    <a:pt x="46" y="93"/>
                  </a:lnTo>
                  <a:lnTo>
                    <a:pt x="0" y="47"/>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930" name="Freeform 43"/>
            <p:cNvSpPr>
              <a:spLocks/>
            </p:cNvSpPr>
            <p:nvPr/>
          </p:nvSpPr>
          <p:spPr bwMode="auto">
            <a:xfrm>
              <a:off x="2072" y="2202"/>
              <a:ext cx="92" cy="92"/>
            </a:xfrm>
            <a:custGeom>
              <a:avLst/>
              <a:gdLst>
                <a:gd name="T0" fmla="*/ 46 w 92"/>
                <a:gd name="T1" fmla="*/ 0 h 92"/>
                <a:gd name="T2" fmla="*/ 92 w 92"/>
                <a:gd name="T3" fmla="*/ 46 h 92"/>
                <a:gd name="T4" fmla="*/ 46 w 92"/>
                <a:gd name="T5" fmla="*/ 92 h 92"/>
                <a:gd name="T6" fmla="*/ 0 w 92"/>
                <a:gd name="T7" fmla="*/ 46 h 92"/>
                <a:gd name="T8" fmla="*/ 46 w 92"/>
                <a:gd name="T9" fmla="*/ 0 h 92"/>
                <a:gd name="T10" fmla="*/ 0 60000 65536"/>
                <a:gd name="T11" fmla="*/ 0 60000 65536"/>
                <a:gd name="T12" fmla="*/ 0 60000 65536"/>
                <a:gd name="T13" fmla="*/ 0 60000 65536"/>
                <a:gd name="T14" fmla="*/ 0 60000 65536"/>
                <a:gd name="T15" fmla="*/ 0 w 92"/>
                <a:gd name="T16" fmla="*/ 0 h 92"/>
                <a:gd name="T17" fmla="*/ 92 w 92"/>
                <a:gd name="T18" fmla="*/ 92 h 92"/>
              </a:gdLst>
              <a:ahLst/>
              <a:cxnLst>
                <a:cxn ang="T10">
                  <a:pos x="T0" y="T1"/>
                </a:cxn>
                <a:cxn ang="T11">
                  <a:pos x="T2" y="T3"/>
                </a:cxn>
                <a:cxn ang="T12">
                  <a:pos x="T4" y="T5"/>
                </a:cxn>
                <a:cxn ang="T13">
                  <a:pos x="T6" y="T7"/>
                </a:cxn>
                <a:cxn ang="T14">
                  <a:pos x="T8" y="T9"/>
                </a:cxn>
              </a:cxnLst>
              <a:rect l="T15" t="T16" r="T17" b="T18"/>
              <a:pathLst>
                <a:path w="92" h="92">
                  <a:moveTo>
                    <a:pt x="46" y="0"/>
                  </a:moveTo>
                  <a:lnTo>
                    <a:pt x="92" y="46"/>
                  </a:lnTo>
                  <a:lnTo>
                    <a:pt x="46" y="92"/>
                  </a:lnTo>
                  <a:lnTo>
                    <a:pt x="0" y="46"/>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931" name="Freeform 44"/>
            <p:cNvSpPr>
              <a:spLocks/>
            </p:cNvSpPr>
            <p:nvPr/>
          </p:nvSpPr>
          <p:spPr bwMode="auto">
            <a:xfrm>
              <a:off x="2283" y="2136"/>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932" name="Freeform 45"/>
            <p:cNvSpPr>
              <a:spLocks/>
            </p:cNvSpPr>
            <p:nvPr/>
          </p:nvSpPr>
          <p:spPr bwMode="auto">
            <a:xfrm>
              <a:off x="923" y="1687"/>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933" name="Freeform 46"/>
            <p:cNvSpPr>
              <a:spLocks/>
            </p:cNvSpPr>
            <p:nvPr/>
          </p:nvSpPr>
          <p:spPr bwMode="auto">
            <a:xfrm>
              <a:off x="1319" y="1661"/>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934" name="Freeform 47"/>
            <p:cNvSpPr>
              <a:spLocks/>
            </p:cNvSpPr>
            <p:nvPr/>
          </p:nvSpPr>
          <p:spPr bwMode="auto">
            <a:xfrm>
              <a:off x="1590" y="1793"/>
              <a:ext cx="92" cy="92"/>
            </a:xfrm>
            <a:custGeom>
              <a:avLst/>
              <a:gdLst>
                <a:gd name="T0" fmla="*/ 46 w 92"/>
                <a:gd name="T1" fmla="*/ 0 h 92"/>
                <a:gd name="T2" fmla="*/ 92 w 92"/>
                <a:gd name="T3" fmla="*/ 46 h 92"/>
                <a:gd name="T4" fmla="*/ 46 w 92"/>
                <a:gd name="T5" fmla="*/ 92 h 92"/>
                <a:gd name="T6" fmla="*/ 0 w 92"/>
                <a:gd name="T7" fmla="*/ 46 h 92"/>
                <a:gd name="T8" fmla="*/ 46 w 92"/>
                <a:gd name="T9" fmla="*/ 0 h 92"/>
                <a:gd name="T10" fmla="*/ 0 60000 65536"/>
                <a:gd name="T11" fmla="*/ 0 60000 65536"/>
                <a:gd name="T12" fmla="*/ 0 60000 65536"/>
                <a:gd name="T13" fmla="*/ 0 60000 65536"/>
                <a:gd name="T14" fmla="*/ 0 60000 65536"/>
                <a:gd name="T15" fmla="*/ 0 w 92"/>
                <a:gd name="T16" fmla="*/ 0 h 92"/>
                <a:gd name="T17" fmla="*/ 92 w 92"/>
                <a:gd name="T18" fmla="*/ 92 h 92"/>
              </a:gdLst>
              <a:ahLst/>
              <a:cxnLst>
                <a:cxn ang="T10">
                  <a:pos x="T0" y="T1"/>
                </a:cxn>
                <a:cxn ang="T11">
                  <a:pos x="T2" y="T3"/>
                </a:cxn>
                <a:cxn ang="T12">
                  <a:pos x="T4" y="T5"/>
                </a:cxn>
                <a:cxn ang="T13">
                  <a:pos x="T6" y="T7"/>
                </a:cxn>
                <a:cxn ang="T14">
                  <a:pos x="T8" y="T9"/>
                </a:cxn>
              </a:cxnLst>
              <a:rect l="T15" t="T16" r="T17" b="T18"/>
              <a:pathLst>
                <a:path w="92" h="92">
                  <a:moveTo>
                    <a:pt x="46" y="0"/>
                  </a:moveTo>
                  <a:lnTo>
                    <a:pt x="92" y="46"/>
                  </a:lnTo>
                  <a:lnTo>
                    <a:pt x="46" y="92"/>
                  </a:lnTo>
                  <a:lnTo>
                    <a:pt x="0" y="46"/>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935" name="Freeform 48"/>
            <p:cNvSpPr>
              <a:spLocks/>
            </p:cNvSpPr>
            <p:nvPr/>
          </p:nvSpPr>
          <p:spPr bwMode="auto">
            <a:xfrm>
              <a:off x="2072" y="1845"/>
              <a:ext cx="92" cy="93"/>
            </a:xfrm>
            <a:custGeom>
              <a:avLst/>
              <a:gdLst>
                <a:gd name="T0" fmla="*/ 46 w 92"/>
                <a:gd name="T1" fmla="*/ 0 h 93"/>
                <a:gd name="T2" fmla="*/ 92 w 92"/>
                <a:gd name="T3" fmla="*/ 47 h 93"/>
                <a:gd name="T4" fmla="*/ 46 w 92"/>
                <a:gd name="T5" fmla="*/ 93 h 93"/>
                <a:gd name="T6" fmla="*/ 0 w 92"/>
                <a:gd name="T7" fmla="*/ 47 h 93"/>
                <a:gd name="T8" fmla="*/ 46 w 92"/>
                <a:gd name="T9" fmla="*/ 0 h 93"/>
                <a:gd name="T10" fmla="*/ 0 60000 65536"/>
                <a:gd name="T11" fmla="*/ 0 60000 65536"/>
                <a:gd name="T12" fmla="*/ 0 60000 65536"/>
                <a:gd name="T13" fmla="*/ 0 60000 65536"/>
                <a:gd name="T14" fmla="*/ 0 60000 65536"/>
                <a:gd name="T15" fmla="*/ 0 w 92"/>
                <a:gd name="T16" fmla="*/ 0 h 93"/>
                <a:gd name="T17" fmla="*/ 92 w 92"/>
                <a:gd name="T18" fmla="*/ 93 h 93"/>
              </a:gdLst>
              <a:ahLst/>
              <a:cxnLst>
                <a:cxn ang="T10">
                  <a:pos x="T0" y="T1"/>
                </a:cxn>
                <a:cxn ang="T11">
                  <a:pos x="T2" y="T3"/>
                </a:cxn>
                <a:cxn ang="T12">
                  <a:pos x="T4" y="T5"/>
                </a:cxn>
                <a:cxn ang="T13">
                  <a:pos x="T6" y="T7"/>
                </a:cxn>
                <a:cxn ang="T14">
                  <a:pos x="T8" y="T9"/>
                </a:cxn>
              </a:cxnLst>
              <a:rect l="T15" t="T16" r="T17" b="T18"/>
              <a:pathLst>
                <a:path w="92" h="93">
                  <a:moveTo>
                    <a:pt x="46" y="0"/>
                  </a:moveTo>
                  <a:lnTo>
                    <a:pt x="92" y="47"/>
                  </a:lnTo>
                  <a:lnTo>
                    <a:pt x="46" y="93"/>
                  </a:lnTo>
                  <a:lnTo>
                    <a:pt x="0" y="47"/>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936" name="Freeform 49"/>
            <p:cNvSpPr>
              <a:spLocks/>
            </p:cNvSpPr>
            <p:nvPr/>
          </p:nvSpPr>
          <p:spPr bwMode="auto">
            <a:xfrm>
              <a:off x="2283" y="1826"/>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937" name="Rectangle 50"/>
            <p:cNvSpPr>
              <a:spLocks noChangeArrowheads="1"/>
            </p:cNvSpPr>
            <p:nvPr/>
          </p:nvSpPr>
          <p:spPr bwMode="auto">
            <a:xfrm>
              <a:off x="1174" y="1073"/>
              <a:ext cx="1050" cy="20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4938" name="Rectangle 51"/>
            <p:cNvSpPr>
              <a:spLocks noChangeArrowheads="1"/>
            </p:cNvSpPr>
            <p:nvPr/>
          </p:nvSpPr>
          <p:spPr bwMode="auto">
            <a:xfrm>
              <a:off x="1575" y="1113"/>
              <a:ext cx="21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1600" b="1">
                  <a:solidFill>
                    <a:srgbClr val="000000"/>
                  </a:solidFill>
                  <a:latin typeface="ＭＳ Ｐゴシック" pitchFamily="50" charset="-128"/>
                </a:rPr>
                <a:t>A</a:t>
              </a:r>
              <a:r>
                <a:rPr lang="ja-JP" altLang="en-US" sz="1600" b="1">
                  <a:solidFill>
                    <a:srgbClr val="000000"/>
                  </a:solidFill>
                  <a:latin typeface="ＭＳ Ｐゴシック" pitchFamily="50" charset="-128"/>
                </a:rPr>
                <a:t>社</a:t>
              </a:r>
              <a:endParaRPr lang="ja-JP" altLang="ja-JP"/>
            </a:p>
          </p:txBody>
        </p:sp>
        <p:sp>
          <p:nvSpPr>
            <p:cNvPr id="34939" name="Rectangle 52"/>
            <p:cNvSpPr>
              <a:spLocks noChangeArrowheads="1"/>
            </p:cNvSpPr>
            <p:nvPr/>
          </p:nvSpPr>
          <p:spPr bwMode="auto">
            <a:xfrm>
              <a:off x="428" y="2664"/>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40%</a:t>
              </a:r>
              <a:endParaRPr lang="ja-JP" altLang="ja-JP"/>
            </a:p>
          </p:txBody>
        </p:sp>
        <p:sp>
          <p:nvSpPr>
            <p:cNvPr id="34940" name="Rectangle 53"/>
            <p:cNvSpPr>
              <a:spLocks noChangeArrowheads="1"/>
            </p:cNvSpPr>
            <p:nvPr/>
          </p:nvSpPr>
          <p:spPr bwMode="auto">
            <a:xfrm>
              <a:off x="428" y="2274"/>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60%</a:t>
              </a:r>
              <a:endParaRPr lang="ja-JP" altLang="ja-JP"/>
            </a:p>
          </p:txBody>
        </p:sp>
        <p:sp>
          <p:nvSpPr>
            <p:cNvPr id="34941" name="Rectangle 54"/>
            <p:cNvSpPr>
              <a:spLocks noChangeArrowheads="1"/>
            </p:cNvSpPr>
            <p:nvPr/>
          </p:nvSpPr>
          <p:spPr bwMode="auto">
            <a:xfrm>
              <a:off x="428" y="1885"/>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80%</a:t>
              </a:r>
              <a:endParaRPr lang="ja-JP" altLang="ja-JP"/>
            </a:p>
          </p:txBody>
        </p:sp>
        <p:sp>
          <p:nvSpPr>
            <p:cNvPr id="34942" name="Rectangle 55"/>
            <p:cNvSpPr>
              <a:spLocks noChangeArrowheads="1"/>
            </p:cNvSpPr>
            <p:nvPr/>
          </p:nvSpPr>
          <p:spPr bwMode="auto">
            <a:xfrm>
              <a:off x="355" y="1502"/>
              <a:ext cx="3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100%</a:t>
              </a:r>
              <a:endParaRPr lang="ja-JP" altLang="ja-JP"/>
            </a:p>
          </p:txBody>
        </p:sp>
        <p:sp>
          <p:nvSpPr>
            <p:cNvPr id="34943" name="Rectangle 56"/>
            <p:cNvSpPr>
              <a:spLocks noChangeArrowheads="1"/>
            </p:cNvSpPr>
            <p:nvPr/>
          </p:nvSpPr>
          <p:spPr bwMode="auto">
            <a:xfrm>
              <a:off x="355" y="1113"/>
              <a:ext cx="3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120%</a:t>
              </a:r>
              <a:endParaRPr lang="ja-JP" altLang="ja-JP"/>
            </a:p>
          </p:txBody>
        </p:sp>
        <p:sp>
          <p:nvSpPr>
            <p:cNvPr id="34944" name="Rectangle 57"/>
            <p:cNvSpPr>
              <a:spLocks noChangeArrowheads="1"/>
            </p:cNvSpPr>
            <p:nvPr/>
          </p:nvSpPr>
          <p:spPr bwMode="auto">
            <a:xfrm>
              <a:off x="712" y="2836"/>
              <a:ext cx="13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0</a:t>
              </a:r>
              <a:endParaRPr lang="ja-JP" altLang="ja-JP"/>
            </a:p>
          </p:txBody>
        </p:sp>
        <p:sp>
          <p:nvSpPr>
            <p:cNvPr id="34945" name="Rectangle 58"/>
            <p:cNvSpPr>
              <a:spLocks noChangeArrowheads="1"/>
            </p:cNvSpPr>
            <p:nvPr/>
          </p:nvSpPr>
          <p:spPr bwMode="auto">
            <a:xfrm>
              <a:off x="1108" y="2836"/>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100</a:t>
              </a:r>
              <a:endParaRPr lang="ja-JP" altLang="ja-JP"/>
            </a:p>
          </p:txBody>
        </p:sp>
        <p:sp>
          <p:nvSpPr>
            <p:cNvPr id="34946" name="Rectangle 59"/>
            <p:cNvSpPr>
              <a:spLocks noChangeArrowheads="1"/>
            </p:cNvSpPr>
            <p:nvPr/>
          </p:nvSpPr>
          <p:spPr bwMode="auto">
            <a:xfrm>
              <a:off x="1583" y="2836"/>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200</a:t>
              </a:r>
              <a:endParaRPr lang="ja-JP" altLang="ja-JP"/>
            </a:p>
          </p:txBody>
        </p:sp>
        <p:sp>
          <p:nvSpPr>
            <p:cNvPr id="34947" name="Rectangle 60"/>
            <p:cNvSpPr>
              <a:spLocks noChangeArrowheads="1"/>
            </p:cNvSpPr>
            <p:nvPr/>
          </p:nvSpPr>
          <p:spPr bwMode="auto">
            <a:xfrm>
              <a:off x="2052" y="2836"/>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300</a:t>
              </a:r>
              <a:endParaRPr lang="ja-JP" altLang="ja-JP"/>
            </a:p>
          </p:txBody>
        </p:sp>
        <p:sp>
          <p:nvSpPr>
            <p:cNvPr id="34948" name="Rectangle 61"/>
            <p:cNvSpPr>
              <a:spLocks noChangeArrowheads="1"/>
            </p:cNvSpPr>
            <p:nvPr/>
          </p:nvSpPr>
          <p:spPr bwMode="auto">
            <a:xfrm>
              <a:off x="2521" y="2836"/>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400</a:t>
              </a:r>
              <a:endParaRPr lang="ja-JP" altLang="ja-JP"/>
            </a:p>
          </p:txBody>
        </p:sp>
        <p:sp>
          <p:nvSpPr>
            <p:cNvPr id="34949" name="Rectangle 62"/>
            <p:cNvSpPr>
              <a:spLocks noChangeArrowheads="1"/>
            </p:cNvSpPr>
            <p:nvPr/>
          </p:nvSpPr>
          <p:spPr bwMode="auto">
            <a:xfrm>
              <a:off x="1689" y="2974"/>
              <a:ext cx="108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i="1">
                  <a:solidFill>
                    <a:srgbClr val="000000"/>
                  </a:solidFill>
                  <a:latin typeface="ＭＳ Ｐゴシック" pitchFamily="50" charset="-128"/>
                </a:rPr>
                <a:t>酸素分圧（mmHg）</a:t>
              </a:r>
              <a:endParaRPr lang="ja-JP" altLang="ja-JP"/>
            </a:p>
          </p:txBody>
        </p:sp>
        <p:sp>
          <p:nvSpPr>
            <p:cNvPr id="34950" name="Rectangle 63"/>
            <p:cNvSpPr>
              <a:spLocks noChangeArrowheads="1"/>
            </p:cNvSpPr>
            <p:nvPr/>
          </p:nvSpPr>
          <p:spPr bwMode="auto">
            <a:xfrm rot="-5400000">
              <a:off x="-32" y="1280"/>
              <a:ext cx="60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i="1">
                  <a:solidFill>
                    <a:srgbClr val="000000"/>
                  </a:solidFill>
                  <a:latin typeface="ＭＳ Ｐゴシック" pitchFamily="50" charset="-128"/>
                </a:rPr>
                <a:t>/GA1160</a:t>
              </a:r>
              <a:endParaRPr lang="ja-JP" altLang="ja-JP"/>
            </a:p>
          </p:txBody>
        </p:sp>
      </p:grpSp>
      <p:grpSp>
        <p:nvGrpSpPr>
          <p:cNvPr id="34823" name="Group 66"/>
          <p:cNvGrpSpPr>
            <a:grpSpLocks noChangeAspect="1"/>
          </p:cNvGrpSpPr>
          <p:nvPr/>
        </p:nvGrpSpPr>
        <p:grpSpPr bwMode="auto">
          <a:xfrm>
            <a:off x="4343400" y="1651000"/>
            <a:ext cx="4203700" cy="3375025"/>
            <a:chOff x="2736" y="1040"/>
            <a:chExt cx="2648" cy="2126"/>
          </a:xfrm>
        </p:grpSpPr>
        <p:sp>
          <p:nvSpPr>
            <p:cNvPr id="34824" name="AutoShape 65"/>
            <p:cNvSpPr>
              <a:spLocks noChangeAspect="1" noChangeArrowheads="1" noTextEdit="1"/>
            </p:cNvSpPr>
            <p:nvPr/>
          </p:nvSpPr>
          <p:spPr bwMode="auto">
            <a:xfrm>
              <a:off x="2736" y="1040"/>
              <a:ext cx="2641" cy="2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4825" name="Rectangle 67"/>
            <p:cNvSpPr>
              <a:spLocks noChangeArrowheads="1"/>
            </p:cNvSpPr>
            <p:nvPr/>
          </p:nvSpPr>
          <p:spPr bwMode="auto">
            <a:xfrm>
              <a:off x="2736" y="1040"/>
              <a:ext cx="2648" cy="21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4826" name="Line 68"/>
            <p:cNvSpPr>
              <a:spLocks noChangeShapeType="1"/>
            </p:cNvSpPr>
            <p:nvPr/>
          </p:nvSpPr>
          <p:spPr bwMode="auto">
            <a:xfrm>
              <a:off x="3337" y="2321"/>
              <a:ext cx="1875"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27" name="Line 69"/>
            <p:cNvSpPr>
              <a:spLocks noChangeShapeType="1"/>
            </p:cNvSpPr>
            <p:nvPr/>
          </p:nvSpPr>
          <p:spPr bwMode="auto">
            <a:xfrm>
              <a:off x="3337" y="1931"/>
              <a:ext cx="1875"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28" name="Line 70"/>
            <p:cNvSpPr>
              <a:spLocks noChangeShapeType="1"/>
            </p:cNvSpPr>
            <p:nvPr/>
          </p:nvSpPr>
          <p:spPr bwMode="auto">
            <a:xfrm>
              <a:off x="3337" y="1548"/>
              <a:ext cx="1875"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29" name="Line 71"/>
            <p:cNvSpPr>
              <a:spLocks noChangeShapeType="1"/>
            </p:cNvSpPr>
            <p:nvPr/>
          </p:nvSpPr>
          <p:spPr bwMode="auto">
            <a:xfrm>
              <a:off x="3337" y="1165"/>
              <a:ext cx="1875"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0" name="Line 72"/>
            <p:cNvSpPr>
              <a:spLocks noChangeShapeType="1"/>
            </p:cNvSpPr>
            <p:nvPr/>
          </p:nvSpPr>
          <p:spPr bwMode="auto">
            <a:xfrm>
              <a:off x="3337" y="1165"/>
              <a:ext cx="1" cy="1539"/>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1" name="Line 73"/>
            <p:cNvSpPr>
              <a:spLocks noChangeShapeType="1"/>
            </p:cNvSpPr>
            <p:nvPr/>
          </p:nvSpPr>
          <p:spPr bwMode="auto">
            <a:xfrm>
              <a:off x="3337" y="2704"/>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2" name="Line 74"/>
            <p:cNvSpPr>
              <a:spLocks noChangeShapeType="1"/>
            </p:cNvSpPr>
            <p:nvPr/>
          </p:nvSpPr>
          <p:spPr bwMode="auto">
            <a:xfrm>
              <a:off x="3337" y="2321"/>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3" name="Line 75"/>
            <p:cNvSpPr>
              <a:spLocks noChangeShapeType="1"/>
            </p:cNvSpPr>
            <p:nvPr/>
          </p:nvSpPr>
          <p:spPr bwMode="auto">
            <a:xfrm>
              <a:off x="3337" y="1931"/>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4" name="Line 76"/>
            <p:cNvSpPr>
              <a:spLocks noChangeShapeType="1"/>
            </p:cNvSpPr>
            <p:nvPr/>
          </p:nvSpPr>
          <p:spPr bwMode="auto">
            <a:xfrm>
              <a:off x="3337" y="1548"/>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5" name="Line 77"/>
            <p:cNvSpPr>
              <a:spLocks noChangeShapeType="1"/>
            </p:cNvSpPr>
            <p:nvPr/>
          </p:nvSpPr>
          <p:spPr bwMode="auto">
            <a:xfrm>
              <a:off x="3337" y="1165"/>
              <a:ext cx="39"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6" name="Line 78"/>
            <p:cNvSpPr>
              <a:spLocks noChangeShapeType="1"/>
            </p:cNvSpPr>
            <p:nvPr/>
          </p:nvSpPr>
          <p:spPr bwMode="auto">
            <a:xfrm>
              <a:off x="3337" y="2704"/>
              <a:ext cx="1875" cy="1"/>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7" name="Line 79"/>
            <p:cNvSpPr>
              <a:spLocks noChangeShapeType="1"/>
            </p:cNvSpPr>
            <p:nvPr/>
          </p:nvSpPr>
          <p:spPr bwMode="auto">
            <a:xfrm flipV="1">
              <a:off x="3337" y="2664"/>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8" name="Line 80"/>
            <p:cNvSpPr>
              <a:spLocks noChangeShapeType="1"/>
            </p:cNvSpPr>
            <p:nvPr/>
          </p:nvSpPr>
          <p:spPr bwMode="auto">
            <a:xfrm flipV="1">
              <a:off x="3806" y="2664"/>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39" name="Line 81"/>
            <p:cNvSpPr>
              <a:spLocks noChangeShapeType="1"/>
            </p:cNvSpPr>
            <p:nvPr/>
          </p:nvSpPr>
          <p:spPr bwMode="auto">
            <a:xfrm flipV="1">
              <a:off x="4274" y="2664"/>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40" name="Line 82"/>
            <p:cNvSpPr>
              <a:spLocks noChangeShapeType="1"/>
            </p:cNvSpPr>
            <p:nvPr/>
          </p:nvSpPr>
          <p:spPr bwMode="auto">
            <a:xfrm flipV="1">
              <a:off x="4743" y="2664"/>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41" name="Line 83"/>
            <p:cNvSpPr>
              <a:spLocks noChangeShapeType="1"/>
            </p:cNvSpPr>
            <p:nvPr/>
          </p:nvSpPr>
          <p:spPr bwMode="auto">
            <a:xfrm flipV="1">
              <a:off x="5212" y="2664"/>
              <a:ext cx="1" cy="40"/>
            </a:xfrm>
            <a:prstGeom prst="line">
              <a:avLst/>
            </a:prstGeom>
            <a:noFill/>
            <a:ln w="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42" name="Freeform 84"/>
            <p:cNvSpPr>
              <a:spLocks/>
            </p:cNvSpPr>
            <p:nvPr/>
          </p:nvSpPr>
          <p:spPr bwMode="auto">
            <a:xfrm>
              <a:off x="3528" y="1674"/>
              <a:ext cx="93" cy="92"/>
            </a:xfrm>
            <a:custGeom>
              <a:avLst/>
              <a:gdLst>
                <a:gd name="T0" fmla="*/ 47 w 93"/>
                <a:gd name="T1" fmla="*/ 0 h 92"/>
                <a:gd name="T2" fmla="*/ 93 w 93"/>
                <a:gd name="T3" fmla="*/ 46 h 92"/>
                <a:gd name="T4" fmla="*/ 47 w 93"/>
                <a:gd name="T5" fmla="*/ 92 h 92"/>
                <a:gd name="T6" fmla="*/ 0 w 93"/>
                <a:gd name="T7" fmla="*/ 46 h 92"/>
                <a:gd name="T8" fmla="*/ 47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7" y="0"/>
                  </a:moveTo>
                  <a:lnTo>
                    <a:pt x="93" y="46"/>
                  </a:lnTo>
                  <a:lnTo>
                    <a:pt x="47" y="92"/>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843" name="Freeform 85"/>
            <p:cNvSpPr>
              <a:spLocks/>
            </p:cNvSpPr>
            <p:nvPr/>
          </p:nvSpPr>
          <p:spPr bwMode="auto">
            <a:xfrm>
              <a:off x="3924" y="2010"/>
              <a:ext cx="93" cy="93"/>
            </a:xfrm>
            <a:custGeom>
              <a:avLst/>
              <a:gdLst>
                <a:gd name="T0" fmla="*/ 47 w 93"/>
                <a:gd name="T1" fmla="*/ 0 h 93"/>
                <a:gd name="T2" fmla="*/ 93 w 93"/>
                <a:gd name="T3" fmla="*/ 47 h 93"/>
                <a:gd name="T4" fmla="*/ 47 w 93"/>
                <a:gd name="T5" fmla="*/ 93 h 93"/>
                <a:gd name="T6" fmla="*/ 0 w 93"/>
                <a:gd name="T7" fmla="*/ 47 h 93"/>
                <a:gd name="T8" fmla="*/ 47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7" y="0"/>
                  </a:moveTo>
                  <a:lnTo>
                    <a:pt x="93" y="47"/>
                  </a:lnTo>
                  <a:lnTo>
                    <a:pt x="47" y="93"/>
                  </a:lnTo>
                  <a:lnTo>
                    <a:pt x="0" y="47"/>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844" name="Freeform 86"/>
            <p:cNvSpPr>
              <a:spLocks/>
            </p:cNvSpPr>
            <p:nvPr/>
          </p:nvSpPr>
          <p:spPr bwMode="auto">
            <a:xfrm>
              <a:off x="4195" y="2202"/>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00"/>
            </a:solidFill>
            <a:ln w="7">
              <a:solidFill>
                <a:srgbClr val="000000"/>
              </a:solidFill>
              <a:round/>
              <a:headEnd/>
              <a:tailEnd/>
            </a:ln>
          </p:spPr>
          <p:txBody>
            <a:bodyPr/>
            <a:lstStyle/>
            <a:p>
              <a:endParaRPr lang="ja-JP" altLang="en-US"/>
            </a:p>
          </p:txBody>
        </p:sp>
        <p:sp>
          <p:nvSpPr>
            <p:cNvPr id="34845" name="Freeform 87"/>
            <p:cNvSpPr>
              <a:spLocks/>
            </p:cNvSpPr>
            <p:nvPr/>
          </p:nvSpPr>
          <p:spPr bwMode="auto">
            <a:xfrm>
              <a:off x="4671" y="2472"/>
              <a:ext cx="92" cy="93"/>
            </a:xfrm>
            <a:custGeom>
              <a:avLst/>
              <a:gdLst>
                <a:gd name="T0" fmla="*/ 46 w 92"/>
                <a:gd name="T1" fmla="*/ 0 h 93"/>
                <a:gd name="T2" fmla="*/ 92 w 92"/>
                <a:gd name="T3" fmla="*/ 47 h 93"/>
                <a:gd name="T4" fmla="*/ 46 w 92"/>
                <a:gd name="T5" fmla="*/ 93 h 93"/>
                <a:gd name="T6" fmla="*/ 0 w 92"/>
                <a:gd name="T7" fmla="*/ 47 h 93"/>
                <a:gd name="T8" fmla="*/ 46 w 92"/>
                <a:gd name="T9" fmla="*/ 0 h 93"/>
                <a:gd name="T10" fmla="*/ 0 60000 65536"/>
                <a:gd name="T11" fmla="*/ 0 60000 65536"/>
                <a:gd name="T12" fmla="*/ 0 60000 65536"/>
                <a:gd name="T13" fmla="*/ 0 60000 65536"/>
                <a:gd name="T14" fmla="*/ 0 60000 65536"/>
                <a:gd name="T15" fmla="*/ 0 w 92"/>
                <a:gd name="T16" fmla="*/ 0 h 93"/>
                <a:gd name="T17" fmla="*/ 92 w 92"/>
                <a:gd name="T18" fmla="*/ 93 h 93"/>
              </a:gdLst>
              <a:ahLst/>
              <a:cxnLst>
                <a:cxn ang="T10">
                  <a:pos x="T0" y="T1"/>
                </a:cxn>
                <a:cxn ang="T11">
                  <a:pos x="T2" y="T3"/>
                </a:cxn>
                <a:cxn ang="T12">
                  <a:pos x="T4" y="T5"/>
                </a:cxn>
                <a:cxn ang="T13">
                  <a:pos x="T6" y="T7"/>
                </a:cxn>
                <a:cxn ang="T14">
                  <a:pos x="T8" y="T9"/>
                </a:cxn>
              </a:cxnLst>
              <a:rect l="T15" t="T16" r="T17" b="T18"/>
              <a:pathLst>
                <a:path w="92" h="93">
                  <a:moveTo>
                    <a:pt x="46" y="0"/>
                  </a:moveTo>
                  <a:lnTo>
                    <a:pt x="92" y="47"/>
                  </a:lnTo>
                  <a:lnTo>
                    <a:pt x="46" y="93"/>
                  </a:lnTo>
                  <a:lnTo>
                    <a:pt x="0" y="47"/>
                  </a:lnTo>
                  <a:lnTo>
                    <a:pt x="46" y="0"/>
                  </a:lnTo>
                  <a:close/>
                </a:path>
              </a:pathLst>
            </a:custGeom>
            <a:solidFill>
              <a:srgbClr val="000000"/>
            </a:solidFill>
            <a:ln w="7">
              <a:solidFill>
                <a:srgbClr val="000000"/>
              </a:solidFill>
              <a:round/>
              <a:headEnd/>
              <a:tailEnd/>
            </a:ln>
          </p:spPr>
          <p:txBody>
            <a:bodyPr/>
            <a:lstStyle/>
            <a:p>
              <a:endParaRPr lang="ja-JP" altLang="en-US"/>
            </a:p>
          </p:txBody>
        </p:sp>
        <p:sp>
          <p:nvSpPr>
            <p:cNvPr id="34846" name="Freeform 88"/>
            <p:cNvSpPr>
              <a:spLocks/>
            </p:cNvSpPr>
            <p:nvPr/>
          </p:nvSpPr>
          <p:spPr bwMode="auto">
            <a:xfrm>
              <a:off x="4888" y="2571"/>
              <a:ext cx="93" cy="93"/>
            </a:xfrm>
            <a:custGeom>
              <a:avLst/>
              <a:gdLst>
                <a:gd name="T0" fmla="*/ 47 w 93"/>
                <a:gd name="T1" fmla="*/ 0 h 93"/>
                <a:gd name="T2" fmla="*/ 93 w 93"/>
                <a:gd name="T3" fmla="*/ 47 h 93"/>
                <a:gd name="T4" fmla="*/ 47 w 93"/>
                <a:gd name="T5" fmla="*/ 93 h 93"/>
                <a:gd name="T6" fmla="*/ 0 w 93"/>
                <a:gd name="T7" fmla="*/ 47 h 93"/>
                <a:gd name="T8" fmla="*/ 47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7" y="0"/>
                  </a:moveTo>
                  <a:lnTo>
                    <a:pt x="93" y="47"/>
                  </a:lnTo>
                  <a:lnTo>
                    <a:pt x="47" y="93"/>
                  </a:lnTo>
                  <a:lnTo>
                    <a:pt x="0" y="47"/>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847" name="Freeform 89"/>
            <p:cNvSpPr>
              <a:spLocks/>
            </p:cNvSpPr>
            <p:nvPr/>
          </p:nvSpPr>
          <p:spPr bwMode="auto">
            <a:xfrm>
              <a:off x="3528" y="1779"/>
              <a:ext cx="93" cy="93"/>
            </a:xfrm>
            <a:custGeom>
              <a:avLst/>
              <a:gdLst>
                <a:gd name="T0" fmla="*/ 47 w 93"/>
                <a:gd name="T1" fmla="*/ 0 h 93"/>
                <a:gd name="T2" fmla="*/ 93 w 93"/>
                <a:gd name="T3" fmla="*/ 47 h 93"/>
                <a:gd name="T4" fmla="*/ 47 w 93"/>
                <a:gd name="T5" fmla="*/ 93 h 93"/>
                <a:gd name="T6" fmla="*/ 0 w 93"/>
                <a:gd name="T7" fmla="*/ 47 h 93"/>
                <a:gd name="T8" fmla="*/ 47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7" y="0"/>
                  </a:moveTo>
                  <a:lnTo>
                    <a:pt x="93" y="47"/>
                  </a:lnTo>
                  <a:lnTo>
                    <a:pt x="47" y="93"/>
                  </a:lnTo>
                  <a:lnTo>
                    <a:pt x="0" y="47"/>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848" name="Freeform 90"/>
            <p:cNvSpPr>
              <a:spLocks/>
            </p:cNvSpPr>
            <p:nvPr/>
          </p:nvSpPr>
          <p:spPr bwMode="auto">
            <a:xfrm>
              <a:off x="3924" y="1826"/>
              <a:ext cx="93" cy="92"/>
            </a:xfrm>
            <a:custGeom>
              <a:avLst/>
              <a:gdLst>
                <a:gd name="T0" fmla="*/ 47 w 93"/>
                <a:gd name="T1" fmla="*/ 0 h 92"/>
                <a:gd name="T2" fmla="*/ 93 w 93"/>
                <a:gd name="T3" fmla="*/ 46 h 92"/>
                <a:gd name="T4" fmla="*/ 47 w 93"/>
                <a:gd name="T5" fmla="*/ 92 h 92"/>
                <a:gd name="T6" fmla="*/ 0 w 93"/>
                <a:gd name="T7" fmla="*/ 46 h 92"/>
                <a:gd name="T8" fmla="*/ 47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7" y="0"/>
                  </a:moveTo>
                  <a:lnTo>
                    <a:pt x="93" y="46"/>
                  </a:lnTo>
                  <a:lnTo>
                    <a:pt x="47" y="92"/>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849" name="Freeform 91"/>
            <p:cNvSpPr>
              <a:spLocks/>
            </p:cNvSpPr>
            <p:nvPr/>
          </p:nvSpPr>
          <p:spPr bwMode="auto">
            <a:xfrm>
              <a:off x="4195" y="1832"/>
              <a:ext cx="93" cy="93"/>
            </a:xfrm>
            <a:custGeom>
              <a:avLst/>
              <a:gdLst>
                <a:gd name="T0" fmla="*/ 46 w 93"/>
                <a:gd name="T1" fmla="*/ 0 h 93"/>
                <a:gd name="T2" fmla="*/ 93 w 93"/>
                <a:gd name="T3" fmla="*/ 46 h 93"/>
                <a:gd name="T4" fmla="*/ 46 w 93"/>
                <a:gd name="T5" fmla="*/ 93 h 93"/>
                <a:gd name="T6" fmla="*/ 0 w 93"/>
                <a:gd name="T7" fmla="*/ 46 h 93"/>
                <a:gd name="T8" fmla="*/ 46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6" y="0"/>
                  </a:moveTo>
                  <a:lnTo>
                    <a:pt x="93" y="46"/>
                  </a:lnTo>
                  <a:lnTo>
                    <a:pt x="46" y="93"/>
                  </a:lnTo>
                  <a:lnTo>
                    <a:pt x="0" y="46"/>
                  </a:lnTo>
                  <a:lnTo>
                    <a:pt x="46" y="0"/>
                  </a:lnTo>
                  <a:close/>
                </a:path>
              </a:pathLst>
            </a:custGeom>
            <a:solidFill>
              <a:srgbClr val="000000"/>
            </a:solidFill>
            <a:ln w="7">
              <a:solidFill>
                <a:srgbClr val="000000"/>
              </a:solidFill>
              <a:round/>
              <a:headEnd/>
              <a:tailEnd/>
            </a:ln>
          </p:spPr>
          <p:txBody>
            <a:bodyPr/>
            <a:lstStyle/>
            <a:p>
              <a:endParaRPr lang="ja-JP" altLang="en-US"/>
            </a:p>
          </p:txBody>
        </p:sp>
        <p:sp>
          <p:nvSpPr>
            <p:cNvPr id="34850" name="Freeform 92"/>
            <p:cNvSpPr>
              <a:spLocks/>
            </p:cNvSpPr>
            <p:nvPr/>
          </p:nvSpPr>
          <p:spPr bwMode="auto">
            <a:xfrm>
              <a:off x="4671" y="1918"/>
              <a:ext cx="92" cy="92"/>
            </a:xfrm>
            <a:custGeom>
              <a:avLst/>
              <a:gdLst>
                <a:gd name="T0" fmla="*/ 46 w 92"/>
                <a:gd name="T1" fmla="*/ 0 h 92"/>
                <a:gd name="T2" fmla="*/ 92 w 92"/>
                <a:gd name="T3" fmla="*/ 46 h 92"/>
                <a:gd name="T4" fmla="*/ 46 w 92"/>
                <a:gd name="T5" fmla="*/ 92 h 92"/>
                <a:gd name="T6" fmla="*/ 0 w 92"/>
                <a:gd name="T7" fmla="*/ 46 h 92"/>
                <a:gd name="T8" fmla="*/ 46 w 92"/>
                <a:gd name="T9" fmla="*/ 0 h 92"/>
                <a:gd name="T10" fmla="*/ 0 60000 65536"/>
                <a:gd name="T11" fmla="*/ 0 60000 65536"/>
                <a:gd name="T12" fmla="*/ 0 60000 65536"/>
                <a:gd name="T13" fmla="*/ 0 60000 65536"/>
                <a:gd name="T14" fmla="*/ 0 60000 65536"/>
                <a:gd name="T15" fmla="*/ 0 w 92"/>
                <a:gd name="T16" fmla="*/ 0 h 92"/>
                <a:gd name="T17" fmla="*/ 92 w 92"/>
                <a:gd name="T18" fmla="*/ 92 h 92"/>
              </a:gdLst>
              <a:ahLst/>
              <a:cxnLst>
                <a:cxn ang="T10">
                  <a:pos x="T0" y="T1"/>
                </a:cxn>
                <a:cxn ang="T11">
                  <a:pos x="T2" y="T3"/>
                </a:cxn>
                <a:cxn ang="T12">
                  <a:pos x="T4" y="T5"/>
                </a:cxn>
                <a:cxn ang="T13">
                  <a:pos x="T6" y="T7"/>
                </a:cxn>
                <a:cxn ang="T14">
                  <a:pos x="T8" y="T9"/>
                </a:cxn>
              </a:cxnLst>
              <a:rect l="T15" t="T16" r="T17" b="T18"/>
              <a:pathLst>
                <a:path w="92" h="92">
                  <a:moveTo>
                    <a:pt x="46" y="0"/>
                  </a:moveTo>
                  <a:lnTo>
                    <a:pt x="92" y="46"/>
                  </a:lnTo>
                  <a:lnTo>
                    <a:pt x="46" y="92"/>
                  </a:lnTo>
                  <a:lnTo>
                    <a:pt x="0" y="46"/>
                  </a:lnTo>
                  <a:lnTo>
                    <a:pt x="46" y="0"/>
                  </a:lnTo>
                  <a:close/>
                </a:path>
              </a:pathLst>
            </a:custGeom>
            <a:solidFill>
              <a:srgbClr val="000000"/>
            </a:solidFill>
            <a:ln w="7">
              <a:solidFill>
                <a:srgbClr val="000000"/>
              </a:solidFill>
              <a:round/>
              <a:headEnd/>
              <a:tailEnd/>
            </a:ln>
          </p:spPr>
          <p:txBody>
            <a:bodyPr/>
            <a:lstStyle/>
            <a:p>
              <a:endParaRPr lang="ja-JP" altLang="en-US"/>
            </a:p>
          </p:txBody>
        </p:sp>
        <p:sp>
          <p:nvSpPr>
            <p:cNvPr id="34851" name="Freeform 93"/>
            <p:cNvSpPr>
              <a:spLocks/>
            </p:cNvSpPr>
            <p:nvPr/>
          </p:nvSpPr>
          <p:spPr bwMode="auto">
            <a:xfrm>
              <a:off x="4888" y="1938"/>
              <a:ext cx="93" cy="92"/>
            </a:xfrm>
            <a:custGeom>
              <a:avLst/>
              <a:gdLst>
                <a:gd name="T0" fmla="*/ 47 w 93"/>
                <a:gd name="T1" fmla="*/ 0 h 92"/>
                <a:gd name="T2" fmla="*/ 93 w 93"/>
                <a:gd name="T3" fmla="*/ 46 h 92"/>
                <a:gd name="T4" fmla="*/ 47 w 93"/>
                <a:gd name="T5" fmla="*/ 92 h 92"/>
                <a:gd name="T6" fmla="*/ 0 w 93"/>
                <a:gd name="T7" fmla="*/ 46 h 92"/>
                <a:gd name="T8" fmla="*/ 47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7" y="0"/>
                  </a:moveTo>
                  <a:lnTo>
                    <a:pt x="93" y="46"/>
                  </a:lnTo>
                  <a:lnTo>
                    <a:pt x="47" y="92"/>
                  </a:lnTo>
                  <a:lnTo>
                    <a:pt x="0" y="46"/>
                  </a:lnTo>
                  <a:lnTo>
                    <a:pt x="47" y="0"/>
                  </a:lnTo>
                  <a:close/>
                </a:path>
              </a:pathLst>
            </a:custGeom>
            <a:solidFill>
              <a:srgbClr val="000000"/>
            </a:solidFill>
            <a:ln w="7">
              <a:solidFill>
                <a:srgbClr val="000000"/>
              </a:solidFill>
              <a:round/>
              <a:headEnd/>
              <a:tailEnd/>
            </a:ln>
          </p:spPr>
          <p:txBody>
            <a:bodyPr/>
            <a:lstStyle/>
            <a:p>
              <a:endParaRPr lang="ja-JP" altLang="en-US"/>
            </a:p>
          </p:txBody>
        </p:sp>
        <p:sp>
          <p:nvSpPr>
            <p:cNvPr id="34852" name="Line 94"/>
            <p:cNvSpPr>
              <a:spLocks noChangeShapeType="1"/>
            </p:cNvSpPr>
            <p:nvPr/>
          </p:nvSpPr>
          <p:spPr bwMode="auto">
            <a:xfrm>
              <a:off x="3561" y="1707"/>
              <a:ext cx="396" cy="336"/>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53" name="Line 95"/>
            <p:cNvSpPr>
              <a:spLocks noChangeShapeType="1"/>
            </p:cNvSpPr>
            <p:nvPr/>
          </p:nvSpPr>
          <p:spPr bwMode="auto">
            <a:xfrm>
              <a:off x="3957" y="2043"/>
              <a:ext cx="271" cy="192"/>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54" name="Line 96"/>
            <p:cNvSpPr>
              <a:spLocks noChangeShapeType="1"/>
            </p:cNvSpPr>
            <p:nvPr/>
          </p:nvSpPr>
          <p:spPr bwMode="auto">
            <a:xfrm>
              <a:off x="4228" y="2235"/>
              <a:ext cx="476" cy="270"/>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55" name="Line 97"/>
            <p:cNvSpPr>
              <a:spLocks noChangeShapeType="1"/>
            </p:cNvSpPr>
            <p:nvPr/>
          </p:nvSpPr>
          <p:spPr bwMode="auto">
            <a:xfrm>
              <a:off x="4704" y="2505"/>
              <a:ext cx="217" cy="99"/>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56" name="Line 98"/>
            <p:cNvSpPr>
              <a:spLocks noChangeShapeType="1"/>
            </p:cNvSpPr>
            <p:nvPr/>
          </p:nvSpPr>
          <p:spPr bwMode="auto">
            <a:xfrm>
              <a:off x="3561" y="1812"/>
              <a:ext cx="396" cy="47"/>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57" name="Line 99"/>
            <p:cNvSpPr>
              <a:spLocks noChangeShapeType="1"/>
            </p:cNvSpPr>
            <p:nvPr/>
          </p:nvSpPr>
          <p:spPr bwMode="auto">
            <a:xfrm>
              <a:off x="3957" y="1859"/>
              <a:ext cx="271" cy="6"/>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58" name="Line 100"/>
            <p:cNvSpPr>
              <a:spLocks noChangeShapeType="1"/>
            </p:cNvSpPr>
            <p:nvPr/>
          </p:nvSpPr>
          <p:spPr bwMode="auto">
            <a:xfrm>
              <a:off x="4228" y="1865"/>
              <a:ext cx="476" cy="86"/>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59" name="Line 101"/>
            <p:cNvSpPr>
              <a:spLocks noChangeShapeType="1"/>
            </p:cNvSpPr>
            <p:nvPr/>
          </p:nvSpPr>
          <p:spPr bwMode="auto">
            <a:xfrm>
              <a:off x="4704" y="1951"/>
              <a:ext cx="217" cy="20"/>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60" name="Freeform 102"/>
            <p:cNvSpPr>
              <a:spLocks/>
            </p:cNvSpPr>
            <p:nvPr/>
          </p:nvSpPr>
          <p:spPr bwMode="auto">
            <a:xfrm>
              <a:off x="3515" y="1661"/>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861" name="Freeform 103"/>
            <p:cNvSpPr>
              <a:spLocks/>
            </p:cNvSpPr>
            <p:nvPr/>
          </p:nvSpPr>
          <p:spPr bwMode="auto">
            <a:xfrm>
              <a:off x="3911" y="1997"/>
              <a:ext cx="93" cy="93"/>
            </a:xfrm>
            <a:custGeom>
              <a:avLst/>
              <a:gdLst>
                <a:gd name="T0" fmla="*/ 46 w 93"/>
                <a:gd name="T1" fmla="*/ 0 h 93"/>
                <a:gd name="T2" fmla="*/ 93 w 93"/>
                <a:gd name="T3" fmla="*/ 46 h 93"/>
                <a:gd name="T4" fmla="*/ 46 w 93"/>
                <a:gd name="T5" fmla="*/ 93 h 93"/>
                <a:gd name="T6" fmla="*/ 0 w 93"/>
                <a:gd name="T7" fmla="*/ 46 h 93"/>
                <a:gd name="T8" fmla="*/ 46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6" y="0"/>
                  </a:moveTo>
                  <a:lnTo>
                    <a:pt x="93" y="46"/>
                  </a:lnTo>
                  <a:lnTo>
                    <a:pt x="46" y="93"/>
                  </a:lnTo>
                  <a:lnTo>
                    <a:pt x="0" y="46"/>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862" name="Freeform 104"/>
            <p:cNvSpPr>
              <a:spLocks/>
            </p:cNvSpPr>
            <p:nvPr/>
          </p:nvSpPr>
          <p:spPr bwMode="auto">
            <a:xfrm>
              <a:off x="4182" y="2189"/>
              <a:ext cx="92" cy="92"/>
            </a:xfrm>
            <a:custGeom>
              <a:avLst/>
              <a:gdLst>
                <a:gd name="T0" fmla="*/ 46 w 92"/>
                <a:gd name="T1" fmla="*/ 0 h 92"/>
                <a:gd name="T2" fmla="*/ 92 w 92"/>
                <a:gd name="T3" fmla="*/ 46 h 92"/>
                <a:gd name="T4" fmla="*/ 46 w 92"/>
                <a:gd name="T5" fmla="*/ 92 h 92"/>
                <a:gd name="T6" fmla="*/ 0 w 92"/>
                <a:gd name="T7" fmla="*/ 46 h 92"/>
                <a:gd name="T8" fmla="*/ 46 w 92"/>
                <a:gd name="T9" fmla="*/ 0 h 92"/>
                <a:gd name="T10" fmla="*/ 0 60000 65536"/>
                <a:gd name="T11" fmla="*/ 0 60000 65536"/>
                <a:gd name="T12" fmla="*/ 0 60000 65536"/>
                <a:gd name="T13" fmla="*/ 0 60000 65536"/>
                <a:gd name="T14" fmla="*/ 0 60000 65536"/>
                <a:gd name="T15" fmla="*/ 0 w 92"/>
                <a:gd name="T16" fmla="*/ 0 h 92"/>
                <a:gd name="T17" fmla="*/ 92 w 92"/>
                <a:gd name="T18" fmla="*/ 92 h 92"/>
              </a:gdLst>
              <a:ahLst/>
              <a:cxnLst>
                <a:cxn ang="T10">
                  <a:pos x="T0" y="T1"/>
                </a:cxn>
                <a:cxn ang="T11">
                  <a:pos x="T2" y="T3"/>
                </a:cxn>
                <a:cxn ang="T12">
                  <a:pos x="T4" y="T5"/>
                </a:cxn>
                <a:cxn ang="T13">
                  <a:pos x="T6" y="T7"/>
                </a:cxn>
                <a:cxn ang="T14">
                  <a:pos x="T8" y="T9"/>
                </a:cxn>
              </a:cxnLst>
              <a:rect l="T15" t="T16" r="T17" b="T18"/>
              <a:pathLst>
                <a:path w="92" h="92">
                  <a:moveTo>
                    <a:pt x="46" y="0"/>
                  </a:moveTo>
                  <a:lnTo>
                    <a:pt x="92" y="46"/>
                  </a:lnTo>
                  <a:lnTo>
                    <a:pt x="46" y="92"/>
                  </a:lnTo>
                  <a:lnTo>
                    <a:pt x="0" y="46"/>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863" name="Freeform 105"/>
            <p:cNvSpPr>
              <a:spLocks/>
            </p:cNvSpPr>
            <p:nvPr/>
          </p:nvSpPr>
          <p:spPr bwMode="auto">
            <a:xfrm>
              <a:off x="4657" y="2459"/>
              <a:ext cx="93" cy="93"/>
            </a:xfrm>
            <a:custGeom>
              <a:avLst/>
              <a:gdLst>
                <a:gd name="T0" fmla="*/ 47 w 93"/>
                <a:gd name="T1" fmla="*/ 0 h 93"/>
                <a:gd name="T2" fmla="*/ 93 w 93"/>
                <a:gd name="T3" fmla="*/ 46 h 93"/>
                <a:gd name="T4" fmla="*/ 47 w 93"/>
                <a:gd name="T5" fmla="*/ 93 h 93"/>
                <a:gd name="T6" fmla="*/ 0 w 93"/>
                <a:gd name="T7" fmla="*/ 46 h 93"/>
                <a:gd name="T8" fmla="*/ 47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7" y="0"/>
                  </a:moveTo>
                  <a:lnTo>
                    <a:pt x="93" y="46"/>
                  </a:lnTo>
                  <a:lnTo>
                    <a:pt x="47" y="93"/>
                  </a:lnTo>
                  <a:lnTo>
                    <a:pt x="0" y="46"/>
                  </a:lnTo>
                  <a:lnTo>
                    <a:pt x="47" y="0"/>
                  </a:lnTo>
                  <a:close/>
                </a:path>
              </a:pathLst>
            </a:custGeom>
            <a:solidFill>
              <a:srgbClr val="0000FF"/>
            </a:solidFill>
            <a:ln w="7">
              <a:solidFill>
                <a:srgbClr val="0000FF"/>
              </a:solidFill>
              <a:round/>
              <a:headEnd/>
              <a:tailEnd/>
            </a:ln>
          </p:spPr>
          <p:txBody>
            <a:bodyPr/>
            <a:lstStyle/>
            <a:p>
              <a:endParaRPr lang="ja-JP" altLang="en-US"/>
            </a:p>
          </p:txBody>
        </p:sp>
        <p:sp>
          <p:nvSpPr>
            <p:cNvPr id="34864" name="Freeform 106"/>
            <p:cNvSpPr>
              <a:spLocks/>
            </p:cNvSpPr>
            <p:nvPr/>
          </p:nvSpPr>
          <p:spPr bwMode="auto">
            <a:xfrm>
              <a:off x="4875" y="2558"/>
              <a:ext cx="93" cy="93"/>
            </a:xfrm>
            <a:custGeom>
              <a:avLst/>
              <a:gdLst>
                <a:gd name="T0" fmla="*/ 46 w 93"/>
                <a:gd name="T1" fmla="*/ 0 h 93"/>
                <a:gd name="T2" fmla="*/ 93 w 93"/>
                <a:gd name="T3" fmla="*/ 46 h 93"/>
                <a:gd name="T4" fmla="*/ 46 w 93"/>
                <a:gd name="T5" fmla="*/ 93 h 93"/>
                <a:gd name="T6" fmla="*/ 0 w 93"/>
                <a:gd name="T7" fmla="*/ 46 h 93"/>
                <a:gd name="T8" fmla="*/ 46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6" y="0"/>
                  </a:moveTo>
                  <a:lnTo>
                    <a:pt x="93" y="46"/>
                  </a:lnTo>
                  <a:lnTo>
                    <a:pt x="46" y="93"/>
                  </a:lnTo>
                  <a:lnTo>
                    <a:pt x="0" y="46"/>
                  </a:lnTo>
                  <a:lnTo>
                    <a:pt x="46" y="0"/>
                  </a:lnTo>
                  <a:close/>
                </a:path>
              </a:pathLst>
            </a:custGeom>
            <a:solidFill>
              <a:srgbClr val="0000FF"/>
            </a:solidFill>
            <a:ln w="7">
              <a:solidFill>
                <a:srgbClr val="0000FF"/>
              </a:solidFill>
              <a:round/>
              <a:headEnd/>
              <a:tailEnd/>
            </a:ln>
          </p:spPr>
          <p:txBody>
            <a:bodyPr/>
            <a:lstStyle/>
            <a:p>
              <a:endParaRPr lang="ja-JP" altLang="en-US"/>
            </a:p>
          </p:txBody>
        </p:sp>
        <p:sp>
          <p:nvSpPr>
            <p:cNvPr id="34865" name="Freeform 107"/>
            <p:cNvSpPr>
              <a:spLocks/>
            </p:cNvSpPr>
            <p:nvPr/>
          </p:nvSpPr>
          <p:spPr bwMode="auto">
            <a:xfrm>
              <a:off x="3515" y="1766"/>
              <a:ext cx="93" cy="93"/>
            </a:xfrm>
            <a:custGeom>
              <a:avLst/>
              <a:gdLst>
                <a:gd name="T0" fmla="*/ 46 w 93"/>
                <a:gd name="T1" fmla="*/ 0 h 93"/>
                <a:gd name="T2" fmla="*/ 93 w 93"/>
                <a:gd name="T3" fmla="*/ 46 h 93"/>
                <a:gd name="T4" fmla="*/ 46 w 93"/>
                <a:gd name="T5" fmla="*/ 93 h 93"/>
                <a:gd name="T6" fmla="*/ 0 w 93"/>
                <a:gd name="T7" fmla="*/ 46 h 93"/>
                <a:gd name="T8" fmla="*/ 46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6" y="0"/>
                  </a:moveTo>
                  <a:lnTo>
                    <a:pt x="93" y="46"/>
                  </a:lnTo>
                  <a:lnTo>
                    <a:pt x="46" y="93"/>
                  </a:lnTo>
                  <a:lnTo>
                    <a:pt x="0" y="46"/>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866" name="Freeform 108"/>
            <p:cNvSpPr>
              <a:spLocks/>
            </p:cNvSpPr>
            <p:nvPr/>
          </p:nvSpPr>
          <p:spPr bwMode="auto">
            <a:xfrm>
              <a:off x="3911" y="1812"/>
              <a:ext cx="93" cy="93"/>
            </a:xfrm>
            <a:custGeom>
              <a:avLst/>
              <a:gdLst>
                <a:gd name="T0" fmla="*/ 46 w 93"/>
                <a:gd name="T1" fmla="*/ 0 h 93"/>
                <a:gd name="T2" fmla="*/ 93 w 93"/>
                <a:gd name="T3" fmla="*/ 47 h 93"/>
                <a:gd name="T4" fmla="*/ 46 w 93"/>
                <a:gd name="T5" fmla="*/ 93 h 93"/>
                <a:gd name="T6" fmla="*/ 0 w 93"/>
                <a:gd name="T7" fmla="*/ 47 h 93"/>
                <a:gd name="T8" fmla="*/ 46 w 93"/>
                <a:gd name="T9" fmla="*/ 0 h 93"/>
                <a:gd name="T10" fmla="*/ 0 60000 65536"/>
                <a:gd name="T11" fmla="*/ 0 60000 65536"/>
                <a:gd name="T12" fmla="*/ 0 60000 65536"/>
                <a:gd name="T13" fmla="*/ 0 60000 65536"/>
                <a:gd name="T14" fmla="*/ 0 60000 65536"/>
                <a:gd name="T15" fmla="*/ 0 w 93"/>
                <a:gd name="T16" fmla="*/ 0 h 93"/>
                <a:gd name="T17" fmla="*/ 93 w 93"/>
                <a:gd name="T18" fmla="*/ 93 h 93"/>
              </a:gdLst>
              <a:ahLst/>
              <a:cxnLst>
                <a:cxn ang="T10">
                  <a:pos x="T0" y="T1"/>
                </a:cxn>
                <a:cxn ang="T11">
                  <a:pos x="T2" y="T3"/>
                </a:cxn>
                <a:cxn ang="T12">
                  <a:pos x="T4" y="T5"/>
                </a:cxn>
                <a:cxn ang="T13">
                  <a:pos x="T6" y="T7"/>
                </a:cxn>
                <a:cxn ang="T14">
                  <a:pos x="T8" y="T9"/>
                </a:cxn>
              </a:cxnLst>
              <a:rect l="T15" t="T16" r="T17" b="T18"/>
              <a:pathLst>
                <a:path w="93" h="93">
                  <a:moveTo>
                    <a:pt x="46" y="0"/>
                  </a:moveTo>
                  <a:lnTo>
                    <a:pt x="93" y="47"/>
                  </a:lnTo>
                  <a:lnTo>
                    <a:pt x="46" y="93"/>
                  </a:lnTo>
                  <a:lnTo>
                    <a:pt x="0" y="47"/>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867" name="Freeform 109"/>
            <p:cNvSpPr>
              <a:spLocks/>
            </p:cNvSpPr>
            <p:nvPr/>
          </p:nvSpPr>
          <p:spPr bwMode="auto">
            <a:xfrm>
              <a:off x="4182" y="1819"/>
              <a:ext cx="92" cy="92"/>
            </a:xfrm>
            <a:custGeom>
              <a:avLst/>
              <a:gdLst>
                <a:gd name="T0" fmla="*/ 46 w 92"/>
                <a:gd name="T1" fmla="*/ 0 h 92"/>
                <a:gd name="T2" fmla="*/ 92 w 92"/>
                <a:gd name="T3" fmla="*/ 46 h 92"/>
                <a:gd name="T4" fmla="*/ 46 w 92"/>
                <a:gd name="T5" fmla="*/ 92 h 92"/>
                <a:gd name="T6" fmla="*/ 0 w 92"/>
                <a:gd name="T7" fmla="*/ 46 h 92"/>
                <a:gd name="T8" fmla="*/ 46 w 92"/>
                <a:gd name="T9" fmla="*/ 0 h 92"/>
                <a:gd name="T10" fmla="*/ 0 60000 65536"/>
                <a:gd name="T11" fmla="*/ 0 60000 65536"/>
                <a:gd name="T12" fmla="*/ 0 60000 65536"/>
                <a:gd name="T13" fmla="*/ 0 60000 65536"/>
                <a:gd name="T14" fmla="*/ 0 60000 65536"/>
                <a:gd name="T15" fmla="*/ 0 w 92"/>
                <a:gd name="T16" fmla="*/ 0 h 92"/>
                <a:gd name="T17" fmla="*/ 92 w 92"/>
                <a:gd name="T18" fmla="*/ 92 h 92"/>
              </a:gdLst>
              <a:ahLst/>
              <a:cxnLst>
                <a:cxn ang="T10">
                  <a:pos x="T0" y="T1"/>
                </a:cxn>
                <a:cxn ang="T11">
                  <a:pos x="T2" y="T3"/>
                </a:cxn>
                <a:cxn ang="T12">
                  <a:pos x="T4" y="T5"/>
                </a:cxn>
                <a:cxn ang="T13">
                  <a:pos x="T6" y="T7"/>
                </a:cxn>
                <a:cxn ang="T14">
                  <a:pos x="T8" y="T9"/>
                </a:cxn>
              </a:cxnLst>
              <a:rect l="T15" t="T16" r="T17" b="T18"/>
              <a:pathLst>
                <a:path w="92" h="92">
                  <a:moveTo>
                    <a:pt x="46" y="0"/>
                  </a:moveTo>
                  <a:lnTo>
                    <a:pt x="92" y="46"/>
                  </a:lnTo>
                  <a:lnTo>
                    <a:pt x="46" y="92"/>
                  </a:lnTo>
                  <a:lnTo>
                    <a:pt x="0" y="46"/>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868" name="Freeform 110"/>
            <p:cNvSpPr>
              <a:spLocks/>
            </p:cNvSpPr>
            <p:nvPr/>
          </p:nvSpPr>
          <p:spPr bwMode="auto">
            <a:xfrm>
              <a:off x="4657" y="1905"/>
              <a:ext cx="93" cy="92"/>
            </a:xfrm>
            <a:custGeom>
              <a:avLst/>
              <a:gdLst>
                <a:gd name="T0" fmla="*/ 47 w 93"/>
                <a:gd name="T1" fmla="*/ 0 h 92"/>
                <a:gd name="T2" fmla="*/ 93 w 93"/>
                <a:gd name="T3" fmla="*/ 46 h 92"/>
                <a:gd name="T4" fmla="*/ 47 w 93"/>
                <a:gd name="T5" fmla="*/ 92 h 92"/>
                <a:gd name="T6" fmla="*/ 0 w 93"/>
                <a:gd name="T7" fmla="*/ 46 h 92"/>
                <a:gd name="T8" fmla="*/ 47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7" y="0"/>
                  </a:moveTo>
                  <a:lnTo>
                    <a:pt x="93" y="46"/>
                  </a:lnTo>
                  <a:lnTo>
                    <a:pt x="47" y="92"/>
                  </a:lnTo>
                  <a:lnTo>
                    <a:pt x="0" y="46"/>
                  </a:lnTo>
                  <a:lnTo>
                    <a:pt x="47" y="0"/>
                  </a:lnTo>
                  <a:close/>
                </a:path>
              </a:pathLst>
            </a:custGeom>
            <a:solidFill>
              <a:srgbClr val="FF0000"/>
            </a:solidFill>
            <a:ln w="7">
              <a:solidFill>
                <a:srgbClr val="FF0000"/>
              </a:solidFill>
              <a:round/>
              <a:headEnd/>
              <a:tailEnd/>
            </a:ln>
          </p:spPr>
          <p:txBody>
            <a:bodyPr/>
            <a:lstStyle/>
            <a:p>
              <a:endParaRPr lang="ja-JP" altLang="en-US"/>
            </a:p>
          </p:txBody>
        </p:sp>
        <p:sp>
          <p:nvSpPr>
            <p:cNvPr id="34869" name="Freeform 111"/>
            <p:cNvSpPr>
              <a:spLocks/>
            </p:cNvSpPr>
            <p:nvPr/>
          </p:nvSpPr>
          <p:spPr bwMode="auto">
            <a:xfrm>
              <a:off x="4875" y="1925"/>
              <a:ext cx="93" cy="92"/>
            </a:xfrm>
            <a:custGeom>
              <a:avLst/>
              <a:gdLst>
                <a:gd name="T0" fmla="*/ 46 w 93"/>
                <a:gd name="T1" fmla="*/ 0 h 92"/>
                <a:gd name="T2" fmla="*/ 93 w 93"/>
                <a:gd name="T3" fmla="*/ 46 h 92"/>
                <a:gd name="T4" fmla="*/ 46 w 93"/>
                <a:gd name="T5" fmla="*/ 92 h 92"/>
                <a:gd name="T6" fmla="*/ 0 w 93"/>
                <a:gd name="T7" fmla="*/ 46 h 92"/>
                <a:gd name="T8" fmla="*/ 46 w 93"/>
                <a:gd name="T9" fmla="*/ 0 h 92"/>
                <a:gd name="T10" fmla="*/ 0 60000 65536"/>
                <a:gd name="T11" fmla="*/ 0 60000 65536"/>
                <a:gd name="T12" fmla="*/ 0 60000 65536"/>
                <a:gd name="T13" fmla="*/ 0 60000 65536"/>
                <a:gd name="T14" fmla="*/ 0 60000 65536"/>
                <a:gd name="T15" fmla="*/ 0 w 93"/>
                <a:gd name="T16" fmla="*/ 0 h 92"/>
                <a:gd name="T17" fmla="*/ 93 w 93"/>
                <a:gd name="T18" fmla="*/ 92 h 92"/>
              </a:gdLst>
              <a:ahLst/>
              <a:cxnLst>
                <a:cxn ang="T10">
                  <a:pos x="T0" y="T1"/>
                </a:cxn>
                <a:cxn ang="T11">
                  <a:pos x="T2" y="T3"/>
                </a:cxn>
                <a:cxn ang="T12">
                  <a:pos x="T4" y="T5"/>
                </a:cxn>
                <a:cxn ang="T13">
                  <a:pos x="T6" y="T7"/>
                </a:cxn>
                <a:cxn ang="T14">
                  <a:pos x="T8" y="T9"/>
                </a:cxn>
              </a:cxnLst>
              <a:rect l="T15" t="T16" r="T17" b="T18"/>
              <a:pathLst>
                <a:path w="93" h="92">
                  <a:moveTo>
                    <a:pt x="46" y="0"/>
                  </a:moveTo>
                  <a:lnTo>
                    <a:pt x="93" y="46"/>
                  </a:lnTo>
                  <a:lnTo>
                    <a:pt x="46" y="92"/>
                  </a:lnTo>
                  <a:lnTo>
                    <a:pt x="0" y="46"/>
                  </a:lnTo>
                  <a:lnTo>
                    <a:pt x="46" y="0"/>
                  </a:lnTo>
                  <a:close/>
                </a:path>
              </a:pathLst>
            </a:custGeom>
            <a:solidFill>
              <a:srgbClr val="FF0000"/>
            </a:solidFill>
            <a:ln w="7">
              <a:solidFill>
                <a:srgbClr val="FF0000"/>
              </a:solidFill>
              <a:round/>
              <a:headEnd/>
              <a:tailEnd/>
            </a:ln>
          </p:spPr>
          <p:txBody>
            <a:bodyPr/>
            <a:lstStyle/>
            <a:p>
              <a:endParaRPr lang="ja-JP" altLang="en-US"/>
            </a:p>
          </p:txBody>
        </p:sp>
        <p:sp>
          <p:nvSpPr>
            <p:cNvPr id="34870" name="Rectangle 112"/>
            <p:cNvSpPr>
              <a:spLocks noChangeArrowheads="1"/>
            </p:cNvSpPr>
            <p:nvPr/>
          </p:nvSpPr>
          <p:spPr bwMode="auto">
            <a:xfrm>
              <a:off x="3786" y="1073"/>
              <a:ext cx="1076" cy="20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4871" name="Rectangle 113"/>
            <p:cNvSpPr>
              <a:spLocks noChangeArrowheads="1"/>
            </p:cNvSpPr>
            <p:nvPr/>
          </p:nvSpPr>
          <p:spPr bwMode="auto">
            <a:xfrm>
              <a:off x="4198" y="1113"/>
              <a:ext cx="21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1600" b="1">
                  <a:solidFill>
                    <a:srgbClr val="000000"/>
                  </a:solidFill>
                  <a:latin typeface="ＭＳ Ｐゴシック" pitchFamily="50" charset="-128"/>
                </a:rPr>
                <a:t>B</a:t>
              </a:r>
              <a:r>
                <a:rPr lang="ja-JP" altLang="en-US" sz="1600" b="1">
                  <a:solidFill>
                    <a:srgbClr val="000000"/>
                  </a:solidFill>
                  <a:latin typeface="ＭＳ Ｐゴシック" pitchFamily="50" charset="-128"/>
                </a:rPr>
                <a:t>社</a:t>
              </a:r>
              <a:endParaRPr lang="ja-JP" altLang="ja-JP"/>
            </a:p>
          </p:txBody>
        </p:sp>
        <p:sp>
          <p:nvSpPr>
            <p:cNvPr id="34872" name="Rectangle 114"/>
            <p:cNvSpPr>
              <a:spLocks noChangeArrowheads="1"/>
            </p:cNvSpPr>
            <p:nvPr/>
          </p:nvSpPr>
          <p:spPr bwMode="auto">
            <a:xfrm>
              <a:off x="3020" y="2651"/>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40%</a:t>
              </a:r>
              <a:endParaRPr lang="ja-JP" altLang="ja-JP"/>
            </a:p>
          </p:txBody>
        </p:sp>
        <p:sp>
          <p:nvSpPr>
            <p:cNvPr id="34873" name="Rectangle 115"/>
            <p:cNvSpPr>
              <a:spLocks noChangeArrowheads="1"/>
            </p:cNvSpPr>
            <p:nvPr/>
          </p:nvSpPr>
          <p:spPr bwMode="auto">
            <a:xfrm>
              <a:off x="3020" y="2268"/>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60%</a:t>
              </a:r>
              <a:endParaRPr lang="ja-JP" altLang="ja-JP"/>
            </a:p>
          </p:txBody>
        </p:sp>
        <p:sp>
          <p:nvSpPr>
            <p:cNvPr id="34874" name="Rectangle 116"/>
            <p:cNvSpPr>
              <a:spLocks noChangeArrowheads="1"/>
            </p:cNvSpPr>
            <p:nvPr/>
          </p:nvSpPr>
          <p:spPr bwMode="auto">
            <a:xfrm>
              <a:off x="3020" y="1878"/>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80%</a:t>
              </a:r>
              <a:endParaRPr lang="ja-JP" altLang="ja-JP"/>
            </a:p>
          </p:txBody>
        </p:sp>
        <p:sp>
          <p:nvSpPr>
            <p:cNvPr id="34875" name="Rectangle 117"/>
            <p:cNvSpPr>
              <a:spLocks noChangeArrowheads="1"/>
            </p:cNvSpPr>
            <p:nvPr/>
          </p:nvSpPr>
          <p:spPr bwMode="auto">
            <a:xfrm>
              <a:off x="2947" y="1495"/>
              <a:ext cx="3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100%</a:t>
              </a:r>
              <a:endParaRPr lang="ja-JP" altLang="ja-JP"/>
            </a:p>
          </p:txBody>
        </p:sp>
        <p:sp>
          <p:nvSpPr>
            <p:cNvPr id="34876" name="Rectangle 118"/>
            <p:cNvSpPr>
              <a:spLocks noChangeArrowheads="1"/>
            </p:cNvSpPr>
            <p:nvPr/>
          </p:nvSpPr>
          <p:spPr bwMode="auto">
            <a:xfrm>
              <a:off x="2947" y="1113"/>
              <a:ext cx="35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120%</a:t>
              </a:r>
              <a:endParaRPr lang="ja-JP" altLang="ja-JP"/>
            </a:p>
          </p:txBody>
        </p:sp>
        <p:sp>
          <p:nvSpPr>
            <p:cNvPr id="34877" name="Rectangle 119"/>
            <p:cNvSpPr>
              <a:spLocks noChangeArrowheads="1"/>
            </p:cNvSpPr>
            <p:nvPr/>
          </p:nvSpPr>
          <p:spPr bwMode="auto">
            <a:xfrm>
              <a:off x="3304" y="2822"/>
              <a:ext cx="13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0</a:t>
              </a:r>
              <a:endParaRPr lang="ja-JP" altLang="ja-JP"/>
            </a:p>
          </p:txBody>
        </p:sp>
        <p:sp>
          <p:nvSpPr>
            <p:cNvPr id="34878" name="Rectangle 120"/>
            <p:cNvSpPr>
              <a:spLocks noChangeArrowheads="1"/>
            </p:cNvSpPr>
            <p:nvPr/>
          </p:nvSpPr>
          <p:spPr bwMode="auto">
            <a:xfrm>
              <a:off x="3700" y="2822"/>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100</a:t>
              </a:r>
              <a:endParaRPr lang="ja-JP" altLang="ja-JP"/>
            </a:p>
          </p:txBody>
        </p:sp>
        <p:sp>
          <p:nvSpPr>
            <p:cNvPr id="34879" name="Rectangle 121"/>
            <p:cNvSpPr>
              <a:spLocks noChangeArrowheads="1"/>
            </p:cNvSpPr>
            <p:nvPr/>
          </p:nvSpPr>
          <p:spPr bwMode="auto">
            <a:xfrm>
              <a:off x="4169" y="2822"/>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200</a:t>
              </a:r>
              <a:endParaRPr lang="ja-JP" altLang="ja-JP"/>
            </a:p>
          </p:txBody>
        </p:sp>
        <p:sp>
          <p:nvSpPr>
            <p:cNvPr id="34880" name="Rectangle 122"/>
            <p:cNvSpPr>
              <a:spLocks noChangeArrowheads="1"/>
            </p:cNvSpPr>
            <p:nvPr/>
          </p:nvSpPr>
          <p:spPr bwMode="auto">
            <a:xfrm>
              <a:off x="4638" y="2822"/>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300</a:t>
              </a:r>
              <a:endParaRPr lang="ja-JP" altLang="ja-JP"/>
            </a:p>
          </p:txBody>
        </p:sp>
        <p:sp>
          <p:nvSpPr>
            <p:cNvPr id="34881" name="Rectangle 123"/>
            <p:cNvSpPr>
              <a:spLocks noChangeArrowheads="1"/>
            </p:cNvSpPr>
            <p:nvPr/>
          </p:nvSpPr>
          <p:spPr bwMode="auto">
            <a:xfrm>
              <a:off x="5106" y="2822"/>
              <a:ext cx="27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400</a:t>
              </a:r>
              <a:endParaRPr lang="ja-JP" altLang="ja-JP"/>
            </a:p>
          </p:txBody>
        </p:sp>
        <p:sp>
          <p:nvSpPr>
            <p:cNvPr id="34882" name="Rectangle 124"/>
            <p:cNvSpPr>
              <a:spLocks noChangeArrowheads="1"/>
            </p:cNvSpPr>
            <p:nvPr/>
          </p:nvSpPr>
          <p:spPr bwMode="auto">
            <a:xfrm>
              <a:off x="4281" y="2974"/>
              <a:ext cx="108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i="1">
                  <a:solidFill>
                    <a:srgbClr val="000000"/>
                  </a:solidFill>
                  <a:latin typeface="ＭＳ Ｐゴシック" pitchFamily="50" charset="-128"/>
                </a:rPr>
                <a:t>酸素分圧（mmHg）</a:t>
              </a:r>
              <a:endParaRPr lang="ja-JP" altLang="ja-JP"/>
            </a:p>
          </p:txBody>
        </p:sp>
        <p:sp>
          <p:nvSpPr>
            <p:cNvPr id="34883" name="Rectangle 125"/>
            <p:cNvSpPr>
              <a:spLocks noChangeArrowheads="1"/>
            </p:cNvSpPr>
            <p:nvPr/>
          </p:nvSpPr>
          <p:spPr bwMode="auto">
            <a:xfrm rot="-5400000">
              <a:off x="2561" y="1279"/>
              <a:ext cx="60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i="1">
                  <a:solidFill>
                    <a:srgbClr val="000000"/>
                  </a:solidFill>
                  <a:latin typeface="ＭＳ Ｐゴシック" pitchFamily="50" charset="-128"/>
                </a:rPr>
                <a:t>/GA1160</a:t>
              </a:r>
              <a:endParaRPr lang="ja-JP" altLang="ja-JP"/>
            </a:p>
          </p:txBody>
        </p:sp>
        <p:sp>
          <p:nvSpPr>
            <p:cNvPr id="34884" name="Rectangle 126"/>
            <p:cNvSpPr>
              <a:spLocks noChangeArrowheads="1"/>
            </p:cNvSpPr>
            <p:nvPr/>
          </p:nvSpPr>
          <p:spPr bwMode="auto">
            <a:xfrm>
              <a:off x="4182" y="1304"/>
              <a:ext cx="1162" cy="32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4885" name="Line 127"/>
            <p:cNvSpPr>
              <a:spLocks noChangeShapeType="1"/>
            </p:cNvSpPr>
            <p:nvPr/>
          </p:nvSpPr>
          <p:spPr bwMode="auto">
            <a:xfrm>
              <a:off x="4274" y="1396"/>
              <a:ext cx="212" cy="1"/>
            </a:xfrm>
            <a:prstGeom prst="line">
              <a:avLst/>
            </a:prstGeom>
            <a:noFill/>
            <a:ln w="7">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86" name="Freeform 128"/>
            <p:cNvSpPr>
              <a:spLocks/>
            </p:cNvSpPr>
            <p:nvPr/>
          </p:nvSpPr>
          <p:spPr bwMode="auto">
            <a:xfrm>
              <a:off x="4340" y="1357"/>
              <a:ext cx="80" cy="79"/>
            </a:xfrm>
            <a:custGeom>
              <a:avLst/>
              <a:gdLst>
                <a:gd name="T0" fmla="*/ 40 w 80"/>
                <a:gd name="T1" fmla="*/ 0 h 79"/>
                <a:gd name="T2" fmla="*/ 80 w 80"/>
                <a:gd name="T3" fmla="*/ 39 h 79"/>
                <a:gd name="T4" fmla="*/ 40 w 80"/>
                <a:gd name="T5" fmla="*/ 79 h 79"/>
                <a:gd name="T6" fmla="*/ 0 w 80"/>
                <a:gd name="T7" fmla="*/ 39 h 79"/>
                <a:gd name="T8" fmla="*/ 40 w 80"/>
                <a:gd name="T9" fmla="*/ 0 h 79"/>
                <a:gd name="T10" fmla="*/ 0 60000 65536"/>
                <a:gd name="T11" fmla="*/ 0 60000 65536"/>
                <a:gd name="T12" fmla="*/ 0 60000 65536"/>
                <a:gd name="T13" fmla="*/ 0 60000 65536"/>
                <a:gd name="T14" fmla="*/ 0 60000 65536"/>
                <a:gd name="T15" fmla="*/ 0 w 80"/>
                <a:gd name="T16" fmla="*/ 0 h 79"/>
                <a:gd name="T17" fmla="*/ 80 w 80"/>
                <a:gd name="T18" fmla="*/ 79 h 79"/>
              </a:gdLst>
              <a:ahLst/>
              <a:cxnLst>
                <a:cxn ang="T10">
                  <a:pos x="T0" y="T1"/>
                </a:cxn>
                <a:cxn ang="T11">
                  <a:pos x="T2" y="T3"/>
                </a:cxn>
                <a:cxn ang="T12">
                  <a:pos x="T4" y="T5"/>
                </a:cxn>
                <a:cxn ang="T13">
                  <a:pos x="T6" y="T7"/>
                </a:cxn>
                <a:cxn ang="T14">
                  <a:pos x="T8" y="T9"/>
                </a:cxn>
              </a:cxnLst>
              <a:rect l="T15" t="T16" r="T17" b="T18"/>
              <a:pathLst>
                <a:path w="80" h="79">
                  <a:moveTo>
                    <a:pt x="40" y="0"/>
                  </a:moveTo>
                  <a:lnTo>
                    <a:pt x="80" y="39"/>
                  </a:lnTo>
                  <a:lnTo>
                    <a:pt x="40" y="79"/>
                  </a:lnTo>
                  <a:lnTo>
                    <a:pt x="0" y="39"/>
                  </a:lnTo>
                  <a:lnTo>
                    <a:pt x="40" y="0"/>
                  </a:lnTo>
                  <a:close/>
                </a:path>
              </a:pathLst>
            </a:custGeom>
            <a:solidFill>
              <a:srgbClr val="0000FF"/>
            </a:solidFill>
            <a:ln w="7">
              <a:solidFill>
                <a:srgbClr val="0000FF"/>
              </a:solidFill>
              <a:round/>
              <a:headEnd/>
              <a:tailEnd/>
            </a:ln>
          </p:spPr>
          <p:txBody>
            <a:bodyPr/>
            <a:lstStyle/>
            <a:p>
              <a:endParaRPr lang="ja-JP" altLang="en-US"/>
            </a:p>
          </p:txBody>
        </p:sp>
        <p:sp>
          <p:nvSpPr>
            <p:cNvPr id="34887" name="Rectangle 129"/>
            <p:cNvSpPr>
              <a:spLocks noChangeArrowheads="1"/>
            </p:cNvSpPr>
            <p:nvPr/>
          </p:nvSpPr>
          <p:spPr bwMode="auto">
            <a:xfrm>
              <a:off x="4519" y="1330"/>
              <a:ext cx="806"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Glu 100ﾚﾍﾞﾙ</a:t>
              </a:r>
              <a:endParaRPr lang="ja-JP" altLang="ja-JP"/>
            </a:p>
          </p:txBody>
        </p:sp>
        <p:sp>
          <p:nvSpPr>
            <p:cNvPr id="34888" name="Line 130"/>
            <p:cNvSpPr>
              <a:spLocks noChangeShapeType="1"/>
            </p:cNvSpPr>
            <p:nvPr/>
          </p:nvSpPr>
          <p:spPr bwMode="auto">
            <a:xfrm>
              <a:off x="4274" y="1548"/>
              <a:ext cx="212" cy="1"/>
            </a:xfrm>
            <a:prstGeom prst="line">
              <a:avLst/>
            </a:prstGeom>
            <a:noFill/>
            <a:ln w="7">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4889" name="Freeform 131"/>
            <p:cNvSpPr>
              <a:spLocks/>
            </p:cNvSpPr>
            <p:nvPr/>
          </p:nvSpPr>
          <p:spPr bwMode="auto">
            <a:xfrm>
              <a:off x="4340" y="1509"/>
              <a:ext cx="80" cy="79"/>
            </a:xfrm>
            <a:custGeom>
              <a:avLst/>
              <a:gdLst>
                <a:gd name="T0" fmla="*/ 40 w 80"/>
                <a:gd name="T1" fmla="*/ 0 h 79"/>
                <a:gd name="T2" fmla="*/ 80 w 80"/>
                <a:gd name="T3" fmla="*/ 39 h 79"/>
                <a:gd name="T4" fmla="*/ 40 w 80"/>
                <a:gd name="T5" fmla="*/ 79 h 79"/>
                <a:gd name="T6" fmla="*/ 0 w 80"/>
                <a:gd name="T7" fmla="*/ 39 h 79"/>
                <a:gd name="T8" fmla="*/ 40 w 80"/>
                <a:gd name="T9" fmla="*/ 0 h 79"/>
                <a:gd name="T10" fmla="*/ 0 60000 65536"/>
                <a:gd name="T11" fmla="*/ 0 60000 65536"/>
                <a:gd name="T12" fmla="*/ 0 60000 65536"/>
                <a:gd name="T13" fmla="*/ 0 60000 65536"/>
                <a:gd name="T14" fmla="*/ 0 60000 65536"/>
                <a:gd name="T15" fmla="*/ 0 w 80"/>
                <a:gd name="T16" fmla="*/ 0 h 79"/>
                <a:gd name="T17" fmla="*/ 80 w 80"/>
                <a:gd name="T18" fmla="*/ 79 h 79"/>
              </a:gdLst>
              <a:ahLst/>
              <a:cxnLst>
                <a:cxn ang="T10">
                  <a:pos x="T0" y="T1"/>
                </a:cxn>
                <a:cxn ang="T11">
                  <a:pos x="T2" y="T3"/>
                </a:cxn>
                <a:cxn ang="T12">
                  <a:pos x="T4" y="T5"/>
                </a:cxn>
                <a:cxn ang="T13">
                  <a:pos x="T6" y="T7"/>
                </a:cxn>
                <a:cxn ang="T14">
                  <a:pos x="T8" y="T9"/>
                </a:cxn>
              </a:cxnLst>
              <a:rect l="T15" t="T16" r="T17" b="T18"/>
              <a:pathLst>
                <a:path w="80" h="79">
                  <a:moveTo>
                    <a:pt x="40" y="0"/>
                  </a:moveTo>
                  <a:lnTo>
                    <a:pt x="80" y="39"/>
                  </a:lnTo>
                  <a:lnTo>
                    <a:pt x="40" y="79"/>
                  </a:lnTo>
                  <a:lnTo>
                    <a:pt x="0" y="39"/>
                  </a:lnTo>
                  <a:lnTo>
                    <a:pt x="40" y="0"/>
                  </a:lnTo>
                  <a:close/>
                </a:path>
              </a:pathLst>
            </a:custGeom>
            <a:solidFill>
              <a:srgbClr val="FF0000"/>
            </a:solidFill>
            <a:ln w="7">
              <a:solidFill>
                <a:srgbClr val="FF0000"/>
              </a:solidFill>
              <a:round/>
              <a:headEnd/>
              <a:tailEnd/>
            </a:ln>
          </p:spPr>
          <p:txBody>
            <a:bodyPr/>
            <a:lstStyle/>
            <a:p>
              <a:endParaRPr lang="ja-JP" altLang="en-US"/>
            </a:p>
          </p:txBody>
        </p:sp>
        <p:sp>
          <p:nvSpPr>
            <p:cNvPr id="34890" name="Rectangle 132"/>
            <p:cNvSpPr>
              <a:spLocks noChangeArrowheads="1"/>
            </p:cNvSpPr>
            <p:nvPr/>
          </p:nvSpPr>
          <p:spPr bwMode="auto">
            <a:xfrm>
              <a:off x="4519" y="1482"/>
              <a:ext cx="806"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600" b="1">
                  <a:solidFill>
                    <a:srgbClr val="000000"/>
                  </a:solidFill>
                  <a:latin typeface="ＭＳ Ｐゴシック" pitchFamily="50" charset="-128"/>
                </a:rPr>
                <a:t>Glu 400ﾚﾍﾞﾙ</a:t>
              </a:r>
              <a:endParaRPr lang="ja-JP" altLang="ja-JP"/>
            </a:p>
          </p:txBody>
        </p:sp>
      </p:grpSp>
    </p:spTree>
    <p:extLst>
      <p:ext uri="{BB962C8B-B14F-4D97-AF65-F5344CB8AC3E}">
        <p14:creationId xmlns:p14="http://schemas.microsoft.com/office/powerpoint/2010/main" val="347825332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1"/>
          <p:cNvSpPr>
            <a:spLocks noChangeArrowheads="1"/>
          </p:cNvSpPr>
          <p:nvPr/>
        </p:nvSpPr>
        <p:spPr bwMode="auto">
          <a:xfrm>
            <a:off x="635000" y="165100"/>
            <a:ext cx="5791200" cy="5334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kumimoji="0" lang="en-US" altLang="ja-JP" sz="2800">
                <a:solidFill>
                  <a:schemeClr val="bg1"/>
                </a:solidFill>
                <a:latin typeface="HG創英角ｺﾞｼｯｸUB" pitchFamily="49" charset="-128"/>
                <a:ea typeface="HG創英角ｺﾞｼｯｸUB" pitchFamily="49" charset="-128"/>
              </a:rPr>
              <a:t>■ </a:t>
            </a:r>
            <a:r>
              <a:rPr kumimoji="0" lang="ja-JP" altLang="en-US" sz="2800">
                <a:solidFill>
                  <a:schemeClr val="bg1"/>
                </a:solidFill>
                <a:latin typeface="HG創英角ｺﾞｼｯｸUB" pitchFamily="49" charset="-128"/>
                <a:ea typeface="HG創英角ｺﾞｼｯｸUB" pitchFamily="49" charset="-128"/>
              </a:rPr>
              <a:t>溶</a:t>
            </a:r>
            <a:r>
              <a:rPr lang="ja-JP" altLang="en-US" sz="2800">
                <a:solidFill>
                  <a:schemeClr val="bg1"/>
                </a:solidFill>
                <a:latin typeface="HG創英角ｺﾞｼｯｸUB" pitchFamily="49" charset="-128"/>
                <a:ea typeface="HG創英角ｺﾞｼｯｸUB" pitchFamily="49" charset="-128"/>
              </a:rPr>
              <a:t>存酸素の影響　</a:t>
            </a:r>
          </a:p>
        </p:txBody>
      </p:sp>
      <p:sp>
        <p:nvSpPr>
          <p:cNvPr id="35843" name="Text Box 83"/>
          <p:cNvSpPr txBox="1">
            <a:spLocks noChangeArrowheads="1"/>
          </p:cNvSpPr>
          <p:nvPr/>
        </p:nvSpPr>
        <p:spPr bwMode="auto">
          <a:xfrm>
            <a:off x="989013" y="1044575"/>
            <a:ext cx="253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a:t>【GOD</a:t>
            </a:r>
            <a:r>
              <a:rPr lang="ja-JP" altLang="en-US"/>
              <a:t>比色法の測定器</a:t>
            </a:r>
            <a:r>
              <a:rPr lang="en-US" altLang="ja-JP"/>
              <a:t>】</a:t>
            </a:r>
          </a:p>
        </p:txBody>
      </p:sp>
      <p:sp>
        <p:nvSpPr>
          <p:cNvPr id="35844" name="Text Box 84"/>
          <p:cNvSpPr txBox="1">
            <a:spLocks noChangeArrowheads="1"/>
          </p:cNvSpPr>
          <p:nvPr/>
        </p:nvSpPr>
        <p:spPr bwMode="auto">
          <a:xfrm>
            <a:off x="5187950" y="1019175"/>
            <a:ext cx="2520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a:t>【GDH</a:t>
            </a:r>
            <a:r>
              <a:rPr lang="ja-JP" altLang="en-US"/>
              <a:t>比色法の測定器</a:t>
            </a:r>
            <a:r>
              <a:rPr lang="en-US" altLang="ja-JP"/>
              <a:t>】</a:t>
            </a:r>
          </a:p>
        </p:txBody>
      </p:sp>
      <p:sp>
        <p:nvSpPr>
          <p:cNvPr id="35845" name="Text Box 85"/>
          <p:cNvSpPr txBox="1">
            <a:spLocks noChangeArrowheads="1"/>
          </p:cNvSpPr>
          <p:nvPr/>
        </p:nvSpPr>
        <p:spPr bwMode="auto">
          <a:xfrm>
            <a:off x="1166813" y="5354638"/>
            <a:ext cx="739933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lnSpc>
                <a:spcPct val="110000"/>
              </a:lnSpc>
              <a:spcBef>
                <a:spcPct val="50000"/>
              </a:spcBef>
            </a:pPr>
            <a:r>
              <a:rPr lang="ja-JP" altLang="en-US">
                <a:solidFill>
                  <a:schemeClr val="tx2"/>
                </a:solidFill>
                <a:latin typeface="ＭＳ Ｐゴシック" pitchFamily="50" charset="-128"/>
              </a:rPr>
              <a:t>溶存酸素による変化量は</a:t>
            </a:r>
            <a:r>
              <a:rPr lang="en-US" altLang="ja-JP">
                <a:solidFill>
                  <a:schemeClr val="tx2"/>
                </a:solidFill>
                <a:latin typeface="ＭＳ Ｐゴシック" pitchFamily="50" charset="-128"/>
              </a:rPr>
              <a:t>10%</a:t>
            </a:r>
            <a:r>
              <a:rPr lang="ja-JP" altLang="en-US">
                <a:solidFill>
                  <a:schemeClr val="tx2"/>
                </a:solidFill>
                <a:latin typeface="ＭＳ Ｐゴシック" pitchFamily="50" charset="-128"/>
              </a:rPr>
              <a:t>未満であった。</a:t>
            </a:r>
            <a:endParaRPr lang="ja-JP" altLang="en-US" sz="1600">
              <a:latin typeface="ＭＳ Ｐゴシック" pitchFamily="50" charset="-128"/>
            </a:endParaRPr>
          </a:p>
        </p:txBody>
      </p:sp>
      <p:sp>
        <p:nvSpPr>
          <p:cNvPr id="35846" name="Text Box 87"/>
          <p:cNvSpPr txBox="1">
            <a:spLocks noChangeArrowheads="1"/>
          </p:cNvSpPr>
          <p:nvPr/>
        </p:nvSpPr>
        <p:spPr bwMode="auto">
          <a:xfrm>
            <a:off x="5072063" y="6511925"/>
            <a:ext cx="35512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200"/>
              <a:t>出典）佐野俊一ら：機器・試薬</a:t>
            </a:r>
            <a:r>
              <a:rPr lang="en-US" altLang="ja-JP" sz="1200"/>
              <a:t>.2005</a:t>
            </a:r>
            <a:r>
              <a:rPr lang="ja-JP" altLang="en-US" sz="1200"/>
              <a:t>；</a:t>
            </a:r>
            <a:r>
              <a:rPr lang="en-US" altLang="ja-JP" sz="1200"/>
              <a:t>28</a:t>
            </a:r>
            <a:r>
              <a:rPr lang="ja-JP" altLang="en-US" sz="1200"/>
              <a:t>（</a:t>
            </a:r>
            <a:r>
              <a:rPr lang="en-US" altLang="ja-JP" sz="1200"/>
              <a:t>4</a:t>
            </a:r>
            <a:r>
              <a:rPr lang="ja-JP" altLang="en-US" sz="1200"/>
              <a:t>）：</a:t>
            </a:r>
            <a:r>
              <a:rPr lang="en-US" altLang="ja-JP" sz="1200"/>
              <a:t>349-356</a:t>
            </a:r>
          </a:p>
        </p:txBody>
      </p:sp>
      <p:grpSp>
        <p:nvGrpSpPr>
          <p:cNvPr id="35847" name="Group 4"/>
          <p:cNvGrpSpPr>
            <a:grpSpLocks noChangeAspect="1"/>
          </p:cNvGrpSpPr>
          <p:nvPr/>
        </p:nvGrpSpPr>
        <p:grpSpPr bwMode="auto">
          <a:xfrm>
            <a:off x="609600" y="1727200"/>
            <a:ext cx="3848100" cy="3067050"/>
            <a:chOff x="384" y="1088"/>
            <a:chExt cx="2424" cy="1932"/>
          </a:xfrm>
        </p:grpSpPr>
        <p:sp>
          <p:nvSpPr>
            <p:cNvPr id="35916" name="AutoShape 3"/>
            <p:cNvSpPr>
              <a:spLocks noChangeAspect="1" noChangeArrowheads="1" noTextEdit="1"/>
            </p:cNvSpPr>
            <p:nvPr/>
          </p:nvSpPr>
          <p:spPr bwMode="auto">
            <a:xfrm>
              <a:off x="384" y="1088"/>
              <a:ext cx="2394" cy="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5917" name="Rectangle 5"/>
            <p:cNvSpPr>
              <a:spLocks noChangeArrowheads="1"/>
            </p:cNvSpPr>
            <p:nvPr/>
          </p:nvSpPr>
          <p:spPr bwMode="auto">
            <a:xfrm>
              <a:off x="384" y="1088"/>
              <a:ext cx="2400" cy="19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5918" name="Line 6"/>
            <p:cNvSpPr>
              <a:spLocks noChangeShapeType="1"/>
            </p:cNvSpPr>
            <p:nvPr/>
          </p:nvSpPr>
          <p:spPr bwMode="auto">
            <a:xfrm>
              <a:off x="936" y="2252"/>
              <a:ext cx="1692"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19" name="Line 7"/>
            <p:cNvSpPr>
              <a:spLocks noChangeShapeType="1"/>
            </p:cNvSpPr>
            <p:nvPr/>
          </p:nvSpPr>
          <p:spPr bwMode="auto">
            <a:xfrm>
              <a:off x="936" y="1898"/>
              <a:ext cx="1692"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0" name="Line 8"/>
            <p:cNvSpPr>
              <a:spLocks noChangeShapeType="1"/>
            </p:cNvSpPr>
            <p:nvPr/>
          </p:nvSpPr>
          <p:spPr bwMode="auto">
            <a:xfrm>
              <a:off x="936" y="1550"/>
              <a:ext cx="1692"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1" name="Line 9"/>
            <p:cNvSpPr>
              <a:spLocks noChangeShapeType="1"/>
            </p:cNvSpPr>
            <p:nvPr/>
          </p:nvSpPr>
          <p:spPr bwMode="auto">
            <a:xfrm>
              <a:off x="936" y="1202"/>
              <a:ext cx="1692"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2" name="Line 10"/>
            <p:cNvSpPr>
              <a:spLocks noChangeShapeType="1"/>
            </p:cNvSpPr>
            <p:nvPr/>
          </p:nvSpPr>
          <p:spPr bwMode="auto">
            <a:xfrm>
              <a:off x="936" y="1202"/>
              <a:ext cx="1" cy="1398"/>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3" name="Line 11"/>
            <p:cNvSpPr>
              <a:spLocks noChangeShapeType="1"/>
            </p:cNvSpPr>
            <p:nvPr/>
          </p:nvSpPr>
          <p:spPr bwMode="auto">
            <a:xfrm>
              <a:off x="936" y="2600"/>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4" name="Line 12"/>
            <p:cNvSpPr>
              <a:spLocks noChangeShapeType="1"/>
            </p:cNvSpPr>
            <p:nvPr/>
          </p:nvSpPr>
          <p:spPr bwMode="auto">
            <a:xfrm>
              <a:off x="936" y="2252"/>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5" name="Line 13"/>
            <p:cNvSpPr>
              <a:spLocks noChangeShapeType="1"/>
            </p:cNvSpPr>
            <p:nvPr/>
          </p:nvSpPr>
          <p:spPr bwMode="auto">
            <a:xfrm>
              <a:off x="936" y="1898"/>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6" name="Line 14"/>
            <p:cNvSpPr>
              <a:spLocks noChangeShapeType="1"/>
            </p:cNvSpPr>
            <p:nvPr/>
          </p:nvSpPr>
          <p:spPr bwMode="auto">
            <a:xfrm>
              <a:off x="936" y="1550"/>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7" name="Line 15"/>
            <p:cNvSpPr>
              <a:spLocks noChangeShapeType="1"/>
            </p:cNvSpPr>
            <p:nvPr/>
          </p:nvSpPr>
          <p:spPr bwMode="auto">
            <a:xfrm>
              <a:off x="936" y="1202"/>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8" name="Line 16"/>
            <p:cNvSpPr>
              <a:spLocks noChangeShapeType="1"/>
            </p:cNvSpPr>
            <p:nvPr/>
          </p:nvSpPr>
          <p:spPr bwMode="auto">
            <a:xfrm>
              <a:off x="936" y="2600"/>
              <a:ext cx="1692"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29" name="Line 17"/>
            <p:cNvSpPr>
              <a:spLocks noChangeShapeType="1"/>
            </p:cNvSpPr>
            <p:nvPr/>
          </p:nvSpPr>
          <p:spPr bwMode="auto">
            <a:xfrm flipV="1">
              <a:off x="936" y="2564"/>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30" name="Line 18"/>
            <p:cNvSpPr>
              <a:spLocks noChangeShapeType="1"/>
            </p:cNvSpPr>
            <p:nvPr/>
          </p:nvSpPr>
          <p:spPr bwMode="auto">
            <a:xfrm flipV="1">
              <a:off x="1362" y="2564"/>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31" name="Line 19"/>
            <p:cNvSpPr>
              <a:spLocks noChangeShapeType="1"/>
            </p:cNvSpPr>
            <p:nvPr/>
          </p:nvSpPr>
          <p:spPr bwMode="auto">
            <a:xfrm flipV="1">
              <a:off x="1782" y="2564"/>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32" name="Line 20"/>
            <p:cNvSpPr>
              <a:spLocks noChangeShapeType="1"/>
            </p:cNvSpPr>
            <p:nvPr/>
          </p:nvSpPr>
          <p:spPr bwMode="auto">
            <a:xfrm flipV="1">
              <a:off x="2208" y="2564"/>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33" name="Line 21"/>
            <p:cNvSpPr>
              <a:spLocks noChangeShapeType="1"/>
            </p:cNvSpPr>
            <p:nvPr/>
          </p:nvSpPr>
          <p:spPr bwMode="auto">
            <a:xfrm flipV="1">
              <a:off x="2628" y="2564"/>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34" name="Freeform 22"/>
            <p:cNvSpPr>
              <a:spLocks/>
            </p:cNvSpPr>
            <p:nvPr/>
          </p:nvSpPr>
          <p:spPr bwMode="auto">
            <a:xfrm>
              <a:off x="1110" y="140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35" name="Freeform 23"/>
            <p:cNvSpPr>
              <a:spLocks/>
            </p:cNvSpPr>
            <p:nvPr/>
          </p:nvSpPr>
          <p:spPr bwMode="auto">
            <a:xfrm>
              <a:off x="1464" y="131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36" name="Freeform 24"/>
            <p:cNvSpPr>
              <a:spLocks/>
            </p:cNvSpPr>
            <p:nvPr/>
          </p:nvSpPr>
          <p:spPr bwMode="auto">
            <a:xfrm>
              <a:off x="1710" y="1370"/>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37" name="Freeform 25"/>
            <p:cNvSpPr>
              <a:spLocks/>
            </p:cNvSpPr>
            <p:nvPr/>
          </p:nvSpPr>
          <p:spPr bwMode="auto">
            <a:xfrm>
              <a:off x="2136" y="128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38" name="Freeform 26"/>
            <p:cNvSpPr>
              <a:spLocks/>
            </p:cNvSpPr>
            <p:nvPr/>
          </p:nvSpPr>
          <p:spPr bwMode="auto">
            <a:xfrm>
              <a:off x="2334" y="1280"/>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39" name="Freeform 27"/>
            <p:cNvSpPr>
              <a:spLocks/>
            </p:cNvSpPr>
            <p:nvPr/>
          </p:nvSpPr>
          <p:spPr bwMode="auto">
            <a:xfrm>
              <a:off x="1110" y="1340"/>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40" name="Freeform 28"/>
            <p:cNvSpPr>
              <a:spLocks/>
            </p:cNvSpPr>
            <p:nvPr/>
          </p:nvSpPr>
          <p:spPr bwMode="auto">
            <a:xfrm>
              <a:off x="1464" y="1442"/>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41" name="Freeform 29"/>
            <p:cNvSpPr>
              <a:spLocks/>
            </p:cNvSpPr>
            <p:nvPr/>
          </p:nvSpPr>
          <p:spPr bwMode="auto">
            <a:xfrm>
              <a:off x="1710" y="149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42" name="Freeform 30"/>
            <p:cNvSpPr>
              <a:spLocks/>
            </p:cNvSpPr>
            <p:nvPr/>
          </p:nvSpPr>
          <p:spPr bwMode="auto">
            <a:xfrm>
              <a:off x="2136" y="1412"/>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43" name="Freeform 31"/>
            <p:cNvSpPr>
              <a:spLocks/>
            </p:cNvSpPr>
            <p:nvPr/>
          </p:nvSpPr>
          <p:spPr bwMode="auto">
            <a:xfrm>
              <a:off x="2334" y="1430"/>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944" name="Line 32"/>
            <p:cNvSpPr>
              <a:spLocks noChangeShapeType="1"/>
            </p:cNvSpPr>
            <p:nvPr/>
          </p:nvSpPr>
          <p:spPr bwMode="auto">
            <a:xfrm flipV="1">
              <a:off x="1140" y="1346"/>
              <a:ext cx="354" cy="90"/>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45" name="Line 33"/>
            <p:cNvSpPr>
              <a:spLocks noChangeShapeType="1"/>
            </p:cNvSpPr>
            <p:nvPr/>
          </p:nvSpPr>
          <p:spPr bwMode="auto">
            <a:xfrm>
              <a:off x="1494" y="1346"/>
              <a:ext cx="246" cy="54"/>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46" name="Line 34"/>
            <p:cNvSpPr>
              <a:spLocks noChangeShapeType="1"/>
            </p:cNvSpPr>
            <p:nvPr/>
          </p:nvSpPr>
          <p:spPr bwMode="auto">
            <a:xfrm flipV="1">
              <a:off x="1740" y="1316"/>
              <a:ext cx="426" cy="84"/>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47" name="Line 35"/>
            <p:cNvSpPr>
              <a:spLocks noChangeShapeType="1"/>
            </p:cNvSpPr>
            <p:nvPr/>
          </p:nvSpPr>
          <p:spPr bwMode="auto">
            <a:xfrm flipV="1">
              <a:off x="2166" y="1310"/>
              <a:ext cx="198" cy="6"/>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48" name="Line 36"/>
            <p:cNvSpPr>
              <a:spLocks noChangeShapeType="1"/>
            </p:cNvSpPr>
            <p:nvPr/>
          </p:nvSpPr>
          <p:spPr bwMode="auto">
            <a:xfrm>
              <a:off x="1140" y="1370"/>
              <a:ext cx="354" cy="102"/>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49" name="Line 37"/>
            <p:cNvSpPr>
              <a:spLocks noChangeShapeType="1"/>
            </p:cNvSpPr>
            <p:nvPr/>
          </p:nvSpPr>
          <p:spPr bwMode="auto">
            <a:xfrm>
              <a:off x="1494" y="1472"/>
              <a:ext cx="246" cy="54"/>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50" name="Line 38"/>
            <p:cNvSpPr>
              <a:spLocks noChangeShapeType="1"/>
            </p:cNvSpPr>
            <p:nvPr/>
          </p:nvSpPr>
          <p:spPr bwMode="auto">
            <a:xfrm flipV="1">
              <a:off x="1740" y="1442"/>
              <a:ext cx="426" cy="84"/>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51" name="Line 39"/>
            <p:cNvSpPr>
              <a:spLocks noChangeShapeType="1"/>
            </p:cNvSpPr>
            <p:nvPr/>
          </p:nvSpPr>
          <p:spPr bwMode="auto">
            <a:xfrm>
              <a:off x="2166" y="1442"/>
              <a:ext cx="198" cy="18"/>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52" name="Freeform 40"/>
            <p:cNvSpPr>
              <a:spLocks/>
            </p:cNvSpPr>
            <p:nvPr/>
          </p:nvSpPr>
          <p:spPr bwMode="auto">
            <a:xfrm>
              <a:off x="1098" y="1394"/>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953" name="Freeform 41"/>
            <p:cNvSpPr>
              <a:spLocks/>
            </p:cNvSpPr>
            <p:nvPr/>
          </p:nvSpPr>
          <p:spPr bwMode="auto">
            <a:xfrm>
              <a:off x="1452" y="1304"/>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954" name="Freeform 42"/>
            <p:cNvSpPr>
              <a:spLocks/>
            </p:cNvSpPr>
            <p:nvPr/>
          </p:nvSpPr>
          <p:spPr bwMode="auto">
            <a:xfrm>
              <a:off x="1698" y="135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955" name="Freeform 43"/>
            <p:cNvSpPr>
              <a:spLocks/>
            </p:cNvSpPr>
            <p:nvPr/>
          </p:nvSpPr>
          <p:spPr bwMode="auto">
            <a:xfrm>
              <a:off x="2124" y="1274"/>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956" name="Freeform 44"/>
            <p:cNvSpPr>
              <a:spLocks/>
            </p:cNvSpPr>
            <p:nvPr/>
          </p:nvSpPr>
          <p:spPr bwMode="auto">
            <a:xfrm>
              <a:off x="2322" y="126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957" name="Freeform 45"/>
            <p:cNvSpPr>
              <a:spLocks/>
            </p:cNvSpPr>
            <p:nvPr/>
          </p:nvSpPr>
          <p:spPr bwMode="auto">
            <a:xfrm>
              <a:off x="1098" y="132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958" name="Freeform 46"/>
            <p:cNvSpPr>
              <a:spLocks/>
            </p:cNvSpPr>
            <p:nvPr/>
          </p:nvSpPr>
          <p:spPr bwMode="auto">
            <a:xfrm>
              <a:off x="1452" y="1430"/>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959" name="Freeform 47"/>
            <p:cNvSpPr>
              <a:spLocks/>
            </p:cNvSpPr>
            <p:nvPr/>
          </p:nvSpPr>
          <p:spPr bwMode="auto">
            <a:xfrm>
              <a:off x="1698" y="1484"/>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960" name="Freeform 48"/>
            <p:cNvSpPr>
              <a:spLocks/>
            </p:cNvSpPr>
            <p:nvPr/>
          </p:nvSpPr>
          <p:spPr bwMode="auto">
            <a:xfrm>
              <a:off x="2124" y="1400"/>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961" name="Freeform 49"/>
            <p:cNvSpPr>
              <a:spLocks/>
            </p:cNvSpPr>
            <p:nvPr/>
          </p:nvSpPr>
          <p:spPr bwMode="auto">
            <a:xfrm>
              <a:off x="2322" y="141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962" name="Rectangle 50"/>
            <p:cNvSpPr>
              <a:spLocks noChangeArrowheads="1"/>
            </p:cNvSpPr>
            <p:nvPr/>
          </p:nvSpPr>
          <p:spPr bwMode="auto">
            <a:xfrm>
              <a:off x="1362" y="1118"/>
              <a:ext cx="828" cy="186"/>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5963" name="Rectangle 51"/>
            <p:cNvSpPr>
              <a:spLocks noChangeArrowheads="1"/>
            </p:cNvSpPr>
            <p:nvPr/>
          </p:nvSpPr>
          <p:spPr bwMode="auto">
            <a:xfrm>
              <a:off x="1648" y="1154"/>
              <a:ext cx="19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1400" b="1">
                  <a:latin typeface="ＭＳ Ｐゴシック" pitchFamily="50" charset="-128"/>
                  <a:ea typeface="ＭＳ Ｐゴシック" pitchFamily="50" charset="-128"/>
                </a:rPr>
                <a:t>C</a:t>
              </a:r>
              <a:r>
                <a:rPr lang="ja-JP" altLang="en-US" sz="1400" b="1">
                  <a:latin typeface="ＭＳ Ｐゴシック" pitchFamily="50" charset="-128"/>
                  <a:ea typeface="ＭＳ Ｐゴシック" pitchFamily="50" charset="-128"/>
                </a:rPr>
                <a:t>社</a:t>
              </a:r>
              <a:endParaRPr lang="ja-JP" altLang="ja-JP" sz="1400" b="1">
                <a:latin typeface="ＭＳ Ｐゴシック" pitchFamily="50" charset="-128"/>
                <a:ea typeface="ＭＳ Ｐゴシック" pitchFamily="50" charset="-128"/>
              </a:endParaRPr>
            </a:p>
          </p:txBody>
        </p:sp>
        <p:sp>
          <p:nvSpPr>
            <p:cNvPr id="35964" name="Rectangle 52"/>
            <p:cNvSpPr>
              <a:spLocks noChangeArrowheads="1"/>
            </p:cNvSpPr>
            <p:nvPr/>
          </p:nvSpPr>
          <p:spPr bwMode="auto">
            <a:xfrm>
              <a:off x="648" y="2552"/>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40%</a:t>
              </a:r>
              <a:endParaRPr lang="ja-JP" altLang="ja-JP"/>
            </a:p>
          </p:txBody>
        </p:sp>
        <p:sp>
          <p:nvSpPr>
            <p:cNvPr id="35965" name="Rectangle 53"/>
            <p:cNvSpPr>
              <a:spLocks noChangeArrowheads="1"/>
            </p:cNvSpPr>
            <p:nvPr/>
          </p:nvSpPr>
          <p:spPr bwMode="auto">
            <a:xfrm>
              <a:off x="648" y="2204"/>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60%</a:t>
              </a:r>
              <a:endParaRPr lang="ja-JP" altLang="ja-JP"/>
            </a:p>
          </p:txBody>
        </p:sp>
        <p:sp>
          <p:nvSpPr>
            <p:cNvPr id="35966" name="Rectangle 54"/>
            <p:cNvSpPr>
              <a:spLocks noChangeArrowheads="1"/>
            </p:cNvSpPr>
            <p:nvPr/>
          </p:nvSpPr>
          <p:spPr bwMode="auto">
            <a:xfrm>
              <a:off x="648" y="1850"/>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80%</a:t>
              </a:r>
              <a:endParaRPr lang="ja-JP" altLang="ja-JP"/>
            </a:p>
          </p:txBody>
        </p:sp>
        <p:sp>
          <p:nvSpPr>
            <p:cNvPr id="35967" name="Rectangle 55"/>
            <p:cNvSpPr>
              <a:spLocks noChangeArrowheads="1"/>
            </p:cNvSpPr>
            <p:nvPr/>
          </p:nvSpPr>
          <p:spPr bwMode="auto">
            <a:xfrm>
              <a:off x="582" y="1502"/>
              <a:ext cx="31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100%</a:t>
              </a:r>
              <a:endParaRPr lang="ja-JP" altLang="ja-JP"/>
            </a:p>
          </p:txBody>
        </p:sp>
        <p:sp>
          <p:nvSpPr>
            <p:cNvPr id="35968" name="Rectangle 56"/>
            <p:cNvSpPr>
              <a:spLocks noChangeArrowheads="1"/>
            </p:cNvSpPr>
            <p:nvPr/>
          </p:nvSpPr>
          <p:spPr bwMode="auto">
            <a:xfrm>
              <a:off x="582" y="1154"/>
              <a:ext cx="31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120%</a:t>
              </a:r>
              <a:endParaRPr lang="ja-JP" altLang="ja-JP"/>
            </a:p>
          </p:txBody>
        </p:sp>
        <p:sp>
          <p:nvSpPr>
            <p:cNvPr id="35969" name="Rectangle 57"/>
            <p:cNvSpPr>
              <a:spLocks noChangeArrowheads="1"/>
            </p:cNvSpPr>
            <p:nvPr/>
          </p:nvSpPr>
          <p:spPr bwMode="auto">
            <a:xfrm>
              <a:off x="906" y="2708"/>
              <a:ext cx="120"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0</a:t>
              </a:r>
              <a:endParaRPr lang="ja-JP" altLang="ja-JP"/>
            </a:p>
          </p:txBody>
        </p:sp>
        <p:sp>
          <p:nvSpPr>
            <p:cNvPr id="35970" name="Rectangle 58"/>
            <p:cNvSpPr>
              <a:spLocks noChangeArrowheads="1"/>
            </p:cNvSpPr>
            <p:nvPr/>
          </p:nvSpPr>
          <p:spPr bwMode="auto">
            <a:xfrm>
              <a:off x="1266" y="2708"/>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100</a:t>
              </a:r>
              <a:endParaRPr lang="ja-JP" altLang="ja-JP"/>
            </a:p>
          </p:txBody>
        </p:sp>
        <p:sp>
          <p:nvSpPr>
            <p:cNvPr id="35971" name="Rectangle 59"/>
            <p:cNvSpPr>
              <a:spLocks noChangeArrowheads="1"/>
            </p:cNvSpPr>
            <p:nvPr/>
          </p:nvSpPr>
          <p:spPr bwMode="auto">
            <a:xfrm>
              <a:off x="1686" y="2708"/>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200</a:t>
              </a:r>
              <a:endParaRPr lang="ja-JP" altLang="ja-JP"/>
            </a:p>
          </p:txBody>
        </p:sp>
        <p:sp>
          <p:nvSpPr>
            <p:cNvPr id="35972" name="Rectangle 60"/>
            <p:cNvSpPr>
              <a:spLocks noChangeArrowheads="1"/>
            </p:cNvSpPr>
            <p:nvPr/>
          </p:nvSpPr>
          <p:spPr bwMode="auto">
            <a:xfrm>
              <a:off x="2112" y="2708"/>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300</a:t>
              </a:r>
              <a:endParaRPr lang="ja-JP" altLang="ja-JP"/>
            </a:p>
          </p:txBody>
        </p:sp>
        <p:sp>
          <p:nvSpPr>
            <p:cNvPr id="35973" name="Rectangle 61"/>
            <p:cNvSpPr>
              <a:spLocks noChangeArrowheads="1"/>
            </p:cNvSpPr>
            <p:nvPr/>
          </p:nvSpPr>
          <p:spPr bwMode="auto">
            <a:xfrm>
              <a:off x="2532" y="2708"/>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400</a:t>
              </a:r>
              <a:endParaRPr lang="ja-JP" altLang="ja-JP"/>
            </a:p>
          </p:txBody>
        </p:sp>
        <p:sp>
          <p:nvSpPr>
            <p:cNvPr id="35974" name="Rectangle 62"/>
            <p:cNvSpPr>
              <a:spLocks noChangeArrowheads="1"/>
            </p:cNvSpPr>
            <p:nvPr/>
          </p:nvSpPr>
          <p:spPr bwMode="auto">
            <a:xfrm>
              <a:off x="1782" y="2846"/>
              <a:ext cx="1026"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i="1">
                  <a:solidFill>
                    <a:srgbClr val="000000"/>
                  </a:solidFill>
                  <a:latin typeface="ＭＳ Ｐゴシック" pitchFamily="50" charset="-128"/>
                </a:rPr>
                <a:t>酸素分圧（mmHg）</a:t>
              </a:r>
              <a:endParaRPr lang="ja-JP" altLang="ja-JP"/>
            </a:p>
          </p:txBody>
        </p:sp>
        <p:sp>
          <p:nvSpPr>
            <p:cNvPr id="35975" name="Rectangle 63"/>
            <p:cNvSpPr>
              <a:spLocks noChangeArrowheads="1"/>
            </p:cNvSpPr>
            <p:nvPr/>
          </p:nvSpPr>
          <p:spPr bwMode="auto">
            <a:xfrm rot="-5400000">
              <a:off x="221" y="1298"/>
              <a:ext cx="55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i="1">
                  <a:solidFill>
                    <a:srgbClr val="000000"/>
                  </a:solidFill>
                  <a:latin typeface="ＭＳ Ｐゴシック" pitchFamily="50" charset="-128"/>
                </a:rPr>
                <a:t>/GA1160</a:t>
              </a:r>
              <a:endParaRPr lang="ja-JP" altLang="ja-JP"/>
            </a:p>
          </p:txBody>
        </p:sp>
      </p:grpSp>
      <p:grpSp>
        <p:nvGrpSpPr>
          <p:cNvPr id="35848" name="Group 66"/>
          <p:cNvGrpSpPr>
            <a:grpSpLocks noChangeAspect="1"/>
          </p:cNvGrpSpPr>
          <p:nvPr/>
        </p:nvGrpSpPr>
        <p:grpSpPr bwMode="auto">
          <a:xfrm>
            <a:off x="4572000" y="1712913"/>
            <a:ext cx="3857625" cy="3068637"/>
            <a:chOff x="2880" y="1079"/>
            <a:chExt cx="2430" cy="1933"/>
          </a:xfrm>
        </p:grpSpPr>
        <p:sp>
          <p:nvSpPr>
            <p:cNvPr id="35849" name="AutoShape 65"/>
            <p:cNvSpPr>
              <a:spLocks noChangeAspect="1" noChangeArrowheads="1" noTextEdit="1"/>
            </p:cNvSpPr>
            <p:nvPr/>
          </p:nvSpPr>
          <p:spPr bwMode="auto">
            <a:xfrm>
              <a:off x="2880" y="1080"/>
              <a:ext cx="2400" cy="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35850" name="Rectangle 67"/>
            <p:cNvSpPr>
              <a:spLocks noChangeArrowheads="1"/>
            </p:cNvSpPr>
            <p:nvPr/>
          </p:nvSpPr>
          <p:spPr bwMode="auto">
            <a:xfrm>
              <a:off x="2880" y="1080"/>
              <a:ext cx="2406" cy="19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5851" name="Line 68"/>
            <p:cNvSpPr>
              <a:spLocks noChangeShapeType="1"/>
            </p:cNvSpPr>
            <p:nvPr/>
          </p:nvSpPr>
          <p:spPr bwMode="auto">
            <a:xfrm>
              <a:off x="3432" y="2244"/>
              <a:ext cx="1704"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52" name="Line 69"/>
            <p:cNvSpPr>
              <a:spLocks noChangeShapeType="1"/>
            </p:cNvSpPr>
            <p:nvPr/>
          </p:nvSpPr>
          <p:spPr bwMode="auto">
            <a:xfrm>
              <a:off x="3432" y="1890"/>
              <a:ext cx="1704"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53" name="Line 70"/>
            <p:cNvSpPr>
              <a:spLocks noChangeShapeType="1"/>
            </p:cNvSpPr>
            <p:nvPr/>
          </p:nvSpPr>
          <p:spPr bwMode="auto">
            <a:xfrm>
              <a:off x="3432" y="1542"/>
              <a:ext cx="1704"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54" name="Line 71"/>
            <p:cNvSpPr>
              <a:spLocks noChangeShapeType="1"/>
            </p:cNvSpPr>
            <p:nvPr/>
          </p:nvSpPr>
          <p:spPr bwMode="auto">
            <a:xfrm>
              <a:off x="3432" y="1194"/>
              <a:ext cx="1704" cy="1"/>
            </a:xfrm>
            <a:prstGeom prst="line">
              <a:avLst/>
            </a:prstGeom>
            <a:noFill/>
            <a:ln w="0">
              <a:solidFill>
                <a:srgbClr val="FFFF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55" name="Line 72"/>
            <p:cNvSpPr>
              <a:spLocks noChangeShapeType="1"/>
            </p:cNvSpPr>
            <p:nvPr/>
          </p:nvSpPr>
          <p:spPr bwMode="auto">
            <a:xfrm>
              <a:off x="3432" y="1194"/>
              <a:ext cx="1" cy="1398"/>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56" name="Line 73"/>
            <p:cNvSpPr>
              <a:spLocks noChangeShapeType="1"/>
            </p:cNvSpPr>
            <p:nvPr/>
          </p:nvSpPr>
          <p:spPr bwMode="auto">
            <a:xfrm>
              <a:off x="3432" y="2592"/>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57" name="Line 74"/>
            <p:cNvSpPr>
              <a:spLocks noChangeShapeType="1"/>
            </p:cNvSpPr>
            <p:nvPr/>
          </p:nvSpPr>
          <p:spPr bwMode="auto">
            <a:xfrm>
              <a:off x="3432" y="2244"/>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58" name="Line 75"/>
            <p:cNvSpPr>
              <a:spLocks noChangeShapeType="1"/>
            </p:cNvSpPr>
            <p:nvPr/>
          </p:nvSpPr>
          <p:spPr bwMode="auto">
            <a:xfrm>
              <a:off x="3432" y="1890"/>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59" name="Line 76"/>
            <p:cNvSpPr>
              <a:spLocks noChangeShapeType="1"/>
            </p:cNvSpPr>
            <p:nvPr/>
          </p:nvSpPr>
          <p:spPr bwMode="auto">
            <a:xfrm>
              <a:off x="3432" y="1542"/>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60" name="Line 77"/>
            <p:cNvSpPr>
              <a:spLocks noChangeShapeType="1"/>
            </p:cNvSpPr>
            <p:nvPr/>
          </p:nvSpPr>
          <p:spPr bwMode="auto">
            <a:xfrm>
              <a:off x="3432" y="1194"/>
              <a:ext cx="36"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61" name="Line 78"/>
            <p:cNvSpPr>
              <a:spLocks noChangeShapeType="1"/>
            </p:cNvSpPr>
            <p:nvPr/>
          </p:nvSpPr>
          <p:spPr bwMode="auto">
            <a:xfrm>
              <a:off x="3432" y="2592"/>
              <a:ext cx="1704" cy="1"/>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62" name="Line 79"/>
            <p:cNvSpPr>
              <a:spLocks noChangeShapeType="1"/>
            </p:cNvSpPr>
            <p:nvPr/>
          </p:nvSpPr>
          <p:spPr bwMode="auto">
            <a:xfrm flipV="1">
              <a:off x="3432" y="2556"/>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63" name="Line 80"/>
            <p:cNvSpPr>
              <a:spLocks noChangeShapeType="1"/>
            </p:cNvSpPr>
            <p:nvPr/>
          </p:nvSpPr>
          <p:spPr bwMode="auto">
            <a:xfrm flipV="1">
              <a:off x="3858" y="2556"/>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64" name="Line 81"/>
            <p:cNvSpPr>
              <a:spLocks noChangeShapeType="1"/>
            </p:cNvSpPr>
            <p:nvPr/>
          </p:nvSpPr>
          <p:spPr bwMode="auto">
            <a:xfrm flipV="1">
              <a:off x="4284" y="2556"/>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65" name="Line 82"/>
            <p:cNvSpPr>
              <a:spLocks noChangeShapeType="1"/>
            </p:cNvSpPr>
            <p:nvPr/>
          </p:nvSpPr>
          <p:spPr bwMode="auto">
            <a:xfrm flipV="1">
              <a:off x="4710" y="2556"/>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66" name="Line 83"/>
            <p:cNvSpPr>
              <a:spLocks noChangeShapeType="1"/>
            </p:cNvSpPr>
            <p:nvPr/>
          </p:nvSpPr>
          <p:spPr bwMode="auto">
            <a:xfrm flipV="1">
              <a:off x="5136" y="2556"/>
              <a:ext cx="1" cy="36"/>
            </a:xfrm>
            <a:prstGeom prst="line">
              <a:avLst/>
            </a:prstGeom>
            <a:noFill/>
            <a:ln w="12">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67" name="Freeform 84"/>
            <p:cNvSpPr>
              <a:spLocks/>
            </p:cNvSpPr>
            <p:nvPr/>
          </p:nvSpPr>
          <p:spPr bwMode="auto">
            <a:xfrm>
              <a:off x="3606" y="154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68" name="Freeform 85"/>
            <p:cNvSpPr>
              <a:spLocks/>
            </p:cNvSpPr>
            <p:nvPr/>
          </p:nvSpPr>
          <p:spPr bwMode="auto">
            <a:xfrm>
              <a:off x="3966" y="157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69" name="Freeform 86"/>
            <p:cNvSpPr>
              <a:spLocks/>
            </p:cNvSpPr>
            <p:nvPr/>
          </p:nvSpPr>
          <p:spPr bwMode="auto">
            <a:xfrm>
              <a:off x="4212" y="159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70" name="Freeform 87"/>
            <p:cNvSpPr>
              <a:spLocks/>
            </p:cNvSpPr>
            <p:nvPr/>
          </p:nvSpPr>
          <p:spPr bwMode="auto">
            <a:xfrm>
              <a:off x="4644" y="153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71" name="Freeform 88"/>
            <p:cNvSpPr>
              <a:spLocks/>
            </p:cNvSpPr>
            <p:nvPr/>
          </p:nvSpPr>
          <p:spPr bwMode="auto">
            <a:xfrm>
              <a:off x="4842" y="148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72" name="Freeform 89"/>
            <p:cNvSpPr>
              <a:spLocks/>
            </p:cNvSpPr>
            <p:nvPr/>
          </p:nvSpPr>
          <p:spPr bwMode="auto">
            <a:xfrm>
              <a:off x="3606" y="156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73" name="Freeform 90"/>
            <p:cNvSpPr>
              <a:spLocks/>
            </p:cNvSpPr>
            <p:nvPr/>
          </p:nvSpPr>
          <p:spPr bwMode="auto">
            <a:xfrm>
              <a:off x="3966" y="1494"/>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74" name="Freeform 91"/>
            <p:cNvSpPr>
              <a:spLocks/>
            </p:cNvSpPr>
            <p:nvPr/>
          </p:nvSpPr>
          <p:spPr bwMode="auto">
            <a:xfrm>
              <a:off x="4212" y="145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75" name="Freeform 92"/>
            <p:cNvSpPr>
              <a:spLocks/>
            </p:cNvSpPr>
            <p:nvPr/>
          </p:nvSpPr>
          <p:spPr bwMode="auto">
            <a:xfrm>
              <a:off x="4644" y="154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76" name="Freeform 93"/>
            <p:cNvSpPr>
              <a:spLocks/>
            </p:cNvSpPr>
            <p:nvPr/>
          </p:nvSpPr>
          <p:spPr bwMode="auto">
            <a:xfrm>
              <a:off x="4842" y="1530"/>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00"/>
            </a:solidFill>
            <a:ln w="6">
              <a:solidFill>
                <a:srgbClr val="000000"/>
              </a:solidFill>
              <a:round/>
              <a:headEnd/>
              <a:tailEnd/>
            </a:ln>
          </p:spPr>
          <p:txBody>
            <a:bodyPr/>
            <a:lstStyle/>
            <a:p>
              <a:endParaRPr lang="ja-JP" altLang="en-US"/>
            </a:p>
          </p:txBody>
        </p:sp>
        <p:sp>
          <p:nvSpPr>
            <p:cNvPr id="35877" name="Line 94"/>
            <p:cNvSpPr>
              <a:spLocks noChangeShapeType="1"/>
            </p:cNvSpPr>
            <p:nvPr/>
          </p:nvSpPr>
          <p:spPr bwMode="auto">
            <a:xfrm>
              <a:off x="3636" y="1578"/>
              <a:ext cx="360" cy="30"/>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78" name="Line 95"/>
            <p:cNvSpPr>
              <a:spLocks noChangeShapeType="1"/>
            </p:cNvSpPr>
            <p:nvPr/>
          </p:nvSpPr>
          <p:spPr bwMode="auto">
            <a:xfrm>
              <a:off x="3996" y="1608"/>
              <a:ext cx="246" cy="18"/>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79" name="Line 96"/>
            <p:cNvSpPr>
              <a:spLocks noChangeShapeType="1"/>
            </p:cNvSpPr>
            <p:nvPr/>
          </p:nvSpPr>
          <p:spPr bwMode="auto">
            <a:xfrm flipV="1">
              <a:off x="4242" y="1566"/>
              <a:ext cx="432" cy="60"/>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80" name="Line 97"/>
            <p:cNvSpPr>
              <a:spLocks noChangeShapeType="1"/>
            </p:cNvSpPr>
            <p:nvPr/>
          </p:nvSpPr>
          <p:spPr bwMode="auto">
            <a:xfrm flipV="1">
              <a:off x="4674" y="1518"/>
              <a:ext cx="198" cy="48"/>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81" name="Line 98"/>
            <p:cNvSpPr>
              <a:spLocks noChangeShapeType="1"/>
            </p:cNvSpPr>
            <p:nvPr/>
          </p:nvSpPr>
          <p:spPr bwMode="auto">
            <a:xfrm flipV="1">
              <a:off x="3636" y="1524"/>
              <a:ext cx="360" cy="72"/>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82" name="Line 99"/>
            <p:cNvSpPr>
              <a:spLocks noChangeShapeType="1"/>
            </p:cNvSpPr>
            <p:nvPr/>
          </p:nvSpPr>
          <p:spPr bwMode="auto">
            <a:xfrm flipV="1">
              <a:off x="3996" y="1488"/>
              <a:ext cx="246" cy="36"/>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83" name="Line 100"/>
            <p:cNvSpPr>
              <a:spLocks noChangeShapeType="1"/>
            </p:cNvSpPr>
            <p:nvPr/>
          </p:nvSpPr>
          <p:spPr bwMode="auto">
            <a:xfrm>
              <a:off x="4242" y="1488"/>
              <a:ext cx="432" cy="90"/>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84" name="Line 101"/>
            <p:cNvSpPr>
              <a:spLocks noChangeShapeType="1"/>
            </p:cNvSpPr>
            <p:nvPr/>
          </p:nvSpPr>
          <p:spPr bwMode="auto">
            <a:xfrm flipV="1">
              <a:off x="4674" y="1560"/>
              <a:ext cx="198" cy="18"/>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885" name="Freeform 102"/>
            <p:cNvSpPr>
              <a:spLocks/>
            </p:cNvSpPr>
            <p:nvPr/>
          </p:nvSpPr>
          <p:spPr bwMode="auto">
            <a:xfrm>
              <a:off x="3594" y="153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886" name="Freeform 103"/>
            <p:cNvSpPr>
              <a:spLocks/>
            </p:cNvSpPr>
            <p:nvPr/>
          </p:nvSpPr>
          <p:spPr bwMode="auto">
            <a:xfrm>
              <a:off x="3954" y="156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887" name="Freeform 104"/>
            <p:cNvSpPr>
              <a:spLocks/>
            </p:cNvSpPr>
            <p:nvPr/>
          </p:nvSpPr>
          <p:spPr bwMode="auto">
            <a:xfrm>
              <a:off x="4200" y="1584"/>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888" name="Freeform 105"/>
            <p:cNvSpPr>
              <a:spLocks/>
            </p:cNvSpPr>
            <p:nvPr/>
          </p:nvSpPr>
          <p:spPr bwMode="auto">
            <a:xfrm>
              <a:off x="4632" y="1524"/>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889" name="Freeform 106"/>
            <p:cNvSpPr>
              <a:spLocks/>
            </p:cNvSpPr>
            <p:nvPr/>
          </p:nvSpPr>
          <p:spPr bwMode="auto">
            <a:xfrm>
              <a:off x="4830" y="147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0000FF"/>
            </a:solidFill>
            <a:ln w="6">
              <a:solidFill>
                <a:srgbClr val="0000FF"/>
              </a:solidFill>
              <a:round/>
              <a:headEnd/>
              <a:tailEnd/>
            </a:ln>
          </p:spPr>
          <p:txBody>
            <a:bodyPr/>
            <a:lstStyle/>
            <a:p>
              <a:endParaRPr lang="ja-JP" altLang="en-US"/>
            </a:p>
          </p:txBody>
        </p:sp>
        <p:sp>
          <p:nvSpPr>
            <p:cNvPr id="35890" name="Freeform 107"/>
            <p:cNvSpPr>
              <a:spLocks/>
            </p:cNvSpPr>
            <p:nvPr/>
          </p:nvSpPr>
          <p:spPr bwMode="auto">
            <a:xfrm>
              <a:off x="3594" y="1554"/>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891" name="Freeform 108"/>
            <p:cNvSpPr>
              <a:spLocks/>
            </p:cNvSpPr>
            <p:nvPr/>
          </p:nvSpPr>
          <p:spPr bwMode="auto">
            <a:xfrm>
              <a:off x="3954" y="1482"/>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892" name="Freeform 109"/>
            <p:cNvSpPr>
              <a:spLocks/>
            </p:cNvSpPr>
            <p:nvPr/>
          </p:nvSpPr>
          <p:spPr bwMode="auto">
            <a:xfrm>
              <a:off x="4200" y="144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893" name="Freeform 110"/>
            <p:cNvSpPr>
              <a:spLocks/>
            </p:cNvSpPr>
            <p:nvPr/>
          </p:nvSpPr>
          <p:spPr bwMode="auto">
            <a:xfrm>
              <a:off x="4632" y="1536"/>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894" name="Freeform 111"/>
            <p:cNvSpPr>
              <a:spLocks/>
            </p:cNvSpPr>
            <p:nvPr/>
          </p:nvSpPr>
          <p:spPr bwMode="auto">
            <a:xfrm>
              <a:off x="4830" y="1518"/>
              <a:ext cx="84" cy="84"/>
            </a:xfrm>
            <a:custGeom>
              <a:avLst/>
              <a:gdLst>
                <a:gd name="T0" fmla="*/ 42 w 84"/>
                <a:gd name="T1" fmla="*/ 0 h 84"/>
                <a:gd name="T2" fmla="*/ 84 w 84"/>
                <a:gd name="T3" fmla="*/ 42 h 84"/>
                <a:gd name="T4" fmla="*/ 42 w 84"/>
                <a:gd name="T5" fmla="*/ 84 h 84"/>
                <a:gd name="T6" fmla="*/ 0 w 84"/>
                <a:gd name="T7" fmla="*/ 42 h 84"/>
                <a:gd name="T8" fmla="*/ 42 w 84"/>
                <a:gd name="T9" fmla="*/ 0 h 84"/>
                <a:gd name="T10" fmla="*/ 0 60000 65536"/>
                <a:gd name="T11" fmla="*/ 0 60000 65536"/>
                <a:gd name="T12" fmla="*/ 0 60000 65536"/>
                <a:gd name="T13" fmla="*/ 0 60000 65536"/>
                <a:gd name="T14" fmla="*/ 0 60000 65536"/>
                <a:gd name="T15" fmla="*/ 0 w 84"/>
                <a:gd name="T16" fmla="*/ 0 h 84"/>
                <a:gd name="T17" fmla="*/ 84 w 84"/>
                <a:gd name="T18" fmla="*/ 84 h 84"/>
              </a:gdLst>
              <a:ahLst/>
              <a:cxnLst>
                <a:cxn ang="T10">
                  <a:pos x="T0" y="T1"/>
                </a:cxn>
                <a:cxn ang="T11">
                  <a:pos x="T2" y="T3"/>
                </a:cxn>
                <a:cxn ang="T12">
                  <a:pos x="T4" y="T5"/>
                </a:cxn>
                <a:cxn ang="T13">
                  <a:pos x="T6" y="T7"/>
                </a:cxn>
                <a:cxn ang="T14">
                  <a:pos x="T8" y="T9"/>
                </a:cxn>
              </a:cxnLst>
              <a:rect l="T15" t="T16" r="T17" b="T18"/>
              <a:pathLst>
                <a:path w="84" h="84">
                  <a:moveTo>
                    <a:pt x="42" y="0"/>
                  </a:moveTo>
                  <a:lnTo>
                    <a:pt x="84" y="42"/>
                  </a:lnTo>
                  <a:lnTo>
                    <a:pt x="42" y="84"/>
                  </a:lnTo>
                  <a:lnTo>
                    <a:pt x="0" y="42"/>
                  </a:lnTo>
                  <a:lnTo>
                    <a:pt x="42" y="0"/>
                  </a:lnTo>
                  <a:close/>
                </a:path>
              </a:pathLst>
            </a:custGeom>
            <a:solidFill>
              <a:srgbClr val="FF0000"/>
            </a:solidFill>
            <a:ln w="6">
              <a:solidFill>
                <a:srgbClr val="FF0000"/>
              </a:solidFill>
              <a:round/>
              <a:headEnd/>
              <a:tailEnd/>
            </a:ln>
          </p:spPr>
          <p:txBody>
            <a:bodyPr/>
            <a:lstStyle/>
            <a:p>
              <a:endParaRPr lang="ja-JP" altLang="en-US"/>
            </a:p>
          </p:txBody>
        </p:sp>
        <p:sp>
          <p:nvSpPr>
            <p:cNvPr id="35895" name="Rectangle 112"/>
            <p:cNvSpPr>
              <a:spLocks noChangeArrowheads="1"/>
            </p:cNvSpPr>
            <p:nvPr/>
          </p:nvSpPr>
          <p:spPr bwMode="auto">
            <a:xfrm>
              <a:off x="3708" y="1110"/>
              <a:ext cx="1224" cy="186"/>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5896" name="Rectangle 113"/>
            <p:cNvSpPr>
              <a:spLocks noChangeArrowheads="1"/>
            </p:cNvSpPr>
            <p:nvPr/>
          </p:nvSpPr>
          <p:spPr bwMode="auto">
            <a:xfrm>
              <a:off x="4185" y="1146"/>
              <a:ext cx="18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1400" b="1">
                  <a:solidFill>
                    <a:srgbClr val="000000"/>
                  </a:solidFill>
                  <a:latin typeface="ＭＳ Ｐゴシック" pitchFamily="50" charset="-128"/>
                </a:rPr>
                <a:t>D</a:t>
              </a:r>
              <a:r>
                <a:rPr lang="ja-JP" altLang="en-US" sz="1400" b="1">
                  <a:solidFill>
                    <a:srgbClr val="000000"/>
                  </a:solidFill>
                  <a:latin typeface="ＭＳ Ｐゴシック" pitchFamily="50" charset="-128"/>
                </a:rPr>
                <a:t>社</a:t>
              </a:r>
              <a:endParaRPr lang="ja-JP" altLang="ja-JP"/>
            </a:p>
          </p:txBody>
        </p:sp>
        <p:sp>
          <p:nvSpPr>
            <p:cNvPr id="35897" name="Rectangle 114"/>
            <p:cNvSpPr>
              <a:spLocks noChangeArrowheads="1"/>
            </p:cNvSpPr>
            <p:nvPr/>
          </p:nvSpPr>
          <p:spPr bwMode="auto">
            <a:xfrm>
              <a:off x="3144" y="2544"/>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40%</a:t>
              </a:r>
              <a:endParaRPr lang="ja-JP" altLang="ja-JP"/>
            </a:p>
          </p:txBody>
        </p:sp>
        <p:sp>
          <p:nvSpPr>
            <p:cNvPr id="35898" name="Rectangle 115"/>
            <p:cNvSpPr>
              <a:spLocks noChangeArrowheads="1"/>
            </p:cNvSpPr>
            <p:nvPr/>
          </p:nvSpPr>
          <p:spPr bwMode="auto">
            <a:xfrm>
              <a:off x="3144" y="2196"/>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60%</a:t>
              </a:r>
              <a:endParaRPr lang="ja-JP" altLang="ja-JP"/>
            </a:p>
          </p:txBody>
        </p:sp>
        <p:sp>
          <p:nvSpPr>
            <p:cNvPr id="35899" name="Rectangle 116"/>
            <p:cNvSpPr>
              <a:spLocks noChangeArrowheads="1"/>
            </p:cNvSpPr>
            <p:nvPr/>
          </p:nvSpPr>
          <p:spPr bwMode="auto">
            <a:xfrm>
              <a:off x="3144" y="1842"/>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80%</a:t>
              </a:r>
              <a:endParaRPr lang="ja-JP" altLang="ja-JP"/>
            </a:p>
          </p:txBody>
        </p:sp>
        <p:sp>
          <p:nvSpPr>
            <p:cNvPr id="35900" name="Rectangle 117"/>
            <p:cNvSpPr>
              <a:spLocks noChangeArrowheads="1"/>
            </p:cNvSpPr>
            <p:nvPr/>
          </p:nvSpPr>
          <p:spPr bwMode="auto">
            <a:xfrm>
              <a:off x="3078" y="1494"/>
              <a:ext cx="31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100%</a:t>
              </a:r>
              <a:endParaRPr lang="ja-JP" altLang="ja-JP"/>
            </a:p>
          </p:txBody>
        </p:sp>
        <p:sp>
          <p:nvSpPr>
            <p:cNvPr id="35901" name="Rectangle 118"/>
            <p:cNvSpPr>
              <a:spLocks noChangeArrowheads="1"/>
            </p:cNvSpPr>
            <p:nvPr/>
          </p:nvSpPr>
          <p:spPr bwMode="auto">
            <a:xfrm>
              <a:off x="3078" y="1146"/>
              <a:ext cx="31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120%</a:t>
              </a:r>
              <a:endParaRPr lang="ja-JP" altLang="ja-JP"/>
            </a:p>
          </p:txBody>
        </p:sp>
        <p:sp>
          <p:nvSpPr>
            <p:cNvPr id="35902" name="Rectangle 119"/>
            <p:cNvSpPr>
              <a:spLocks noChangeArrowheads="1"/>
            </p:cNvSpPr>
            <p:nvPr/>
          </p:nvSpPr>
          <p:spPr bwMode="auto">
            <a:xfrm>
              <a:off x="3402" y="2700"/>
              <a:ext cx="120"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0</a:t>
              </a:r>
              <a:endParaRPr lang="ja-JP" altLang="ja-JP"/>
            </a:p>
          </p:txBody>
        </p:sp>
        <p:sp>
          <p:nvSpPr>
            <p:cNvPr id="35903" name="Rectangle 120"/>
            <p:cNvSpPr>
              <a:spLocks noChangeArrowheads="1"/>
            </p:cNvSpPr>
            <p:nvPr/>
          </p:nvSpPr>
          <p:spPr bwMode="auto">
            <a:xfrm>
              <a:off x="3762" y="2700"/>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100</a:t>
              </a:r>
              <a:endParaRPr lang="ja-JP" altLang="ja-JP"/>
            </a:p>
          </p:txBody>
        </p:sp>
        <p:sp>
          <p:nvSpPr>
            <p:cNvPr id="35904" name="Rectangle 121"/>
            <p:cNvSpPr>
              <a:spLocks noChangeArrowheads="1"/>
            </p:cNvSpPr>
            <p:nvPr/>
          </p:nvSpPr>
          <p:spPr bwMode="auto">
            <a:xfrm>
              <a:off x="4188" y="2700"/>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200</a:t>
              </a:r>
              <a:endParaRPr lang="ja-JP" altLang="ja-JP"/>
            </a:p>
          </p:txBody>
        </p:sp>
        <p:sp>
          <p:nvSpPr>
            <p:cNvPr id="35905" name="Rectangle 122"/>
            <p:cNvSpPr>
              <a:spLocks noChangeArrowheads="1"/>
            </p:cNvSpPr>
            <p:nvPr/>
          </p:nvSpPr>
          <p:spPr bwMode="auto">
            <a:xfrm>
              <a:off x="4614" y="2700"/>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300</a:t>
              </a:r>
              <a:endParaRPr lang="ja-JP" altLang="ja-JP"/>
            </a:p>
          </p:txBody>
        </p:sp>
        <p:sp>
          <p:nvSpPr>
            <p:cNvPr id="35906" name="Rectangle 123"/>
            <p:cNvSpPr>
              <a:spLocks noChangeArrowheads="1"/>
            </p:cNvSpPr>
            <p:nvPr/>
          </p:nvSpPr>
          <p:spPr bwMode="auto">
            <a:xfrm>
              <a:off x="5040" y="2700"/>
              <a:ext cx="25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400</a:t>
              </a:r>
              <a:endParaRPr lang="ja-JP" altLang="ja-JP"/>
            </a:p>
          </p:txBody>
        </p:sp>
        <p:sp>
          <p:nvSpPr>
            <p:cNvPr id="35907" name="Rectangle 124"/>
            <p:cNvSpPr>
              <a:spLocks noChangeArrowheads="1"/>
            </p:cNvSpPr>
            <p:nvPr/>
          </p:nvSpPr>
          <p:spPr bwMode="auto">
            <a:xfrm>
              <a:off x="4284" y="2838"/>
              <a:ext cx="1026"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i="1">
                  <a:solidFill>
                    <a:srgbClr val="000000"/>
                  </a:solidFill>
                  <a:latin typeface="ＭＳ Ｐゴシック" pitchFamily="50" charset="-128"/>
                </a:rPr>
                <a:t>酸素分圧（mmHg）</a:t>
              </a:r>
              <a:endParaRPr lang="ja-JP" altLang="ja-JP"/>
            </a:p>
          </p:txBody>
        </p:sp>
        <p:sp>
          <p:nvSpPr>
            <p:cNvPr id="35908" name="Rectangle 125"/>
            <p:cNvSpPr>
              <a:spLocks noChangeArrowheads="1"/>
            </p:cNvSpPr>
            <p:nvPr/>
          </p:nvSpPr>
          <p:spPr bwMode="auto">
            <a:xfrm rot="-5400000">
              <a:off x="2718" y="1289"/>
              <a:ext cx="55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i="1">
                  <a:solidFill>
                    <a:srgbClr val="000000"/>
                  </a:solidFill>
                  <a:latin typeface="ＭＳ Ｐゴシック" pitchFamily="50" charset="-128"/>
                </a:rPr>
                <a:t>/GA1160</a:t>
              </a:r>
              <a:endParaRPr lang="ja-JP" altLang="ja-JP"/>
            </a:p>
          </p:txBody>
        </p:sp>
        <p:sp>
          <p:nvSpPr>
            <p:cNvPr id="35909" name="Rectangle 126"/>
            <p:cNvSpPr>
              <a:spLocks noChangeArrowheads="1"/>
            </p:cNvSpPr>
            <p:nvPr/>
          </p:nvSpPr>
          <p:spPr bwMode="auto">
            <a:xfrm>
              <a:off x="4152" y="2046"/>
              <a:ext cx="1092" cy="3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endParaRPr lang="ja-JP" altLang="en-US"/>
            </a:p>
          </p:txBody>
        </p:sp>
        <p:sp>
          <p:nvSpPr>
            <p:cNvPr id="35910" name="Line 127"/>
            <p:cNvSpPr>
              <a:spLocks noChangeShapeType="1"/>
            </p:cNvSpPr>
            <p:nvPr/>
          </p:nvSpPr>
          <p:spPr bwMode="auto">
            <a:xfrm>
              <a:off x="4254" y="2136"/>
              <a:ext cx="192" cy="1"/>
            </a:xfrm>
            <a:prstGeom prst="line">
              <a:avLst/>
            </a:prstGeom>
            <a:noFill/>
            <a:ln w="6">
              <a:solidFill>
                <a:srgbClr val="0000FF"/>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11" name="Freeform 128"/>
            <p:cNvSpPr>
              <a:spLocks/>
            </p:cNvSpPr>
            <p:nvPr/>
          </p:nvSpPr>
          <p:spPr bwMode="auto">
            <a:xfrm>
              <a:off x="4314" y="2100"/>
              <a:ext cx="72" cy="72"/>
            </a:xfrm>
            <a:custGeom>
              <a:avLst/>
              <a:gdLst>
                <a:gd name="T0" fmla="*/ 36 w 72"/>
                <a:gd name="T1" fmla="*/ 0 h 72"/>
                <a:gd name="T2" fmla="*/ 72 w 72"/>
                <a:gd name="T3" fmla="*/ 36 h 72"/>
                <a:gd name="T4" fmla="*/ 36 w 72"/>
                <a:gd name="T5" fmla="*/ 72 h 72"/>
                <a:gd name="T6" fmla="*/ 0 w 72"/>
                <a:gd name="T7" fmla="*/ 36 h 72"/>
                <a:gd name="T8" fmla="*/ 36 w 72"/>
                <a:gd name="T9" fmla="*/ 0 h 72"/>
                <a:gd name="T10" fmla="*/ 0 60000 65536"/>
                <a:gd name="T11" fmla="*/ 0 60000 65536"/>
                <a:gd name="T12" fmla="*/ 0 60000 65536"/>
                <a:gd name="T13" fmla="*/ 0 60000 65536"/>
                <a:gd name="T14" fmla="*/ 0 60000 65536"/>
                <a:gd name="T15" fmla="*/ 0 w 72"/>
                <a:gd name="T16" fmla="*/ 0 h 72"/>
                <a:gd name="T17" fmla="*/ 72 w 72"/>
                <a:gd name="T18" fmla="*/ 72 h 72"/>
              </a:gdLst>
              <a:ahLst/>
              <a:cxnLst>
                <a:cxn ang="T10">
                  <a:pos x="T0" y="T1"/>
                </a:cxn>
                <a:cxn ang="T11">
                  <a:pos x="T2" y="T3"/>
                </a:cxn>
                <a:cxn ang="T12">
                  <a:pos x="T4" y="T5"/>
                </a:cxn>
                <a:cxn ang="T13">
                  <a:pos x="T6" y="T7"/>
                </a:cxn>
                <a:cxn ang="T14">
                  <a:pos x="T8" y="T9"/>
                </a:cxn>
              </a:cxnLst>
              <a:rect l="T15" t="T16" r="T17" b="T18"/>
              <a:pathLst>
                <a:path w="72" h="72">
                  <a:moveTo>
                    <a:pt x="36" y="0"/>
                  </a:moveTo>
                  <a:lnTo>
                    <a:pt x="72" y="36"/>
                  </a:lnTo>
                  <a:lnTo>
                    <a:pt x="36" y="72"/>
                  </a:lnTo>
                  <a:lnTo>
                    <a:pt x="0" y="36"/>
                  </a:lnTo>
                  <a:lnTo>
                    <a:pt x="36" y="0"/>
                  </a:lnTo>
                  <a:close/>
                </a:path>
              </a:pathLst>
            </a:custGeom>
            <a:solidFill>
              <a:srgbClr val="0000FF"/>
            </a:solidFill>
            <a:ln w="6">
              <a:solidFill>
                <a:srgbClr val="0000FF"/>
              </a:solidFill>
              <a:round/>
              <a:headEnd/>
              <a:tailEnd/>
            </a:ln>
          </p:spPr>
          <p:txBody>
            <a:bodyPr/>
            <a:lstStyle/>
            <a:p>
              <a:endParaRPr lang="ja-JP" altLang="en-US"/>
            </a:p>
          </p:txBody>
        </p:sp>
        <p:sp>
          <p:nvSpPr>
            <p:cNvPr id="35912" name="Rectangle 129"/>
            <p:cNvSpPr>
              <a:spLocks noChangeArrowheads="1"/>
            </p:cNvSpPr>
            <p:nvPr/>
          </p:nvSpPr>
          <p:spPr bwMode="auto">
            <a:xfrm>
              <a:off x="4476" y="2076"/>
              <a:ext cx="750"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Glu 100ﾚﾍﾞﾙ</a:t>
              </a:r>
              <a:endParaRPr lang="ja-JP" altLang="ja-JP"/>
            </a:p>
          </p:txBody>
        </p:sp>
        <p:sp>
          <p:nvSpPr>
            <p:cNvPr id="35913" name="Line 130"/>
            <p:cNvSpPr>
              <a:spLocks noChangeShapeType="1"/>
            </p:cNvSpPr>
            <p:nvPr/>
          </p:nvSpPr>
          <p:spPr bwMode="auto">
            <a:xfrm>
              <a:off x="4254" y="2298"/>
              <a:ext cx="192" cy="1"/>
            </a:xfrm>
            <a:prstGeom prst="line">
              <a:avLst/>
            </a:prstGeom>
            <a:noFill/>
            <a:ln w="6">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5914" name="Freeform 131"/>
            <p:cNvSpPr>
              <a:spLocks/>
            </p:cNvSpPr>
            <p:nvPr/>
          </p:nvSpPr>
          <p:spPr bwMode="auto">
            <a:xfrm>
              <a:off x="4314" y="2262"/>
              <a:ext cx="72" cy="72"/>
            </a:xfrm>
            <a:custGeom>
              <a:avLst/>
              <a:gdLst>
                <a:gd name="T0" fmla="*/ 36 w 72"/>
                <a:gd name="T1" fmla="*/ 0 h 72"/>
                <a:gd name="T2" fmla="*/ 72 w 72"/>
                <a:gd name="T3" fmla="*/ 36 h 72"/>
                <a:gd name="T4" fmla="*/ 36 w 72"/>
                <a:gd name="T5" fmla="*/ 72 h 72"/>
                <a:gd name="T6" fmla="*/ 0 w 72"/>
                <a:gd name="T7" fmla="*/ 36 h 72"/>
                <a:gd name="T8" fmla="*/ 36 w 72"/>
                <a:gd name="T9" fmla="*/ 0 h 72"/>
                <a:gd name="T10" fmla="*/ 0 60000 65536"/>
                <a:gd name="T11" fmla="*/ 0 60000 65536"/>
                <a:gd name="T12" fmla="*/ 0 60000 65536"/>
                <a:gd name="T13" fmla="*/ 0 60000 65536"/>
                <a:gd name="T14" fmla="*/ 0 60000 65536"/>
                <a:gd name="T15" fmla="*/ 0 w 72"/>
                <a:gd name="T16" fmla="*/ 0 h 72"/>
                <a:gd name="T17" fmla="*/ 72 w 72"/>
                <a:gd name="T18" fmla="*/ 72 h 72"/>
              </a:gdLst>
              <a:ahLst/>
              <a:cxnLst>
                <a:cxn ang="T10">
                  <a:pos x="T0" y="T1"/>
                </a:cxn>
                <a:cxn ang="T11">
                  <a:pos x="T2" y="T3"/>
                </a:cxn>
                <a:cxn ang="T12">
                  <a:pos x="T4" y="T5"/>
                </a:cxn>
                <a:cxn ang="T13">
                  <a:pos x="T6" y="T7"/>
                </a:cxn>
                <a:cxn ang="T14">
                  <a:pos x="T8" y="T9"/>
                </a:cxn>
              </a:cxnLst>
              <a:rect l="T15" t="T16" r="T17" b="T18"/>
              <a:pathLst>
                <a:path w="72" h="72">
                  <a:moveTo>
                    <a:pt x="36" y="0"/>
                  </a:moveTo>
                  <a:lnTo>
                    <a:pt x="72" y="36"/>
                  </a:lnTo>
                  <a:lnTo>
                    <a:pt x="36" y="72"/>
                  </a:lnTo>
                  <a:lnTo>
                    <a:pt x="0" y="36"/>
                  </a:lnTo>
                  <a:lnTo>
                    <a:pt x="36" y="0"/>
                  </a:lnTo>
                  <a:close/>
                </a:path>
              </a:pathLst>
            </a:custGeom>
            <a:solidFill>
              <a:srgbClr val="FF0000"/>
            </a:solidFill>
            <a:ln w="6">
              <a:solidFill>
                <a:srgbClr val="FF0000"/>
              </a:solidFill>
              <a:round/>
              <a:headEnd/>
              <a:tailEnd/>
            </a:ln>
          </p:spPr>
          <p:txBody>
            <a:bodyPr/>
            <a:lstStyle/>
            <a:p>
              <a:endParaRPr lang="ja-JP" altLang="en-US"/>
            </a:p>
          </p:txBody>
        </p:sp>
        <p:sp>
          <p:nvSpPr>
            <p:cNvPr id="35915" name="Rectangle 132"/>
            <p:cNvSpPr>
              <a:spLocks noChangeArrowheads="1"/>
            </p:cNvSpPr>
            <p:nvPr/>
          </p:nvSpPr>
          <p:spPr bwMode="auto">
            <a:xfrm>
              <a:off x="4476" y="2238"/>
              <a:ext cx="750"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ja-JP" sz="1400" b="1">
                  <a:solidFill>
                    <a:srgbClr val="000000"/>
                  </a:solidFill>
                  <a:latin typeface="ＭＳ Ｐゴシック" pitchFamily="50" charset="-128"/>
                </a:rPr>
                <a:t>Glu 400ﾚﾍﾞﾙ</a:t>
              </a:r>
              <a:endParaRPr lang="ja-JP" altLang="ja-JP"/>
            </a:p>
          </p:txBody>
        </p:sp>
      </p:grpSp>
    </p:spTree>
    <p:extLst>
      <p:ext uri="{BB962C8B-B14F-4D97-AF65-F5344CB8AC3E}">
        <p14:creationId xmlns:p14="http://schemas.microsoft.com/office/powerpoint/2010/main" val="310848376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04800" y="457200"/>
            <a:ext cx="865968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kumimoji="0" lang="ja-JP" altLang="en-US" sz="3200" b="1" dirty="0">
                <a:solidFill>
                  <a:schemeClr val="accent2"/>
                </a:solidFill>
                <a:latin typeface="Osaka" charset="-128"/>
              </a:rPr>
              <a:t>比色法</a:t>
            </a:r>
            <a:r>
              <a:rPr kumimoji="0" lang="ja-JP" altLang="en-US" sz="3200" b="1" dirty="0">
                <a:latin typeface="Osaka" charset="-128"/>
              </a:rPr>
              <a:t>を利用した機器では</a:t>
            </a:r>
          </a:p>
          <a:p>
            <a:pPr eaLnBrk="1" hangingPunct="1"/>
            <a:endParaRPr kumimoji="0" lang="ja-JP" altLang="en-US" sz="3200" b="1" dirty="0">
              <a:latin typeface="Osaka" charset="-128"/>
            </a:endParaRPr>
          </a:p>
          <a:p>
            <a:pPr eaLnBrk="1" hangingPunct="1"/>
            <a:r>
              <a:rPr kumimoji="0" lang="ja-JP" altLang="en-US" sz="3200" b="1" dirty="0">
                <a:latin typeface="Osaka" charset="-128"/>
              </a:rPr>
              <a:t>明るすぎる場所では測定ができなくなるので注意</a:t>
            </a:r>
            <a:endParaRPr kumimoji="0" lang="en-US" altLang="ja-JP" sz="3200" b="1" dirty="0">
              <a:latin typeface="Osaka" charset="-128"/>
            </a:endParaRPr>
          </a:p>
          <a:p>
            <a:pPr eaLnBrk="1" hangingPunct="1"/>
            <a:endParaRPr kumimoji="0" lang="en-US" altLang="ja-JP" sz="3200" b="1" dirty="0">
              <a:latin typeface="Osaka" charset="-128"/>
            </a:endParaRPr>
          </a:p>
          <a:p>
            <a:pPr eaLnBrk="1" hangingPunct="1"/>
            <a:r>
              <a:rPr kumimoji="0" lang="ja-JP" altLang="en-US" sz="3200" b="1" dirty="0">
                <a:latin typeface="Osaka" charset="-128"/>
              </a:rPr>
              <a:t>ﾒﾃﾞｨｾｰﾌﾌｨｯﾄ、ｱｷｭﾁｪｯｸｺﾝﾊﾟｸﾄなど</a:t>
            </a:r>
            <a:endParaRPr kumimoji="0" lang="en-US" altLang="ja-JP" sz="3200" b="1" dirty="0">
              <a:latin typeface="Osaka" charset="-128"/>
            </a:endParaRPr>
          </a:p>
          <a:p>
            <a:pPr eaLnBrk="1" hangingPunct="1"/>
            <a:endParaRPr kumimoji="0" lang="en-US" altLang="ja-JP" sz="3200" b="1" dirty="0">
              <a:latin typeface="Osaka" charset="-128"/>
            </a:endParaRPr>
          </a:p>
        </p:txBody>
      </p:sp>
      <p:sp>
        <p:nvSpPr>
          <p:cNvPr id="4" name="正方形/長方形 3"/>
          <p:cNvSpPr>
            <a:spLocks noChangeArrowheads="1"/>
          </p:cNvSpPr>
          <p:nvPr/>
        </p:nvSpPr>
        <p:spPr bwMode="auto">
          <a:xfrm>
            <a:off x="285750" y="4845050"/>
            <a:ext cx="8858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kumimoji="0" lang="ja-JP" altLang="en-US" sz="3200" b="1">
                <a:solidFill>
                  <a:srgbClr val="FF0000"/>
                </a:solidFill>
                <a:latin typeface="Osaka" charset="-128"/>
              </a:rPr>
              <a:t>直射日光下、無影灯下などでは注意を要する</a:t>
            </a:r>
          </a:p>
        </p:txBody>
      </p:sp>
    </p:spTree>
    <p:extLst>
      <p:ext uri="{BB962C8B-B14F-4D97-AF65-F5344CB8AC3E}">
        <p14:creationId xmlns:p14="http://schemas.microsoft.com/office/powerpoint/2010/main" val="518860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354" y="2743673"/>
            <a:ext cx="8257957" cy="3813205"/>
          </a:xfrm>
          <a:prstGeom prst="rect">
            <a:avLst/>
          </a:prstGeom>
        </p:spPr>
      </p:pic>
      <p:sp>
        <p:nvSpPr>
          <p:cNvPr id="3" name="テキスト ボックス 2"/>
          <p:cNvSpPr txBox="1"/>
          <p:nvPr/>
        </p:nvSpPr>
        <p:spPr>
          <a:xfrm>
            <a:off x="364696" y="804681"/>
            <a:ext cx="8436403" cy="1938992"/>
          </a:xfrm>
          <a:prstGeom prst="rect">
            <a:avLst/>
          </a:prstGeom>
          <a:noFill/>
        </p:spPr>
        <p:txBody>
          <a:bodyPr wrap="square" rtlCol="0">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r>
              <a:rPr kumimoji="1" lang="ja-JP" altLang="en-US" sz="2000" dirty="0"/>
              <a:t>・機種により貧血の存在により、実際の静脈血漿の血糖値より</a:t>
            </a:r>
            <a:endParaRPr kumimoji="1" lang="en-US" altLang="ja-JP" sz="2000" dirty="0"/>
          </a:p>
          <a:p>
            <a:r>
              <a:rPr kumimoji="1" lang="ja-JP" altLang="en-US" sz="2000" dirty="0"/>
              <a:t>高めに出る場合があるので</a:t>
            </a:r>
            <a:r>
              <a:rPr lang="ja-JP" altLang="en-US" sz="2000" dirty="0"/>
              <a:t>注意が必要。</a:t>
            </a:r>
            <a:endParaRPr kumimoji="1" lang="en-US" altLang="ja-JP" sz="2000" dirty="0"/>
          </a:p>
          <a:p>
            <a:r>
              <a:rPr lang="ja-JP" altLang="en-US" sz="2000" dirty="0"/>
              <a:t>・貧血検体の違いによる各機種の結果は様々で、一定の見解が</a:t>
            </a:r>
            <a:endParaRPr lang="en-US" altLang="ja-JP" sz="2000" dirty="0"/>
          </a:p>
          <a:p>
            <a:r>
              <a:rPr kumimoji="1" lang="ja-JP" altLang="en-US" sz="2000" dirty="0"/>
              <a:t>得られ</a:t>
            </a:r>
            <a:r>
              <a:rPr lang="ja-JP" altLang="en-US" sz="2000" dirty="0"/>
              <a:t>ていない</a:t>
            </a:r>
            <a:r>
              <a:rPr kumimoji="1" lang="ja-JP" altLang="en-US" sz="2000" dirty="0"/>
              <a:t>。</a:t>
            </a:r>
            <a:endParaRPr kumimoji="1" lang="en-US" altLang="ja-JP" sz="2000" dirty="0"/>
          </a:p>
          <a:p>
            <a:r>
              <a:rPr lang="ja-JP" altLang="en-US" sz="2000" dirty="0"/>
              <a:t>・妊婦、消化器疾患患者、抗癌剤使用者、血液疾患患者など貧血を有する患者さんには注意を要する。</a:t>
            </a:r>
            <a:endParaRPr kumimoji="1" lang="ja-JP" altLang="en-US" sz="2000" dirty="0"/>
          </a:p>
        </p:txBody>
      </p:sp>
      <p:sp>
        <p:nvSpPr>
          <p:cNvPr id="4" name="Rectangle 11"/>
          <p:cNvSpPr>
            <a:spLocks noChangeArrowheads="1"/>
          </p:cNvSpPr>
          <p:nvPr/>
        </p:nvSpPr>
        <p:spPr bwMode="auto">
          <a:xfrm>
            <a:off x="635000" y="165100"/>
            <a:ext cx="5791200" cy="5334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kumimoji="0" lang="en-US" altLang="ja-JP" sz="2800" dirty="0">
                <a:solidFill>
                  <a:schemeClr val="bg1"/>
                </a:solidFill>
                <a:latin typeface="HG創英角ｺﾞｼｯｸUB" pitchFamily="49" charset="-128"/>
                <a:ea typeface="HG創英角ｺﾞｼｯｸUB" pitchFamily="49" charset="-128"/>
              </a:rPr>
              <a:t>■ </a:t>
            </a:r>
            <a:r>
              <a:rPr kumimoji="0" lang="ja-JP" altLang="en-US" sz="2800" dirty="0">
                <a:solidFill>
                  <a:schemeClr val="bg1"/>
                </a:solidFill>
                <a:latin typeface="HG創英角ｺﾞｼｯｸUB" pitchFamily="49" charset="-128"/>
                <a:ea typeface="HG創英角ｺﾞｼｯｸUB" pitchFamily="49" charset="-128"/>
              </a:rPr>
              <a:t>貧血</a:t>
            </a:r>
            <a:r>
              <a:rPr lang="ja-JP" altLang="en-US" sz="2800" dirty="0">
                <a:solidFill>
                  <a:schemeClr val="bg1"/>
                </a:solidFill>
                <a:latin typeface="HG創英角ｺﾞｼｯｸUB" pitchFamily="49" charset="-128"/>
                <a:ea typeface="HG創英角ｺﾞｼｯｸUB" pitchFamily="49" charset="-128"/>
              </a:rPr>
              <a:t>・ヘマトクリットの影響　</a:t>
            </a:r>
          </a:p>
        </p:txBody>
      </p:sp>
      <p:sp>
        <p:nvSpPr>
          <p:cNvPr id="5" name="テキスト ボックス 4"/>
          <p:cNvSpPr txBox="1"/>
          <p:nvPr/>
        </p:nvSpPr>
        <p:spPr>
          <a:xfrm>
            <a:off x="3892750" y="6488668"/>
            <a:ext cx="5066900" cy="369332"/>
          </a:xfrm>
          <a:prstGeom prst="rect">
            <a:avLst/>
          </a:prstGeom>
          <a:noFill/>
        </p:spPr>
        <p:txBody>
          <a:bodyPr wrap="none" rtlCol="0">
            <a:spAutoFit/>
          </a:bodyPr>
          <a:lstStyle/>
          <a:p>
            <a:r>
              <a:rPr kumimoji="1" lang="ja-JP" altLang="en-US" dirty="0"/>
              <a:t>永友利津子ら　プラクティス </a:t>
            </a:r>
            <a:r>
              <a:rPr kumimoji="1" lang="en-US" altLang="ja-JP" dirty="0"/>
              <a:t>;</a:t>
            </a:r>
            <a:r>
              <a:rPr kumimoji="1" lang="ja-JP" altLang="en-US" dirty="0"/>
              <a:t> </a:t>
            </a:r>
            <a:r>
              <a:rPr kumimoji="1" lang="en-US" altLang="ja-JP" dirty="0"/>
              <a:t>vol.30 No.1 103(2013)</a:t>
            </a:r>
            <a:endParaRPr kumimoji="1" lang="ja-JP" altLang="en-US" dirty="0"/>
          </a:p>
        </p:txBody>
      </p:sp>
    </p:spTree>
    <p:extLst>
      <p:ext uri="{BB962C8B-B14F-4D97-AF65-F5344CB8AC3E}">
        <p14:creationId xmlns:p14="http://schemas.microsoft.com/office/powerpoint/2010/main" val="2791538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71438"/>
            <a:ext cx="7772400" cy="642937"/>
          </a:xfrm>
          <a:solidFill>
            <a:srgbClr val="FF0000"/>
          </a:solidFill>
        </p:spPr>
        <p:txBody>
          <a:bodyPr/>
          <a:lstStyle/>
          <a:p>
            <a:pPr algn="l"/>
            <a:r>
              <a:rPr lang="en-US" altLang="ja-JP" sz="3600">
                <a:solidFill>
                  <a:schemeClr val="bg1"/>
                </a:solidFill>
              </a:rPr>
              <a:t>■ </a:t>
            </a:r>
            <a:r>
              <a:rPr lang="ja-JP" altLang="en-US" sz="3600">
                <a:solidFill>
                  <a:schemeClr val="bg1"/>
                </a:solidFill>
              </a:rPr>
              <a:t>検体量の影響</a:t>
            </a:r>
          </a:p>
        </p:txBody>
      </p:sp>
      <p:pic>
        <p:nvPicPr>
          <p:cNvPr id="43011"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35000" y="1409700"/>
            <a:ext cx="7874000" cy="4525963"/>
          </a:xfrm>
          <a:noFill/>
        </p:spPr>
      </p:pic>
      <p:sp>
        <p:nvSpPr>
          <p:cNvPr id="43012" name="Text Box 6"/>
          <p:cNvSpPr txBox="1">
            <a:spLocks noChangeArrowheads="1"/>
          </p:cNvSpPr>
          <p:nvPr/>
        </p:nvSpPr>
        <p:spPr bwMode="auto">
          <a:xfrm>
            <a:off x="5357813" y="6448425"/>
            <a:ext cx="33226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200"/>
              <a:t>出典）遠藤敏彦ら：糖尿病</a:t>
            </a:r>
            <a:r>
              <a:rPr lang="en-US" altLang="ja-JP" sz="1200"/>
              <a:t>.2005</a:t>
            </a:r>
            <a:r>
              <a:rPr lang="ja-JP" altLang="en-US" sz="1200"/>
              <a:t>；</a:t>
            </a:r>
            <a:r>
              <a:rPr lang="en-US" altLang="ja-JP" sz="1200"/>
              <a:t>48</a:t>
            </a:r>
            <a:r>
              <a:rPr lang="ja-JP" altLang="en-US" sz="1200"/>
              <a:t>（</a:t>
            </a:r>
            <a:r>
              <a:rPr lang="en-US" altLang="ja-JP" sz="1200"/>
              <a:t>5</a:t>
            </a:r>
            <a:r>
              <a:rPr lang="ja-JP" altLang="en-US" sz="1200"/>
              <a:t>）：</a:t>
            </a:r>
            <a:r>
              <a:rPr lang="en-US" altLang="ja-JP" sz="1200"/>
              <a:t>347-353</a:t>
            </a:r>
          </a:p>
        </p:txBody>
      </p:sp>
      <p:sp>
        <p:nvSpPr>
          <p:cNvPr id="6" name="正方形/長方形 5"/>
          <p:cNvSpPr/>
          <p:nvPr/>
        </p:nvSpPr>
        <p:spPr>
          <a:xfrm>
            <a:off x="1571625" y="1428750"/>
            <a:ext cx="2143125" cy="214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a:solidFill>
                  <a:srgbClr val="000000"/>
                </a:solidFill>
              </a:rPr>
              <a:t>A</a:t>
            </a:r>
            <a:r>
              <a:rPr lang="ja-JP" altLang="en-US" dirty="0">
                <a:solidFill>
                  <a:srgbClr val="000000"/>
                </a:solidFill>
              </a:rPr>
              <a:t>社</a:t>
            </a:r>
          </a:p>
        </p:txBody>
      </p:sp>
      <p:sp>
        <p:nvSpPr>
          <p:cNvPr id="8" name="正方形/長方形 7"/>
          <p:cNvSpPr/>
          <p:nvPr/>
        </p:nvSpPr>
        <p:spPr>
          <a:xfrm>
            <a:off x="5357813" y="1428750"/>
            <a:ext cx="2143125" cy="214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rgbClr val="000000"/>
                </a:solidFill>
              </a:rPr>
              <a:t>Ｂ社</a:t>
            </a:r>
          </a:p>
        </p:txBody>
      </p:sp>
      <p:sp>
        <p:nvSpPr>
          <p:cNvPr id="9" name="正方形/長方形 8"/>
          <p:cNvSpPr/>
          <p:nvPr/>
        </p:nvSpPr>
        <p:spPr>
          <a:xfrm>
            <a:off x="1571625" y="3643313"/>
            <a:ext cx="2143125" cy="214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rgbClr val="000000"/>
                </a:solidFill>
              </a:rPr>
              <a:t>Ｃ社</a:t>
            </a:r>
          </a:p>
        </p:txBody>
      </p:sp>
      <p:sp>
        <p:nvSpPr>
          <p:cNvPr id="10" name="正方形/長方形 9"/>
          <p:cNvSpPr/>
          <p:nvPr/>
        </p:nvSpPr>
        <p:spPr>
          <a:xfrm>
            <a:off x="5429250" y="3643313"/>
            <a:ext cx="2143125" cy="214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dirty="0">
                <a:solidFill>
                  <a:srgbClr val="000000"/>
                </a:solidFill>
              </a:rPr>
              <a:t>Ｄ社</a:t>
            </a:r>
          </a:p>
        </p:txBody>
      </p:sp>
    </p:spTree>
    <p:extLst>
      <p:ext uri="{BB962C8B-B14F-4D97-AF65-F5344CB8AC3E}">
        <p14:creationId xmlns:p14="http://schemas.microsoft.com/office/powerpoint/2010/main" val="2500084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74700" y="166688"/>
            <a:ext cx="6045200" cy="519112"/>
          </a:xfrm>
          <a:solidFill>
            <a:srgbClr val="FF0000"/>
          </a:solidFill>
        </p:spPr>
        <p:txBody>
          <a:bodyPr anchor="b">
            <a:normAutofit fontScale="90000"/>
          </a:bodyPr>
          <a:lstStyle/>
          <a:p>
            <a:pPr algn="l"/>
            <a:r>
              <a:rPr lang="en-US" altLang="ja-JP" sz="3200">
                <a:solidFill>
                  <a:schemeClr val="bg1"/>
                </a:solidFill>
              </a:rPr>
              <a:t>■ </a:t>
            </a:r>
            <a:r>
              <a:rPr lang="ja-JP" altLang="en-US" sz="3200">
                <a:solidFill>
                  <a:schemeClr val="bg1"/>
                </a:solidFill>
              </a:rPr>
              <a:t>フタ開封（失活）による影響 </a:t>
            </a:r>
          </a:p>
        </p:txBody>
      </p:sp>
      <p:sp>
        <p:nvSpPr>
          <p:cNvPr id="45059" name="テキスト ボックス 7"/>
          <p:cNvSpPr txBox="1">
            <a:spLocks noChangeArrowheads="1"/>
          </p:cNvSpPr>
          <p:nvPr/>
        </p:nvSpPr>
        <p:spPr bwMode="auto">
          <a:xfrm>
            <a:off x="357188" y="857250"/>
            <a:ext cx="8429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2400"/>
              <a:t>センサーの包装がバイアル型のものは、フタ開封による湿気、失活に注意が必要。</a:t>
            </a:r>
            <a:r>
              <a:rPr lang="en-US" altLang="ja-JP" sz="2400"/>
              <a:t>(</a:t>
            </a:r>
            <a:r>
              <a:rPr lang="ja-JP" altLang="en-US" sz="2400"/>
              <a:t>当然、個別パッケージ型のものも、開封後時間が経つと失活する恐れがあり</a:t>
            </a:r>
            <a:r>
              <a:rPr lang="en-US" altLang="ja-JP" sz="2400"/>
              <a:t>)</a:t>
            </a:r>
            <a:endParaRPr lang="ja-JP" altLang="en-US" sz="2400"/>
          </a:p>
        </p:txBody>
      </p:sp>
      <p:pic>
        <p:nvPicPr>
          <p:cNvPr id="45060" name="図 3" descr="img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5813" y="2786063"/>
            <a:ext cx="14255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図 4" descr="img00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6313" y="2786063"/>
            <a:ext cx="4000500"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図 5" descr="DSC0226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76525" y="2786063"/>
            <a:ext cx="1779588"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乗算記号 6"/>
          <p:cNvSpPr/>
          <p:nvPr/>
        </p:nvSpPr>
        <p:spPr>
          <a:xfrm>
            <a:off x="2000250" y="2357438"/>
            <a:ext cx="3143250" cy="3500437"/>
          </a:xfrm>
          <a:prstGeom prst="mathMultiply">
            <a:avLst/>
          </a:prstGeom>
          <a:solidFill>
            <a:srgbClr val="FF00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extLst>
      <p:ext uri="{BB962C8B-B14F-4D97-AF65-F5344CB8AC3E}">
        <p14:creationId xmlns:p14="http://schemas.microsoft.com/office/powerpoint/2010/main" val="829323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0.7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74700" y="166688"/>
            <a:ext cx="6045200" cy="519112"/>
          </a:xfrm>
          <a:solidFill>
            <a:srgbClr val="FF0000"/>
          </a:solidFill>
        </p:spPr>
        <p:txBody>
          <a:bodyPr anchor="b">
            <a:normAutofit fontScale="90000"/>
          </a:bodyPr>
          <a:lstStyle/>
          <a:p>
            <a:pPr algn="l"/>
            <a:r>
              <a:rPr lang="en-US" altLang="ja-JP" sz="3200">
                <a:solidFill>
                  <a:schemeClr val="bg1"/>
                </a:solidFill>
              </a:rPr>
              <a:t>■ </a:t>
            </a:r>
            <a:r>
              <a:rPr lang="ja-JP" altLang="en-US" sz="3200">
                <a:solidFill>
                  <a:schemeClr val="bg1"/>
                </a:solidFill>
              </a:rPr>
              <a:t>フタ開封（失活）による影響 </a:t>
            </a:r>
          </a:p>
        </p:txBody>
      </p:sp>
      <p:pic>
        <p:nvPicPr>
          <p:cNvPr id="460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1331913"/>
            <a:ext cx="6938963" cy="346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8"/>
          <p:cNvSpPr>
            <a:spLocks noChangeArrowheads="1"/>
          </p:cNvSpPr>
          <p:nvPr/>
        </p:nvSpPr>
        <p:spPr bwMode="auto">
          <a:xfrm>
            <a:off x="890588" y="5145088"/>
            <a:ext cx="79883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nSpc>
                <a:spcPct val="140000"/>
              </a:lnSpc>
            </a:pPr>
            <a:r>
              <a:rPr kumimoji="0" lang="ja-JP" altLang="en-US" sz="1600">
                <a:solidFill>
                  <a:schemeClr val="tx2"/>
                </a:solidFill>
                <a:latin typeface="Times New Roman" pitchFamily="18" charset="0"/>
              </a:rPr>
              <a:t>開封放置は湿気や酸化の危険性が増大し反応に影響することが推定される。特に開封放置することでセンサー内の電子伝達体が還元され，この分の電子がグルコース反応によって生成された電子に加え電極へ供給されるため高値を示すと推測される。</a:t>
            </a:r>
          </a:p>
        </p:txBody>
      </p:sp>
      <p:sp>
        <p:nvSpPr>
          <p:cNvPr id="46085" name="Text Box 9"/>
          <p:cNvSpPr txBox="1">
            <a:spLocks noChangeArrowheads="1"/>
          </p:cNvSpPr>
          <p:nvPr/>
        </p:nvSpPr>
        <p:spPr bwMode="auto">
          <a:xfrm>
            <a:off x="5214938" y="6499225"/>
            <a:ext cx="33670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ja-JP" altLang="en-US" sz="1200"/>
              <a:t>出典）岩田美智子ら：機器・試薬</a:t>
            </a:r>
            <a:r>
              <a:rPr lang="en-US" altLang="ja-JP" sz="1200"/>
              <a:t>.2008</a:t>
            </a:r>
            <a:r>
              <a:rPr lang="ja-JP" altLang="en-US" sz="1200"/>
              <a:t>；</a:t>
            </a:r>
            <a:r>
              <a:rPr lang="en-US" altLang="ja-JP" sz="1200"/>
              <a:t>31</a:t>
            </a:r>
            <a:r>
              <a:rPr lang="ja-JP" altLang="en-US" sz="1200"/>
              <a:t>（</a:t>
            </a:r>
            <a:r>
              <a:rPr lang="en-US" altLang="ja-JP" sz="1200"/>
              <a:t>5</a:t>
            </a:r>
            <a:r>
              <a:rPr lang="ja-JP" altLang="en-US" sz="1200"/>
              <a:t>）：</a:t>
            </a:r>
            <a:r>
              <a:rPr lang="en-US" altLang="ja-JP" sz="1200"/>
              <a:t>1-7</a:t>
            </a:r>
          </a:p>
        </p:txBody>
      </p:sp>
      <p:sp>
        <p:nvSpPr>
          <p:cNvPr id="46086" name="Text Box 10"/>
          <p:cNvSpPr txBox="1">
            <a:spLocks noChangeArrowheads="1"/>
          </p:cNvSpPr>
          <p:nvPr/>
        </p:nvSpPr>
        <p:spPr bwMode="auto">
          <a:xfrm>
            <a:off x="357188" y="5072063"/>
            <a:ext cx="428625" cy="1300162"/>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r>
              <a:rPr kumimoji="0" lang="ja-JP" altLang="en-US" sz="1600">
                <a:solidFill>
                  <a:schemeClr val="bg1"/>
                </a:solidFill>
                <a:latin typeface="Times New Roman" pitchFamily="18" charset="0"/>
              </a:rPr>
              <a:t>本文考察より</a:t>
            </a:r>
          </a:p>
        </p:txBody>
      </p:sp>
      <p:sp>
        <p:nvSpPr>
          <p:cNvPr id="46087" name="Rectangle 11"/>
          <p:cNvSpPr>
            <a:spLocks noChangeArrowheads="1"/>
          </p:cNvSpPr>
          <p:nvPr/>
        </p:nvSpPr>
        <p:spPr bwMode="auto">
          <a:xfrm>
            <a:off x="806450" y="5072063"/>
            <a:ext cx="8072438" cy="12827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algn="ctr"/>
            <a:endParaRPr kumimoji="0" lang="ja-JP" altLang="ja-JP" sz="1600">
              <a:solidFill>
                <a:schemeClr val="bg1"/>
              </a:solidFill>
              <a:latin typeface="Times New Roman" pitchFamily="18" charset="0"/>
            </a:endParaRPr>
          </a:p>
        </p:txBody>
      </p:sp>
    </p:spTree>
    <p:extLst>
      <p:ext uri="{BB962C8B-B14F-4D97-AF65-F5344CB8AC3E}">
        <p14:creationId xmlns:p14="http://schemas.microsoft.com/office/powerpoint/2010/main" val="78124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74700" y="166688"/>
            <a:ext cx="6045200" cy="519112"/>
          </a:xfrm>
          <a:solidFill>
            <a:srgbClr val="FF0000"/>
          </a:solidFill>
        </p:spPr>
        <p:txBody>
          <a:bodyPr anchor="b">
            <a:normAutofit fontScale="90000"/>
          </a:bodyPr>
          <a:lstStyle/>
          <a:p>
            <a:pPr algn="l"/>
            <a:r>
              <a:rPr lang="en-US" altLang="ja-JP" sz="3200" dirty="0">
                <a:solidFill>
                  <a:schemeClr val="bg1"/>
                </a:solidFill>
              </a:rPr>
              <a:t>■ </a:t>
            </a:r>
            <a:r>
              <a:rPr lang="ja-JP" altLang="en-US" sz="3200" dirty="0">
                <a:solidFill>
                  <a:schemeClr val="bg1"/>
                </a:solidFill>
              </a:rPr>
              <a:t>アルコール消毒による影響 </a:t>
            </a:r>
          </a:p>
        </p:txBody>
      </p:sp>
      <p:sp>
        <p:nvSpPr>
          <p:cNvPr id="8" name="Rectangle 2"/>
          <p:cNvSpPr txBox="1">
            <a:spLocks noChangeArrowheads="1"/>
          </p:cNvSpPr>
          <p:nvPr/>
        </p:nvSpPr>
        <p:spPr>
          <a:xfrm>
            <a:off x="790620" y="2898560"/>
            <a:ext cx="6045200" cy="519112"/>
          </a:xfrm>
          <a:prstGeom prst="rect">
            <a:avLst/>
          </a:prstGeom>
          <a:solidFill>
            <a:srgbClr val="FF0000"/>
          </a:solidFill>
        </p:spPr>
        <p:txBody>
          <a:bodyPr vert="horz" lIns="91440" tIns="45720" rIns="91440" bIns="45720" rtlCol="0" anchor="b">
            <a:normAutofit fontScale="90000" lnSpcReduction="10000"/>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3200" dirty="0">
                <a:solidFill>
                  <a:schemeClr val="bg1"/>
                </a:solidFill>
              </a:rPr>
              <a:t>■ </a:t>
            </a:r>
            <a:r>
              <a:rPr lang="ja-JP" altLang="en-US" sz="3200" dirty="0">
                <a:solidFill>
                  <a:schemeClr val="bg1"/>
                </a:solidFill>
              </a:rPr>
              <a:t>気温による影響 </a:t>
            </a:r>
          </a:p>
        </p:txBody>
      </p:sp>
      <p:sp>
        <p:nvSpPr>
          <p:cNvPr id="2" name="テキスト ボックス 1"/>
          <p:cNvSpPr txBox="1"/>
          <p:nvPr/>
        </p:nvSpPr>
        <p:spPr>
          <a:xfrm>
            <a:off x="655092" y="973190"/>
            <a:ext cx="7743319" cy="1569660"/>
          </a:xfrm>
          <a:prstGeom prst="rect">
            <a:avLst/>
          </a:prstGeom>
          <a:noFill/>
        </p:spPr>
        <p:txBody>
          <a:bodyPr wrap="square" rtlCol="0">
            <a:spAutoFit/>
          </a:bodyPr>
          <a:lstStyle/>
          <a:p>
            <a:r>
              <a:rPr kumimoji="1" lang="ja-JP" altLang="en-US" sz="2400" dirty="0"/>
              <a:t>アルコール消毒が十分乾いていない間に穿刺を行うと、血液がアルコールで薄まる影響により血糖が異常低値となることがある。</a:t>
            </a:r>
            <a:endParaRPr kumimoji="1" lang="en-US" altLang="ja-JP" sz="2400" dirty="0"/>
          </a:p>
          <a:p>
            <a:r>
              <a:rPr lang="ja-JP" altLang="en-US" sz="2400" dirty="0"/>
              <a:t>→十分乾いてから穿刺・測定をするように指導</a:t>
            </a:r>
            <a:endParaRPr kumimoji="1" lang="ja-JP" altLang="en-US" sz="2400" dirty="0"/>
          </a:p>
        </p:txBody>
      </p:sp>
      <p:sp>
        <p:nvSpPr>
          <p:cNvPr id="10" name="テキスト ボックス 9"/>
          <p:cNvSpPr txBox="1"/>
          <p:nvPr/>
        </p:nvSpPr>
        <p:spPr>
          <a:xfrm>
            <a:off x="652744" y="3759038"/>
            <a:ext cx="7743319" cy="1200329"/>
          </a:xfrm>
          <a:prstGeom prst="rect">
            <a:avLst/>
          </a:prstGeom>
          <a:noFill/>
        </p:spPr>
        <p:txBody>
          <a:bodyPr wrap="square" rtlCol="0">
            <a:spAutoFit/>
          </a:bodyPr>
          <a:lstStyle/>
          <a:p>
            <a:r>
              <a:rPr lang="ja-JP" altLang="en-US" sz="2400" dirty="0"/>
              <a:t>気温が低すぎる場合もしくは高すぎる場合は、</a:t>
            </a:r>
            <a:endParaRPr lang="en-US" altLang="ja-JP" sz="2400" dirty="0"/>
          </a:p>
          <a:p>
            <a:r>
              <a:rPr kumimoji="1" lang="ja-JP" altLang="en-US" sz="2400" dirty="0"/>
              <a:t>自己血糖測定器は作動しなくなる</a:t>
            </a:r>
            <a:r>
              <a:rPr kumimoji="1" lang="en-US" altLang="ja-JP" sz="2400" dirty="0"/>
              <a:t>(</a:t>
            </a:r>
            <a:r>
              <a:rPr kumimoji="1" lang="ja-JP" altLang="en-US" sz="2400" dirty="0"/>
              <a:t>エラーとなる</a:t>
            </a:r>
            <a:r>
              <a:rPr kumimoji="1" lang="en-US" altLang="ja-JP" sz="2400" dirty="0"/>
              <a:t>)</a:t>
            </a:r>
            <a:r>
              <a:rPr kumimoji="1" lang="ja-JP" altLang="en-US" sz="2400" dirty="0" err="1"/>
              <a:t>。</a:t>
            </a:r>
            <a:endParaRPr kumimoji="1" lang="en-US" altLang="ja-JP" sz="2400" dirty="0"/>
          </a:p>
          <a:p>
            <a:r>
              <a:rPr lang="ja-JP" altLang="en-US" sz="2400" dirty="0"/>
              <a:t>→特に冬季は部屋を暖めてから測定を行うように指導</a:t>
            </a:r>
            <a:endParaRPr kumimoji="1" lang="ja-JP" altLang="en-US" sz="2400" dirty="0"/>
          </a:p>
        </p:txBody>
      </p:sp>
      <p:sp>
        <p:nvSpPr>
          <p:cNvPr id="4" name="正方形/長方形 3"/>
          <p:cNvSpPr/>
          <p:nvPr/>
        </p:nvSpPr>
        <p:spPr>
          <a:xfrm>
            <a:off x="774700" y="4971330"/>
            <a:ext cx="7605443" cy="175458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ja-JP" altLang="en-US" sz="2400" dirty="0">
              <a:solidFill>
                <a:schemeClr val="tx1"/>
              </a:solidFill>
              <a:effectLst/>
            </a:endParaRPr>
          </a:p>
        </p:txBody>
      </p:sp>
      <p:sp>
        <p:nvSpPr>
          <p:cNvPr id="5" name="正方形/長方形 4"/>
          <p:cNvSpPr/>
          <p:nvPr/>
        </p:nvSpPr>
        <p:spPr>
          <a:xfrm>
            <a:off x="962167" y="5063790"/>
            <a:ext cx="6871648" cy="1569660"/>
          </a:xfrm>
          <a:prstGeom prst="rect">
            <a:avLst/>
          </a:prstGeom>
        </p:spPr>
        <p:txBody>
          <a:bodyPr wrap="square">
            <a:spAutoFit/>
          </a:bodyPr>
          <a:lstStyle/>
          <a:p>
            <a:r>
              <a:rPr lang="ja-JP" altLang="en-US" sz="2400" b="1" u="sng" dirty="0"/>
              <a:t>測定可能温度</a:t>
            </a:r>
          </a:p>
          <a:p>
            <a:r>
              <a:rPr lang="ja-JP" altLang="en-US" sz="2400" dirty="0"/>
              <a:t>フリースタイルプレシジョンネオ　</a:t>
            </a:r>
            <a:r>
              <a:rPr lang="en-US" altLang="ja-JP" sz="2400" dirty="0"/>
              <a:t>15℃</a:t>
            </a:r>
            <a:r>
              <a:rPr lang="ja-JP" altLang="en-US" sz="2400" dirty="0"/>
              <a:t>～</a:t>
            </a:r>
            <a:r>
              <a:rPr lang="en-US" altLang="ja-JP" sz="2400" dirty="0"/>
              <a:t>40℃</a:t>
            </a:r>
          </a:p>
          <a:p>
            <a:r>
              <a:rPr lang="ja-JP" altLang="en-US" sz="2400" dirty="0"/>
              <a:t>ワンタッチウルトラビュー　</a:t>
            </a:r>
            <a:r>
              <a:rPr lang="en-US" altLang="ja-JP" sz="2400" dirty="0"/>
              <a:t>6℃</a:t>
            </a:r>
            <a:r>
              <a:rPr lang="ja-JP" altLang="en-US" sz="2400" dirty="0"/>
              <a:t>～</a:t>
            </a:r>
            <a:r>
              <a:rPr lang="en-US" altLang="ja-JP" sz="2400" dirty="0"/>
              <a:t>44℃</a:t>
            </a:r>
          </a:p>
          <a:p>
            <a:r>
              <a:rPr lang="ja-JP" altLang="en-US" sz="2400" dirty="0"/>
              <a:t>メディセーフフィット　</a:t>
            </a:r>
            <a:r>
              <a:rPr lang="en-US" altLang="ja-JP" sz="2400" dirty="0"/>
              <a:t>5℃</a:t>
            </a:r>
            <a:r>
              <a:rPr lang="ja-JP" altLang="en-US" sz="2400" dirty="0"/>
              <a:t>～</a:t>
            </a:r>
            <a:r>
              <a:rPr lang="en-US" altLang="ja-JP" sz="2400" dirty="0"/>
              <a:t>40℃</a:t>
            </a:r>
          </a:p>
        </p:txBody>
      </p:sp>
    </p:spTree>
    <p:extLst>
      <p:ext uri="{BB962C8B-B14F-4D97-AF65-F5344CB8AC3E}">
        <p14:creationId xmlns:p14="http://schemas.microsoft.com/office/powerpoint/2010/main" val="2921820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 よくある失敗を、指導の機会に変える">
            <a:extLst>
              <a:ext uri="{FF2B5EF4-FFF2-40B4-BE49-F238E27FC236}">
                <a16:creationId xmlns:a16="http://schemas.microsoft.com/office/drawing/2014/main" id="{F4E8D6CC-74CF-446D-B857-4BF2734E8BB5}"/>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dirty="0">
                <a:solidFill>
                  <a:srgbClr val="FFFFFF"/>
                </a:solidFill>
                <a:latin typeface="ＭＳ Ｐゴシック"/>
                <a:ea typeface="ＭＳ Ｐゴシック"/>
                <a:cs typeface="ＭＳ Ｐゴシック"/>
              </a:rPr>
              <a:t>■ </a:t>
            </a:r>
            <a:r>
              <a:rPr lang="ja-JP" altLang="en-US" sz="2400" b="1" dirty="0">
                <a:solidFill>
                  <a:srgbClr val="FFFFFF"/>
                </a:solidFill>
                <a:latin typeface="ＭＳ Ｐゴシック"/>
                <a:ea typeface="ＭＳ Ｐゴシック"/>
                <a:cs typeface="ＭＳ Ｐゴシック"/>
              </a:rPr>
              <a:t>患者さんの</a:t>
            </a:r>
            <a:r>
              <a:rPr sz="2400" b="1" dirty="0" err="1">
                <a:solidFill>
                  <a:srgbClr val="FFFFFF"/>
                </a:solidFill>
                <a:latin typeface="ＭＳ Ｐゴシック"/>
                <a:ea typeface="ＭＳ Ｐゴシック"/>
                <a:cs typeface="ＭＳ Ｐゴシック"/>
              </a:rPr>
              <a:t>よくある失敗</a:t>
            </a:r>
            <a:endParaRPr sz="2400" b="1" dirty="0">
              <a:solidFill>
                <a:srgbClr val="FFFFFF"/>
              </a:solidFill>
              <a:latin typeface="ＭＳ Ｐゴシック"/>
              <a:ea typeface="ＭＳ Ｐゴシック"/>
              <a:cs typeface="ＭＳ Ｐゴシック"/>
            </a:endParaRPr>
          </a:p>
        </p:txBody>
      </p:sp>
      <p:sp>
        <p:nvSpPr>
          <p:cNvPr id="2" name="24">
            <a:extLst>
              <a:ext uri="{FF2B5EF4-FFF2-40B4-BE49-F238E27FC236}">
                <a16:creationId xmlns:a16="http://schemas.microsoft.com/office/drawing/2014/main" id="{FBCA7276-58EF-4AD6-BA34-54C986A3E9CE}"/>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24</a:t>
            </a:r>
          </a:p>
        </p:txBody>
      </p:sp>
      <p:pic>
        <p:nvPicPr>
          <p:cNvPr id="12" name="図 11"/>
          <p:cNvPicPr>
            <a:picLocks noChangeAspect="1"/>
          </p:cNvPicPr>
          <p:nvPr/>
        </p:nvPicPr>
        <p:blipFill>
          <a:blip r:embed="rId3"/>
          <a:stretch/>
        </p:blipFill>
        <p:spPr>
          <a:xfrm>
            <a:off x="714375" y="1000125"/>
            <a:ext cx="1095375" cy="1095375"/>
          </a:xfrm>
          <a:prstGeom prst="rect">
            <a:avLst/>
          </a:prstGeom>
        </p:spPr>
      </p:pic>
      <p:sp>
        <p:nvSpPr>
          <p:cNvPr id="4" name="果物をむいた手">
            <a:extLst>
              <a:ext uri="{FF2B5EF4-FFF2-40B4-BE49-F238E27FC236}">
                <a16:creationId xmlns:a16="http://schemas.microsoft.com/office/drawing/2014/main" id="{9F24C472-4A7D-45EC-B694-37688719D35F}"/>
              </a:ext>
            </a:extLst>
          </p:cNvPr>
          <p:cNvSpPr>
            <a:spLocks noGrp="1"/>
          </p:cNvSpPr>
          <p:nvPr/>
        </p:nvSpPr>
        <p:spPr>
          <a:xfrm>
            <a:off x="1952625" y="1238250"/>
            <a:ext cx="2571750" cy="571500"/>
          </a:xfrm>
          <a:prstGeom prst="rect">
            <a:avLst/>
          </a:prstGeom>
          <a:noFill/>
          <a:ln w="0">
            <a:noFill/>
          </a:ln>
        </p:spPr>
        <p:txBody>
          <a:bodyPr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果物をむいた手</a:t>
            </a:r>
          </a:p>
        </p:txBody>
      </p:sp>
      <p:sp>
        <p:nvSpPr>
          <p:cNvPr id="5" name="→">
            <a:extLst>
              <a:ext uri="{FF2B5EF4-FFF2-40B4-BE49-F238E27FC236}">
                <a16:creationId xmlns:a16="http://schemas.microsoft.com/office/drawing/2014/main" id="{B48E4750-CDE1-4742-8E2A-C919C1F2C8CB}"/>
              </a:ext>
            </a:extLst>
          </p:cNvPr>
          <p:cNvSpPr>
            <a:spLocks noGrp="1"/>
          </p:cNvSpPr>
          <p:nvPr/>
        </p:nvSpPr>
        <p:spPr>
          <a:xfrm>
            <a:off x="4448175" y="1285875"/>
            <a:ext cx="523875" cy="476250"/>
          </a:xfrm>
          <a:prstGeom prst="rect">
            <a:avLst/>
          </a:prstGeom>
          <a:noFill/>
          <a:ln w="0">
            <a:noFill/>
          </a:ln>
        </p:spPr>
        <p:txBody>
          <a:bodyPr anchor="ctr">
            <a:noAutofit/>
          </a:bodyPr>
          <a:lstStyle/>
          <a:p>
            <a:pPr>
              <a:defRPr sz="2550" b="0">
                <a:solidFill>
                  <a:srgbClr val="1F497D"/>
                </a:solidFill>
                <a:latin typeface="ＭＳ Ｐゴシック"/>
                <a:ea typeface="ＭＳ Ｐゴシック"/>
                <a:cs typeface="ＭＳ Ｐゴシック"/>
              </a:defRPr>
            </a:pPr>
            <a:r>
              <a:rPr sz="2550" b="0">
                <a:solidFill>
                  <a:srgbClr val="1F497D"/>
                </a:solidFill>
                <a:latin typeface="ＭＳ Ｐゴシック"/>
                <a:ea typeface="ＭＳ Ｐゴシック"/>
                <a:cs typeface="ＭＳ Ｐゴシック"/>
              </a:rPr>
              <a:t>→</a:t>
            </a:r>
          </a:p>
        </p:txBody>
      </p:sp>
      <p:pic>
        <p:nvPicPr>
          <p:cNvPr id="15" name="図 14"/>
          <p:cNvPicPr>
            <a:picLocks noChangeAspect="1"/>
          </p:cNvPicPr>
          <p:nvPr/>
        </p:nvPicPr>
        <p:blipFill>
          <a:blip r:embed="rId4"/>
          <a:stretch/>
        </p:blipFill>
        <p:spPr>
          <a:xfrm>
            <a:off x="5238750" y="971550"/>
            <a:ext cx="1190625" cy="1190625"/>
          </a:xfrm>
          <a:prstGeom prst="rect">
            <a:avLst/>
          </a:prstGeom>
        </p:spPr>
      </p:pic>
      <p:sp>
        <p:nvSpPr>
          <p:cNvPr id="7" name="洗って乾かす">
            <a:extLst>
              <a:ext uri="{FF2B5EF4-FFF2-40B4-BE49-F238E27FC236}">
                <a16:creationId xmlns:a16="http://schemas.microsoft.com/office/drawing/2014/main" id="{4E9C930A-8D0A-44D7-B8CA-D7853D3D7EF1}"/>
              </a:ext>
            </a:extLst>
          </p:cNvPr>
          <p:cNvSpPr>
            <a:spLocks noGrp="1"/>
          </p:cNvSpPr>
          <p:nvPr/>
        </p:nvSpPr>
        <p:spPr>
          <a:xfrm>
            <a:off x="6524625" y="1238250"/>
            <a:ext cx="2286000" cy="571500"/>
          </a:xfrm>
          <a:prstGeom prst="rect">
            <a:avLst/>
          </a:prstGeom>
          <a:noFill/>
          <a:ln w="0">
            <a:noFill/>
          </a:ln>
        </p:spPr>
        <p:txBody>
          <a:bodyPr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洗って乾かす</a:t>
            </a:r>
          </a:p>
        </p:txBody>
      </p:sp>
      <p:graphicFrame>
        <p:nvGraphicFramePr>
          <p:cNvPr id="17" name="表 16"/>
          <p:cNvGraphicFramePr/>
          <p:nvPr/>
        </p:nvGraphicFramePr>
        <p:xfrm>
          <a:off x="381000" y="2371725"/>
          <a:ext cx="8382000" cy="3286125"/>
        </p:xfrm>
        <a:graphic>
          <a:graphicData uri="http://schemas.openxmlformats.org/drawingml/2006/table">
            <a:tbl>
              <a:tblPr/>
              <a:tblGrid>
                <a:gridCol w="3143250">
                  <a:extLst>
                    <a:ext uri="{9D8B030D-6E8A-4147-A177-3AD203B41FA5}">
                      <a16:colId xmlns:a16="http://schemas.microsoft.com/office/drawing/2014/main" val="20000"/>
                    </a:ext>
                  </a:extLst>
                </a:gridCol>
                <a:gridCol w="5238750">
                  <a:extLst>
                    <a:ext uri="{9D8B030D-6E8A-4147-A177-3AD203B41FA5}">
                      <a16:colId xmlns:a16="http://schemas.microsoft.com/office/drawing/2014/main" val="20001"/>
                    </a:ext>
                  </a:extLst>
                </a:gridCol>
              </a:tblGrid>
              <a:tr h="514350">
                <a:tc>
                  <a:txBody>
                    <a:bodyPr/>
                    <a:lstStyle/>
                    <a:p>
                      <a:r>
                        <a:rPr sz="1875" b="1">
                          <a:solidFill>
                            <a:srgbClr val="1F497D"/>
                          </a:solidFill>
                          <a:latin typeface="ＭＳ Ｐゴシック"/>
                          <a:ea typeface="ＭＳ Ｐゴシック"/>
                          <a:cs typeface="ＭＳ Ｐゴシック"/>
                        </a:rPr>
                        <a:t>患者によくある場面</a:t>
                      </a:r>
                    </a:p>
                  </a:txBody>
                  <a:tcPr marL="95250" marR="95250" marT="76200" marB="76200" anchor="ctr">
                    <a:solidFill>
                      <a:srgbClr val="F2F2F2"/>
                    </a:solidFill>
                  </a:tcPr>
                </a:tc>
                <a:tc>
                  <a:txBody>
                    <a:bodyPr/>
                    <a:lstStyle/>
                    <a:p>
                      <a:r>
                        <a:rPr sz="1875" b="1">
                          <a:solidFill>
                            <a:srgbClr val="1F497D"/>
                          </a:solidFill>
                          <a:latin typeface="ＭＳ Ｐゴシック"/>
                          <a:ea typeface="ＭＳ Ｐゴシック"/>
                          <a:cs typeface="ＭＳ Ｐゴシック"/>
                        </a:rPr>
                        <a:t>問題と改善</a:t>
                      </a:r>
                    </a:p>
                  </a:txBody>
                  <a:tcPr marL="95250" marR="95250" marT="76200" marB="76200" anchor="ctr">
                    <a:solidFill>
                      <a:srgbClr val="F2F2F2"/>
                    </a:solidFill>
                  </a:tcPr>
                </a:tc>
                <a:extLst>
                  <a:ext uri="{0D108BD9-81ED-4DB2-BD59-A6C34878D82A}">
                    <a16:rowId xmlns:a16="http://schemas.microsoft.com/office/drawing/2014/main" val="10000"/>
                  </a:ext>
                </a:extLst>
              </a:tr>
              <a:tr h="554355">
                <a:tc>
                  <a:txBody>
                    <a:bodyPr/>
                    <a:lstStyle/>
                    <a:p>
                      <a:r>
                        <a:rPr sz="1875" b="0">
                          <a:solidFill>
                            <a:srgbClr val="000000"/>
                          </a:solidFill>
                          <a:latin typeface="ＭＳ Ｐゴシック"/>
                          <a:ea typeface="ＭＳ Ｐゴシック"/>
                          <a:cs typeface="ＭＳ Ｐゴシック"/>
                        </a:rPr>
                        <a:t>果物をむいた手で測定</a:t>
                      </a:r>
                    </a:p>
                  </a:txBody>
                  <a:tcPr marL="95250" marR="95250" marT="76200" marB="76200" anchor="ctr">
                    <a:solidFill>
                      <a:srgbClr val="FFFFFF"/>
                    </a:solidFill>
                  </a:tcPr>
                </a:tc>
                <a:tc>
                  <a:txBody>
                    <a:bodyPr/>
                    <a:lstStyle/>
                    <a:p>
                      <a:r>
                        <a:rPr sz="1875" b="0">
                          <a:solidFill>
                            <a:srgbClr val="000000"/>
                          </a:solidFill>
                          <a:latin typeface="ＭＳ Ｐゴシック"/>
                          <a:ea typeface="ＭＳ Ｐゴシック"/>
                          <a:cs typeface="ＭＳ Ｐゴシック"/>
                        </a:rPr>
                        <a:t>糖分混入。流水で洗い直す</a:t>
                      </a:r>
                    </a:p>
                  </a:txBody>
                  <a:tcPr marL="95250" marR="95250" marT="76200" marB="76200" anchor="ctr">
                    <a:solidFill>
                      <a:srgbClr val="FFFFFF"/>
                    </a:solidFill>
                  </a:tcPr>
                </a:tc>
                <a:extLst>
                  <a:ext uri="{0D108BD9-81ED-4DB2-BD59-A6C34878D82A}">
                    <a16:rowId xmlns:a16="http://schemas.microsoft.com/office/drawing/2014/main" val="10001"/>
                  </a:ext>
                </a:extLst>
              </a:tr>
              <a:tr h="554355">
                <a:tc>
                  <a:txBody>
                    <a:bodyPr/>
                    <a:lstStyle/>
                    <a:p>
                      <a:r>
                        <a:rPr sz="1875" b="0">
                          <a:solidFill>
                            <a:srgbClr val="000000"/>
                          </a:solidFill>
                          <a:latin typeface="ＭＳ Ｐゴシック"/>
                          <a:ea typeface="ＭＳ Ｐゴシック"/>
                          <a:cs typeface="ＭＳ Ｐゴシック"/>
                        </a:rPr>
                        <a:t>消毒直後に穿刺</a:t>
                      </a:r>
                    </a:p>
                  </a:txBody>
                  <a:tcPr marL="95250" marR="95250" marT="76200" marB="76200" anchor="ctr">
                    <a:solidFill>
                      <a:srgbClr val="FFFFFF"/>
                    </a:solidFill>
                  </a:tcPr>
                </a:tc>
                <a:tc>
                  <a:txBody>
                    <a:bodyPr/>
                    <a:lstStyle/>
                    <a:p>
                      <a:r>
                        <a:rPr sz="1875" b="0">
                          <a:solidFill>
                            <a:srgbClr val="000000"/>
                          </a:solidFill>
                          <a:latin typeface="ＭＳ Ｐゴシック"/>
                          <a:ea typeface="ＭＳ Ｐゴシック"/>
                          <a:cs typeface="ＭＳ Ｐゴシック"/>
                        </a:rPr>
                        <a:t>消毒液が残る。十分に乾かす</a:t>
                      </a:r>
                    </a:p>
                  </a:txBody>
                  <a:tcPr marL="95250" marR="95250" marT="76200" marB="76200" anchor="ctr">
                    <a:solidFill>
                      <a:srgbClr val="FFFFFF"/>
                    </a:solidFill>
                  </a:tcPr>
                </a:tc>
                <a:extLst>
                  <a:ext uri="{0D108BD9-81ED-4DB2-BD59-A6C34878D82A}">
                    <a16:rowId xmlns:a16="http://schemas.microsoft.com/office/drawing/2014/main" val="10002"/>
                  </a:ext>
                </a:extLst>
              </a:tr>
              <a:tr h="554355">
                <a:tc>
                  <a:txBody>
                    <a:bodyPr/>
                    <a:lstStyle/>
                    <a:p>
                      <a:r>
                        <a:rPr sz="1875" b="0">
                          <a:solidFill>
                            <a:srgbClr val="000000"/>
                          </a:solidFill>
                          <a:latin typeface="ＭＳ Ｐゴシック"/>
                          <a:ea typeface="ＭＳ Ｐゴシック"/>
                          <a:cs typeface="ＭＳ Ｐゴシック"/>
                        </a:rPr>
                        <a:t>小さな血滴を何度も足す</a:t>
                      </a:r>
                    </a:p>
                  </a:txBody>
                  <a:tcPr marL="95250" marR="95250" marT="76200" marB="76200" anchor="ctr">
                    <a:solidFill>
                      <a:srgbClr val="FFFFFF"/>
                    </a:solidFill>
                  </a:tcPr>
                </a:tc>
                <a:tc>
                  <a:txBody>
                    <a:bodyPr/>
                    <a:lstStyle/>
                    <a:p>
                      <a:r>
                        <a:rPr sz="1875" b="0">
                          <a:solidFill>
                            <a:srgbClr val="000000"/>
                          </a:solidFill>
                          <a:latin typeface="ＭＳ Ｐゴシック"/>
                          <a:ea typeface="ＭＳ Ｐゴシック"/>
                          <a:cs typeface="ＭＳ Ｐゴシック"/>
                        </a:rPr>
                        <a:t>量不足・追加吸引条件を確認</a:t>
                      </a:r>
                    </a:p>
                  </a:txBody>
                  <a:tcPr marL="95250" marR="95250" marT="76200" marB="76200" anchor="ctr">
                    <a:solidFill>
                      <a:srgbClr val="FFFFFF"/>
                    </a:solidFill>
                  </a:tcPr>
                </a:tc>
                <a:extLst>
                  <a:ext uri="{0D108BD9-81ED-4DB2-BD59-A6C34878D82A}">
                    <a16:rowId xmlns:a16="http://schemas.microsoft.com/office/drawing/2014/main" val="10003"/>
                  </a:ext>
                </a:extLst>
              </a:tr>
              <a:tr h="554355">
                <a:tc>
                  <a:txBody>
                    <a:bodyPr/>
                    <a:lstStyle/>
                    <a:p>
                      <a:r>
                        <a:rPr sz="1875" b="0">
                          <a:solidFill>
                            <a:srgbClr val="000000"/>
                          </a:solidFill>
                          <a:latin typeface="ＭＳ Ｐゴシック"/>
                          <a:ea typeface="ＭＳ Ｐゴシック"/>
                          <a:cs typeface="ＭＳ Ｐゴシック"/>
                        </a:rPr>
                        <a:t>血が出ず、強く絞る</a:t>
                      </a:r>
                    </a:p>
                  </a:txBody>
                  <a:tcPr marL="95250" marR="95250" marT="76200" marB="76200" anchor="ctr">
                    <a:solidFill>
                      <a:srgbClr val="FFFFFF"/>
                    </a:solidFill>
                  </a:tcPr>
                </a:tc>
                <a:tc>
                  <a:txBody>
                    <a:bodyPr/>
                    <a:lstStyle/>
                    <a:p>
                      <a:r>
                        <a:rPr sz="1875" b="0">
                          <a:solidFill>
                            <a:srgbClr val="000000"/>
                          </a:solidFill>
                          <a:latin typeface="ＭＳ Ｐゴシック"/>
                          <a:ea typeface="ＭＳ Ｐゴシック"/>
                          <a:cs typeface="ＭＳ Ｐゴシック"/>
                        </a:rPr>
                        <a:t>組織液混入など。保温・深度を見直す</a:t>
                      </a:r>
                    </a:p>
                  </a:txBody>
                  <a:tcPr marL="95250" marR="95250" marT="76200" marB="76200" anchor="ctr">
                    <a:solidFill>
                      <a:srgbClr val="FFFFFF"/>
                    </a:solidFill>
                  </a:tcPr>
                </a:tc>
                <a:extLst>
                  <a:ext uri="{0D108BD9-81ED-4DB2-BD59-A6C34878D82A}">
                    <a16:rowId xmlns:a16="http://schemas.microsoft.com/office/drawing/2014/main" val="10004"/>
                  </a:ext>
                </a:extLst>
              </a:tr>
              <a:tr h="554355">
                <a:tc>
                  <a:txBody>
                    <a:bodyPr/>
                    <a:lstStyle/>
                    <a:p>
                      <a:r>
                        <a:rPr sz="1875" b="0">
                          <a:solidFill>
                            <a:srgbClr val="000000"/>
                          </a:solidFill>
                          <a:latin typeface="ＭＳ Ｐゴシック"/>
                          <a:ea typeface="ＭＳ Ｐゴシック"/>
                          <a:cs typeface="ＭＳ Ｐゴシック"/>
                        </a:rPr>
                        <a:t>車内にセンサーを保管</a:t>
                      </a:r>
                    </a:p>
                  </a:txBody>
                  <a:tcPr marL="95250" marR="95250" marT="76200" marB="76200" anchor="ctr">
                    <a:solidFill>
                      <a:srgbClr val="FFFFFF"/>
                    </a:solidFill>
                  </a:tcPr>
                </a:tc>
                <a:tc>
                  <a:txBody>
                    <a:bodyPr/>
                    <a:lstStyle/>
                    <a:p>
                      <a:r>
                        <a:rPr sz="1875" b="0">
                          <a:solidFill>
                            <a:srgbClr val="000000"/>
                          </a:solidFill>
                          <a:latin typeface="ＭＳ Ｐゴシック"/>
                          <a:ea typeface="ＭＳ Ｐゴシック"/>
                          <a:cs typeface="ＭＳ Ｐゴシック"/>
                        </a:rPr>
                        <a:t>高温で劣化。指定条件で保存</a:t>
                      </a:r>
                    </a:p>
                  </a:txBody>
                  <a:tcPr marL="95250" marR="95250" marT="76200" marB="76200" anchor="ctr">
                    <a:solidFill>
                      <a:srgbClr val="FFFFFF"/>
                    </a:solidFill>
                  </a:tcPr>
                </a:tc>
                <a:extLst>
                  <a:ext uri="{0D108BD9-81ED-4DB2-BD59-A6C34878D82A}">
                    <a16:rowId xmlns:a16="http://schemas.microsoft.com/office/drawing/2014/main" val="10005"/>
                  </a:ext>
                </a:extLst>
              </a:tr>
            </a:tbl>
          </a:graphicData>
        </a:graphic>
      </p:graphicFrame>
      <p:sp>
        <p:nvSpPr>
          <p:cNvPr id="9" name="「一緒に手順を確認しましょう」">
            <a:extLst>
              <a:ext uri="{FF2B5EF4-FFF2-40B4-BE49-F238E27FC236}">
                <a16:creationId xmlns:a16="http://schemas.microsoft.com/office/drawing/2014/main" id="{F8C83A0D-3828-4CB6-87D7-713679F7F6C8}"/>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sz="2250" b="1">
                <a:solidFill>
                  <a:srgbClr val="FF0000"/>
                </a:solidFill>
                <a:latin typeface="ＭＳ Ｐゴシック"/>
                <a:ea typeface="ＭＳ Ｐゴシック"/>
                <a:cs typeface="ＭＳ Ｐゴシック"/>
              </a:rPr>
              <a:t>「一緒に手順を確認しましょう」</a:t>
            </a:r>
          </a:p>
        </p:txBody>
      </p:sp>
    </p:spTree>
    <p:extLst>
      <p:ext uri="{BB962C8B-B14F-4D97-AF65-F5344CB8AC3E}">
        <p14:creationId xmlns:p14="http://schemas.microsoft.com/office/powerpoint/2010/main" val="1481992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テキスト ボックス 1"/>
          <p:cNvSpPr txBox="1">
            <a:spLocks noChangeArrowheads="1"/>
          </p:cNvSpPr>
          <p:nvPr/>
        </p:nvSpPr>
        <p:spPr bwMode="auto">
          <a:xfrm>
            <a:off x="1416050" y="2286000"/>
            <a:ext cx="68146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4400" dirty="0"/>
              <a:t>3.</a:t>
            </a:r>
            <a:r>
              <a:rPr lang="ja-JP" altLang="en-US" sz="4400" dirty="0"/>
              <a:t>自己血糖測定の活用方法</a:t>
            </a:r>
          </a:p>
        </p:txBody>
      </p:sp>
    </p:spTree>
    <p:extLst>
      <p:ext uri="{BB962C8B-B14F-4D97-AF65-F5344CB8AC3E}">
        <p14:creationId xmlns:p14="http://schemas.microsoft.com/office/powerpoint/2010/main" val="904585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HbA1c2.jpg"/>
          <p:cNvPicPr>
            <a:picLocks noChangeAspect="1"/>
          </p:cNvPicPr>
          <p:nvPr/>
        </p:nvPicPr>
        <p:blipFill>
          <a:blip r:embed="rId2"/>
          <a:stretch>
            <a:fillRect/>
          </a:stretch>
        </p:blipFill>
        <p:spPr>
          <a:xfrm>
            <a:off x="821793" y="1065985"/>
            <a:ext cx="7745092" cy="5321947"/>
          </a:xfrm>
          <a:prstGeom prst="rect">
            <a:avLst/>
          </a:prstGeom>
        </p:spPr>
      </p:pic>
      <p:sp>
        <p:nvSpPr>
          <p:cNvPr id="6" name="テキスト ボックス 5"/>
          <p:cNvSpPr txBox="1"/>
          <p:nvPr/>
        </p:nvSpPr>
        <p:spPr>
          <a:xfrm>
            <a:off x="3130588" y="276062"/>
            <a:ext cx="2610610" cy="584776"/>
          </a:xfrm>
          <a:prstGeom prst="rect">
            <a:avLst/>
          </a:prstGeom>
          <a:noFill/>
        </p:spPr>
        <p:txBody>
          <a:bodyPr wrap="none" rtlCol="0">
            <a:spAutoFit/>
          </a:bodyPr>
          <a:lstStyle/>
          <a:p>
            <a:r>
              <a:rPr kumimoji="1" lang="en-US" altLang="ja-JP" sz="3200" dirty="0"/>
              <a:t>SMBG</a:t>
            </a:r>
            <a:r>
              <a:rPr kumimoji="1" lang="ja-JP" altLang="en-US" sz="3200" dirty="0"/>
              <a:t>と</a:t>
            </a:r>
            <a:r>
              <a:rPr kumimoji="1" lang="en-US" altLang="ja-JP" sz="3200" dirty="0"/>
              <a:t>HbA1c</a:t>
            </a:r>
            <a:endParaRPr kumimoji="1" lang="ja-JP" altLang="en-US" sz="3200" dirty="0"/>
          </a:p>
        </p:txBody>
      </p:sp>
      <p:sp>
        <p:nvSpPr>
          <p:cNvPr id="7" name="テキスト ボックス 6"/>
          <p:cNvSpPr txBox="1"/>
          <p:nvPr/>
        </p:nvSpPr>
        <p:spPr>
          <a:xfrm>
            <a:off x="5204687" y="6302884"/>
            <a:ext cx="3108506" cy="369332"/>
          </a:xfrm>
          <a:prstGeom prst="rect">
            <a:avLst/>
          </a:prstGeom>
          <a:noFill/>
        </p:spPr>
        <p:txBody>
          <a:bodyPr wrap="none" rtlCol="0">
            <a:spAutoFit/>
          </a:bodyPr>
          <a:lstStyle/>
          <a:p>
            <a:r>
              <a:rPr lang="ja-JP" altLang="en-US" dirty="0"/>
              <a:t>（別冊プラクティス</a:t>
            </a:r>
            <a:r>
              <a:rPr lang="en-US" altLang="ja-JP" dirty="0"/>
              <a:t> 2001, </a:t>
            </a:r>
            <a:r>
              <a:rPr lang="ja-JP" altLang="en-US" dirty="0"/>
              <a:t>岡村）</a:t>
            </a:r>
            <a:endParaRPr kumimoji="1" lang="ja-JP" altLang="en-US" dirty="0"/>
          </a:p>
        </p:txBody>
      </p:sp>
    </p:spTree>
    <p:extLst>
      <p:ext uri="{BB962C8B-B14F-4D97-AF65-F5344CB8AC3E}">
        <p14:creationId xmlns:p14="http://schemas.microsoft.com/office/powerpoint/2010/main" val="479546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 測定時刻は「知りたいこと」で選ぶ">
            <a:extLst>
              <a:ext uri="{FF2B5EF4-FFF2-40B4-BE49-F238E27FC236}">
                <a16:creationId xmlns:a16="http://schemas.microsoft.com/office/drawing/2014/main" id="{B84BE080-8D21-43E1-AD1E-686B0F5AA3BC}"/>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測定時刻は「知りたいこと」で選ぶ</a:t>
            </a:r>
          </a:p>
        </p:txBody>
      </p:sp>
      <p:sp>
        <p:nvSpPr>
          <p:cNvPr id="2" name="12">
            <a:extLst>
              <a:ext uri="{FF2B5EF4-FFF2-40B4-BE49-F238E27FC236}">
                <a16:creationId xmlns:a16="http://schemas.microsoft.com/office/drawing/2014/main" id="{39056547-BFDB-4D2E-9FD0-15C55F2FD39C}"/>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12</a:t>
            </a:r>
          </a:p>
        </p:txBody>
      </p:sp>
      <p:graphicFrame>
        <p:nvGraphicFramePr>
          <p:cNvPr id="7" name="表 6"/>
          <p:cNvGraphicFramePr/>
          <p:nvPr/>
        </p:nvGraphicFramePr>
        <p:xfrm>
          <a:off x="381000" y="1047750"/>
          <a:ext cx="8382000" cy="4048125"/>
        </p:xfrm>
        <a:graphic>
          <a:graphicData uri="http://schemas.openxmlformats.org/drawingml/2006/table">
            <a:tbl>
              <a:tblPr/>
              <a:tblGrid>
                <a:gridCol w="3143250">
                  <a:extLst>
                    <a:ext uri="{9D8B030D-6E8A-4147-A177-3AD203B41FA5}">
                      <a16:colId xmlns:a16="http://schemas.microsoft.com/office/drawing/2014/main" val="20000"/>
                    </a:ext>
                  </a:extLst>
                </a:gridCol>
                <a:gridCol w="5238750">
                  <a:extLst>
                    <a:ext uri="{9D8B030D-6E8A-4147-A177-3AD203B41FA5}">
                      <a16:colId xmlns:a16="http://schemas.microsoft.com/office/drawing/2014/main" val="20001"/>
                    </a:ext>
                  </a:extLst>
                </a:gridCol>
              </a:tblGrid>
              <a:tr h="514350">
                <a:tc>
                  <a:txBody>
                    <a:bodyPr/>
                    <a:lstStyle/>
                    <a:p>
                      <a:r>
                        <a:rPr sz="2100" b="1">
                          <a:solidFill>
                            <a:srgbClr val="1F497D"/>
                          </a:solidFill>
                          <a:latin typeface="ＭＳ Ｐゴシック"/>
                          <a:ea typeface="ＭＳ Ｐゴシック"/>
                          <a:cs typeface="ＭＳ Ｐゴシック"/>
                        </a:rPr>
                        <a:t>タイミング</a:t>
                      </a:r>
                    </a:p>
                  </a:txBody>
                  <a:tcPr marL="95250" marR="95250" marT="76200" marB="76200" anchor="ctr">
                    <a:solidFill>
                      <a:srgbClr val="F2F2F2"/>
                    </a:solidFill>
                  </a:tcPr>
                </a:tc>
                <a:tc>
                  <a:txBody>
                    <a:bodyPr/>
                    <a:lstStyle/>
                    <a:p>
                      <a:r>
                        <a:rPr sz="2100" b="1">
                          <a:solidFill>
                            <a:srgbClr val="1F497D"/>
                          </a:solidFill>
                          <a:latin typeface="ＭＳ Ｐゴシック"/>
                          <a:ea typeface="ＭＳ Ｐゴシック"/>
                          <a:cs typeface="ＭＳ Ｐゴシック"/>
                        </a:rPr>
                        <a:t>何が分かるか</a:t>
                      </a:r>
                    </a:p>
                  </a:txBody>
                  <a:tcPr marL="95250" marR="95250" marT="76200" marB="76200" anchor="ctr">
                    <a:solidFill>
                      <a:srgbClr val="F2F2F2"/>
                    </a:solidFill>
                  </a:tcPr>
                </a:tc>
                <a:extLst>
                  <a:ext uri="{0D108BD9-81ED-4DB2-BD59-A6C34878D82A}">
                    <a16:rowId xmlns:a16="http://schemas.microsoft.com/office/drawing/2014/main" val="10000"/>
                  </a:ext>
                </a:extLst>
              </a:tr>
              <a:tr h="706755">
                <a:tc>
                  <a:txBody>
                    <a:bodyPr/>
                    <a:lstStyle/>
                    <a:p>
                      <a:r>
                        <a:rPr sz="2100" b="0">
                          <a:solidFill>
                            <a:srgbClr val="000000"/>
                          </a:solidFill>
                          <a:latin typeface="ＭＳ Ｐゴシック"/>
                          <a:ea typeface="ＭＳ Ｐゴシック"/>
                          <a:cs typeface="ＭＳ Ｐゴシック"/>
                        </a:rPr>
                        <a:t>起床時・朝食前</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夜間から朝にかけての血糖状態</a:t>
                      </a:r>
                    </a:p>
                  </a:txBody>
                  <a:tcPr marL="95250" marR="95250" marT="76200" marB="76200" anchor="ctr">
                    <a:solidFill>
                      <a:srgbClr val="FFFFFF"/>
                    </a:solidFill>
                  </a:tcPr>
                </a:tc>
                <a:extLst>
                  <a:ext uri="{0D108BD9-81ED-4DB2-BD59-A6C34878D82A}">
                    <a16:rowId xmlns:a16="http://schemas.microsoft.com/office/drawing/2014/main" val="10001"/>
                  </a:ext>
                </a:extLst>
              </a:tr>
              <a:tr h="706755">
                <a:tc>
                  <a:txBody>
                    <a:bodyPr/>
                    <a:lstStyle/>
                    <a:p>
                      <a:r>
                        <a:rPr sz="2100" b="0">
                          <a:solidFill>
                            <a:srgbClr val="000000"/>
                          </a:solidFill>
                          <a:latin typeface="ＭＳ Ｐゴシック"/>
                          <a:ea typeface="ＭＳ Ｐゴシック"/>
                          <a:cs typeface="ＭＳ Ｐゴシック"/>
                        </a:rPr>
                        <a:t>各食前</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食事前の値、前の食事・活動・薬の影響</a:t>
                      </a:r>
                    </a:p>
                  </a:txBody>
                  <a:tcPr marL="95250" marR="95250" marT="76200" marB="76200" anchor="ctr">
                    <a:solidFill>
                      <a:srgbClr val="FFFFFF"/>
                    </a:solidFill>
                  </a:tcPr>
                </a:tc>
                <a:extLst>
                  <a:ext uri="{0D108BD9-81ED-4DB2-BD59-A6C34878D82A}">
                    <a16:rowId xmlns:a16="http://schemas.microsoft.com/office/drawing/2014/main" val="10002"/>
                  </a:ext>
                </a:extLst>
              </a:tr>
              <a:tr h="706755">
                <a:tc>
                  <a:txBody>
                    <a:bodyPr/>
                    <a:lstStyle/>
                    <a:p>
                      <a:r>
                        <a:rPr sz="2100" b="0">
                          <a:solidFill>
                            <a:srgbClr val="000000"/>
                          </a:solidFill>
                          <a:latin typeface="ＭＳ Ｐゴシック"/>
                          <a:ea typeface="ＭＳ Ｐゴシック"/>
                          <a:cs typeface="ＭＳ Ｐゴシック"/>
                        </a:rPr>
                        <a:t>食後1時間</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食後早期の上昇</a:t>
                      </a:r>
                    </a:p>
                  </a:txBody>
                  <a:tcPr marL="95250" marR="95250" marT="76200" marB="76200" anchor="ctr">
                    <a:solidFill>
                      <a:srgbClr val="FFFFFF"/>
                    </a:solidFill>
                  </a:tcPr>
                </a:tc>
                <a:extLst>
                  <a:ext uri="{0D108BD9-81ED-4DB2-BD59-A6C34878D82A}">
                    <a16:rowId xmlns:a16="http://schemas.microsoft.com/office/drawing/2014/main" val="10003"/>
                  </a:ext>
                </a:extLst>
              </a:tr>
              <a:tr h="706755">
                <a:tc>
                  <a:txBody>
                    <a:bodyPr/>
                    <a:lstStyle/>
                    <a:p>
                      <a:r>
                        <a:rPr sz="2100" b="0">
                          <a:solidFill>
                            <a:srgbClr val="000000"/>
                          </a:solidFill>
                          <a:latin typeface="ＭＳ Ｐゴシック"/>
                          <a:ea typeface="ＭＳ Ｐゴシック"/>
                          <a:cs typeface="ＭＳ Ｐゴシック"/>
                        </a:rPr>
                        <a:t>食後2時間</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食後高血糖がどの程度続くか</a:t>
                      </a:r>
                    </a:p>
                  </a:txBody>
                  <a:tcPr marL="95250" marR="95250" marT="76200" marB="76200" anchor="ctr">
                    <a:solidFill>
                      <a:srgbClr val="FFFFFF"/>
                    </a:solidFill>
                  </a:tcPr>
                </a:tc>
                <a:extLst>
                  <a:ext uri="{0D108BD9-81ED-4DB2-BD59-A6C34878D82A}">
                    <a16:rowId xmlns:a16="http://schemas.microsoft.com/office/drawing/2014/main" val="10004"/>
                  </a:ext>
                </a:extLst>
              </a:tr>
              <a:tr h="706755">
                <a:tc>
                  <a:txBody>
                    <a:bodyPr/>
                    <a:lstStyle/>
                    <a:p>
                      <a:r>
                        <a:rPr sz="2100" b="0">
                          <a:solidFill>
                            <a:srgbClr val="000000"/>
                          </a:solidFill>
                          <a:latin typeface="ＭＳ Ｐゴシック"/>
                          <a:ea typeface="ＭＳ Ｐゴシック"/>
                          <a:cs typeface="ＭＳ Ｐゴシック"/>
                        </a:rPr>
                        <a:t>就寝前</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夜に入る時点の血糖状態</a:t>
                      </a:r>
                    </a:p>
                  </a:txBody>
                  <a:tcPr marL="95250" marR="95250" marT="76200" marB="76200" anchor="ctr">
                    <a:solidFill>
                      <a:srgbClr val="FFFFFF"/>
                    </a:solidFill>
                  </a:tcPr>
                </a:tc>
                <a:extLst>
                  <a:ext uri="{0D108BD9-81ED-4DB2-BD59-A6C34878D82A}">
                    <a16:rowId xmlns:a16="http://schemas.microsoft.com/office/drawing/2014/main" val="10005"/>
                  </a:ext>
                </a:extLst>
              </a:tr>
            </a:tbl>
          </a:graphicData>
        </a:graphic>
      </p:graphicFrame>
      <p:sp>
        <p:nvSpPr>
          <p:cNvPr id="4" name="食後時間は「食べ始め」から数える">
            <a:extLst>
              <a:ext uri="{FF2B5EF4-FFF2-40B4-BE49-F238E27FC236}">
                <a16:creationId xmlns:a16="http://schemas.microsoft.com/office/drawing/2014/main" id="{2664D5D0-EA9E-4CEA-874D-F907D047A2E7}"/>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sz="2250" b="1">
                <a:solidFill>
                  <a:srgbClr val="FF0000"/>
                </a:solidFill>
                <a:latin typeface="ＭＳ Ｐゴシック"/>
                <a:ea typeface="ＭＳ Ｐゴシック"/>
                <a:cs typeface="ＭＳ Ｐゴシック"/>
              </a:rPr>
              <a:t>食後時間は「食べ始め」から数える</a:t>
            </a:r>
          </a:p>
        </p:txBody>
      </p:sp>
    </p:spTree>
    <p:extLst>
      <p:ext uri="{BB962C8B-B14F-4D97-AF65-F5344CB8AC3E}">
        <p14:creationId xmlns:p14="http://schemas.microsoft.com/office/powerpoint/2010/main" val="1630690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 追加測定が役立つ場面">
            <a:extLst>
              <a:ext uri="{FF2B5EF4-FFF2-40B4-BE49-F238E27FC236}">
                <a16:creationId xmlns:a16="http://schemas.microsoft.com/office/drawing/2014/main" id="{21F14342-6C00-4018-BE23-AE878EBB6F08}"/>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追加測定が役立つ場面</a:t>
            </a:r>
          </a:p>
        </p:txBody>
      </p:sp>
      <p:sp>
        <p:nvSpPr>
          <p:cNvPr id="2" name="13">
            <a:extLst>
              <a:ext uri="{FF2B5EF4-FFF2-40B4-BE49-F238E27FC236}">
                <a16:creationId xmlns:a16="http://schemas.microsoft.com/office/drawing/2014/main" id="{41617DFF-ECFF-445B-8541-C6693CB71D49}"/>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13</a:t>
            </a:r>
          </a:p>
        </p:txBody>
      </p:sp>
      <p:graphicFrame>
        <p:nvGraphicFramePr>
          <p:cNvPr id="7" name="表 6"/>
          <p:cNvGraphicFramePr/>
          <p:nvPr/>
        </p:nvGraphicFramePr>
        <p:xfrm>
          <a:off x="381000" y="1047750"/>
          <a:ext cx="8382000" cy="3810002"/>
        </p:xfrm>
        <a:graphic>
          <a:graphicData uri="http://schemas.openxmlformats.org/drawingml/2006/table">
            <a:tbl>
              <a:tblPr/>
              <a:tblGrid>
                <a:gridCol w="3143250">
                  <a:extLst>
                    <a:ext uri="{9D8B030D-6E8A-4147-A177-3AD203B41FA5}">
                      <a16:colId xmlns:a16="http://schemas.microsoft.com/office/drawing/2014/main" val="20000"/>
                    </a:ext>
                  </a:extLst>
                </a:gridCol>
                <a:gridCol w="5238750">
                  <a:extLst>
                    <a:ext uri="{9D8B030D-6E8A-4147-A177-3AD203B41FA5}">
                      <a16:colId xmlns:a16="http://schemas.microsoft.com/office/drawing/2014/main" val="20001"/>
                    </a:ext>
                  </a:extLst>
                </a:gridCol>
              </a:tblGrid>
              <a:tr h="514350">
                <a:tc>
                  <a:txBody>
                    <a:bodyPr/>
                    <a:lstStyle/>
                    <a:p>
                      <a:r>
                        <a:rPr sz="2100" b="1">
                          <a:solidFill>
                            <a:srgbClr val="1F497D"/>
                          </a:solidFill>
                          <a:latin typeface="ＭＳ Ｐゴシック"/>
                          <a:ea typeface="ＭＳ Ｐゴシック"/>
                          <a:cs typeface="ＭＳ Ｐゴシック"/>
                        </a:rPr>
                        <a:t>場面</a:t>
                      </a:r>
                    </a:p>
                  </a:txBody>
                  <a:tcPr marL="95250" marR="95250" marT="76200" marB="76200" anchor="ctr">
                    <a:solidFill>
                      <a:srgbClr val="F2F2F2"/>
                    </a:solidFill>
                  </a:tcPr>
                </a:tc>
                <a:tc>
                  <a:txBody>
                    <a:bodyPr/>
                    <a:lstStyle/>
                    <a:p>
                      <a:r>
                        <a:rPr sz="2100" b="1">
                          <a:solidFill>
                            <a:srgbClr val="1F497D"/>
                          </a:solidFill>
                          <a:latin typeface="ＭＳ Ｐゴシック"/>
                          <a:ea typeface="ＭＳ Ｐゴシック"/>
                          <a:cs typeface="ＭＳ Ｐゴシック"/>
                        </a:rPr>
                        <a:t>確認すること</a:t>
                      </a:r>
                    </a:p>
                  </a:txBody>
                  <a:tcPr marL="95250" marR="95250" marT="76200" marB="76200" anchor="ctr">
                    <a:solidFill>
                      <a:srgbClr val="F2F2F2"/>
                    </a:solidFill>
                  </a:tcPr>
                </a:tc>
                <a:extLst>
                  <a:ext uri="{0D108BD9-81ED-4DB2-BD59-A6C34878D82A}">
                    <a16:rowId xmlns:a16="http://schemas.microsoft.com/office/drawing/2014/main" val="10000"/>
                  </a:ext>
                </a:extLst>
              </a:tr>
              <a:tr h="823913">
                <a:tc>
                  <a:txBody>
                    <a:bodyPr/>
                    <a:lstStyle/>
                    <a:p>
                      <a:r>
                        <a:rPr sz="2100" b="0">
                          <a:solidFill>
                            <a:srgbClr val="000000"/>
                          </a:solidFill>
                          <a:latin typeface="ＭＳ Ｐゴシック"/>
                          <a:ea typeface="ＭＳ Ｐゴシック"/>
                          <a:cs typeface="ＭＳ Ｐゴシック"/>
                        </a:rPr>
                        <a:t>運動前後</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開始時の安全性と、運動による変化</a:t>
                      </a:r>
                    </a:p>
                  </a:txBody>
                  <a:tcPr marL="95250" marR="95250" marT="76200" marB="76200" anchor="ctr">
                    <a:solidFill>
                      <a:srgbClr val="FFFFFF"/>
                    </a:solidFill>
                  </a:tcPr>
                </a:tc>
                <a:extLst>
                  <a:ext uri="{0D108BD9-81ED-4DB2-BD59-A6C34878D82A}">
                    <a16:rowId xmlns:a16="http://schemas.microsoft.com/office/drawing/2014/main" val="10001"/>
                  </a:ext>
                </a:extLst>
              </a:tr>
              <a:tr h="823913">
                <a:tc>
                  <a:txBody>
                    <a:bodyPr/>
                    <a:lstStyle/>
                    <a:p>
                      <a:r>
                        <a:rPr sz="2100" b="0">
                          <a:solidFill>
                            <a:srgbClr val="000000"/>
                          </a:solidFill>
                          <a:latin typeface="ＭＳ Ｐゴシック"/>
                          <a:ea typeface="ＭＳ Ｐゴシック"/>
                          <a:cs typeface="ＭＳ Ｐゴシック"/>
                        </a:rPr>
                        <a:t>低血糖症状</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症状が出た時点の値</a:t>
                      </a:r>
                    </a:p>
                  </a:txBody>
                  <a:tcPr marL="95250" marR="95250" marT="76200" marB="76200" anchor="ctr">
                    <a:solidFill>
                      <a:srgbClr val="FFFFFF"/>
                    </a:solidFill>
                  </a:tcPr>
                </a:tc>
                <a:extLst>
                  <a:ext uri="{0D108BD9-81ED-4DB2-BD59-A6C34878D82A}">
                    <a16:rowId xmlns:a16="http://schemas.microsoft.com/office/drawing/2014/main" val="10002"/>
                  </a:ext>
                </a:extLst>
              </a:tr>
              <a:tr h="823913">
                <a:tc>
                  <a:txBody>
                    <a:bodyPr/>
                    <a:lstStyle/>
                    <a:p>
                      <a:r>
                        <a:rPr sz="2100" b="0">
                          <a:solidFill>
                            <a:srgbClr val="000000"/>
                          </a:solidFill>
                          <a:latin typeface="ＭＳ Ｐゴシック"/>
                          <a:ea typeface="ＭＳ Ｐゴシック"/>
                          <a:cs typeface="ＭＳ Ｐゴシック"/>
                        </a:rPr>
                        <a:t>シックデイ</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高血糖・低血糖と、悪化の有無</a:t>
                      </a:r>
                    </a:p>
                  </a:txBody>
                  <a:tcPr marL="95250" marR="95250" marT="76200" marB="76200" anchor="ctr">
                    <a:solidFill>
                      <a:srgbClr val="FFFFFF"/>
                    </a:solidFill>
                  </a:tcPr>
                </a:tc>
                <a:extLst>
                  <a:ext uri="{0D108BD9-81ED-4DB2-BD59-A6C34878D82A}">
                    <a16:rowId xmlns:a16="http://schemas.microsoft.com/office/drawing/2014/main" val="10003"/>
                  </a:ext>
                </a:extLst>
              </a:tr>
              <a:tr h="823913">
                <a:tc>
                  <a:txBody>
                    <a:bodyPr/>
                    <a:lstStyle/>
                    <a:p>
                      <a:r>
                        <a:rPr sz="2100" b="0">
                          <a:solidFill>
                            <a:srgbClr val="000000"/>
                          </a:solidFill>
                          <a:latin typeface="ＭＳ Ｐゴシック"/>
                          <a:ea typeface="ＭＳ Ｐゴシック"/>
                          <a:cs typeface="ＭＳ Ｐゴシック"/>
                        </a:rPr>
                        <a:t>薬物療法変更時</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治療効果と、低血糖の有無</a:t>
                      </a:r>
                    </a:p>
                  </a:txBody>
                  <a:tcPr marL="95250" marR="95250" marT="76200" marB="76200" anchor="ctr">
                    <a:solidFill>
                      <a:srgbClr val="FFFFFF"/>
                    </a:solidFill>
                  </a:tcPr>
                </a:tc>
                <a:extLst>
                  <a:ext uri="{0D108BD9-81ED-4DB2-BD59-A6C34878D82A}">
                    <a16:rowId xmlns:a16="http://schemas.microsoft.com/office/drawing/2014/main" val="10004"/>
                  </a:ext>
                </a:extLst>
              </a:tr>
            </a:tbl>
          </a:graphicData>
        </a:graphic>
      </p:graphicFrame>
      <p:sp>
        <p:nvSpPr>
          <p:cNvPr id="4" name="測定回数・連絡基準は、主治医と事前に決める">
            <a:extLst>
              <a:ext uri="{FF2B5EF4-FFF2-40B4-BE49-F238E27FC236}">
                <a16:creationId xmlns:a16="http://schemas.microsoft.com/office/drawing/2014/main" id="{31E91994-3559-459E-8D72-807B5B473B47}"/>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sz="2250" b="1">
                <a:solidFill>
                  <a:srgbClr val="FF0000"/>
                </a:solidFill>
                <a:latin typeface="ＭＳ Ｐゴシック"/>
                <a:ea typeface="ＭＳ Ｐゴシック"/>
                <a:cs typeface="ＭＳ Ｐゴシック"/>
              </a:rPr>
              <a:t>測定回数・連絡基準は、主治医と事前に決める</a:t>
            </a:r>
          </a:p>
        </p:txBody>
      </p:sp>
    </p:spTree>
    <p:extLst>
      <p:ext uri="{BB962C8B-B14F-4D97-AF65-F5344CB8AC3E}">
        <p14:creationId xmlns:p14="http://schemas.microsoft.com/office/powerpoint/2010/main" val="1245492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 血糖値は、生活を知るための情報">
            <a:extLst>
              <a:ext uri="{FF2B5EF4-FFF2-40B4-BE49-F238E27FC236}">
                <a16:creationId xmlns:a16="http://schemas.microsoft.com/office/drawing/2014/main" id="{B69A4A9F-A8F9-49A4-8238-4FFD8F5ED376}"/>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血糖値は、生活を知るための情報</a:t>
            </a:r>
          </a:p>
        </p:txBody>
      </p:sp>
      <p:sp>
        <p:nvSpPr>
          <p:cNvPr id="2" name="14">
            <a:extLst>
              <a:ext uri="{FF2B5EF4-FFF2-40B4-BE49-F238E27FC236}">
                <a16:creationId xmlns:a16="http://schemas.microsoft.com/office/drawing/2014/main" id="{C19F3DED-8C7F-4698-AE67-1B05FA829B30}"/>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14</a:t>
            </a:r>
          </a:p>
        </p:txBody>
      </p:sp>
      <p:sp>
        <p:nvSpPr>
          <p:cNvPr id="3" name="血糖測定は成績表ではなく、&#10;生活と血糖の関係を知るための情報">
            <a:extLst>
              <a:ext uri="{FF2B5EF4-FFF2-40B4-BE49-F238E27FC236}">
                <a16:creationId xmlns:a16="http://schemas.microsoft.com/office/drawing/2014/main" id="{27E38588-872A-41F5-81CD-30F13474D8CA}"/>
              </a:ext>
            </a:extLst>
          </p:cNvPr>
          <p:cNvSpPr>
            <a:spLocks noGrp="1"/>
          </p:cNvSpPr>
          <p:nvPr/>
        </p:nvSpPr>
        <p:spPr>
          <a:xfrm>
            <a:off x="457200" y="1047750"/>
            <a:ext cx="8286750" cy="952500"/>
          </a:xfrm>
          <a:prstGeom prst="rect">
            <a:avLst/>
          </a:prstGeom>
          <a:noFill/>
          <a:ln w="0">
            <a:noFill/>
          </a:ln>
        </p:spPr>
        <p:txBody>
          <a:bodyPr anchor="ctr">
            <a:noAutofit/>
          </a:bodyPr>
          <a:lstStyle/>
          <a:p>
            <a:pPr>
              <a:defRPr sz="2550" b="1">
                <a:solidFill>
                  <a:srgbClr val="1F497D"/>
                </a:solidFill>
                <a:latin typeface="ＭＳ Ｐゴシック"/>
                <a:ea typeface="ＭＳ Ｐゴシック"/>
                <a:cs typeface="ＭＳ Ｐゴシック"/>
              </a:defRPr>
            </a:pPr>
            <a:r>
              <a:rPr sz="2550" b="1">
                <a:solidFill>
                  <a:srgbClr val="1F497D"/>
                </a:solidFill>
                <a:latin typeface="ＭＳ Ｐゴシック"/>
                <a:ea typeface="ＭＳ Ｐゴシック"/>
                <a:cs typeface="ＭＳ Ｐゴシック"/>
              </a:rPr>
              <a:t>血糖測定は成績表ではなく、</a:t>
            </a:r>
          </a:p>
          <a:p>
            <a:pPr>
              <a:defRPr sz="2550" b="1">
                <a:solidFill>
                  <a:srgbClr val="1F497D"/>
                </a:solidFill>
                <a:latin typeface="ＭＳ Ｐゴシック"/>
                <a:ea typeface="ＭＳ Ｐゴシック"/>
                <a:cs typeface="ＭＳ Ｐゴシック"/>
              </a:defRPr>
            </a:pPr>
            <a:r>
              <a:rPr sz="2550" b="1">
                <a:solidFill>
                  <a:srgbClr val="1F497D"/>
                </a:solidFill>
                <a:latin typeface="ＭＳ Ｐゴシック"/>
                <a:ea typeface="ＭＳ Ｐゴシック"/>
                <a:cs typeface="ＭＳ Ｐゴシック"/>
              </a:rPr>
              <a:t>生活と血糖の関係を知るための情報</a:t>
            </a:r>
          </a:p>
        </p:txBody>
      </p:sp>
      <p:sp>
        <p:nvSpPr>
          <p:cNvPr id="4" name="・ 高い値にも、低い値にも理由がある">
            <a:extLst>
              <a:ext uri="{FF2B5EF4-FFF2-40B4-BE49-F238E27FC236}">
                <a16:creationId xmlns:a16="http://schemas.microsoft.com/office/drawing/2014/main" id="{1948EC96-21C1-40C5-B6EB-D2A568AB1964}"/>
              </a:ext>
            </a:extLst>
          </p:cNvPr>
          <p:cNvSpPr>
            <a:spLocks noGrp="1"/>
          </p:cNvSpPr>
          <p:nvPr/>
        </p:nvSpPr>
        <p:spPr>
          <a:xfrm>
            <a:off x="457200" y="2333625"/>
            <a:ext cx="5429250" cy="68580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高い値にも、低い値にも理由がある</a:t>
            </a:r>
          </a:p>
        </p:txBody>
      </p:sp>
      <p:sp>
        <p:nvSpPr>
          <p:cNvPr id="5" name="・ 症状と、正しく測れたかを確認">
            <a:extLst>
              <a:ext uri="{FF2B5EF4-FFF2-40B4-BE49-F238E27FC236}">
                <a16:creationId xmlns:a16="http://schemas.microsoft.com/office/drawing/2014/main" id="{8BD978A5-053E-4D5E-BE01-C4BD08C51B16}"/>
              </a:ext>
            </a:extLst>
          </p:cNvPr>
          <p:cNvSpPr>
            <a:spLocks noGrp="1"/>
          </p:cNvSpPr>
          <p:nvPr/>
        </p:nvSpPr>
        <p:spPr>
          <a:xfrm>
            <a:off x="457200" y="3114675"/>
            <a:ext cx="5429250" cy="68580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症状と、正しく測れたかを確認</a:t>
            </a:r>
          </a:p>
        </p:txBody>
      </p:sp>
      <p:sp>
        <p:nvSpPr>
          <p:cNvPr id="6" name="・ 食事・運動・薬・生活を振り返る">
            <a:extLst>
              <a:ext uri="{FF2B5EF4-FFF2-40B4-BE49-F238E27FC236}">
                <a16:creationId xmlns:a16="http://schemas.microsoft.com/office/drawing/2014/main" id="{E05EEA2B-A451-433B-B31E-6E7EB1D38BC2}"/>
              </a:ext>
            </a:extLst>
          </p:cNvPr>
          <p:cNvSpPr>
            <a:spLocks noGrp="1"/>
          </p:cNvSpPr>
          <p:nvPr/>
        </p:nvSpPr>
        <p:spPr>
          <a:xfrm>
            <a:off x="457200" y="3895725"/>
            <a:ext cx="5429250" cy="68580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食事・運動・薬・生活を振り返る</a:t>
            </a:r>
          </a:p>
        </p:txBody>
      </p:sp>
      <p:sp>
        <p:nvSpPr>
          <p:cNvPr id="7" name="・ 次に試せることを、患者と相談">
            <a:extLst>
              <a:ext uri="{FF2B5EF4-FFF2-40B4-BE49-F238E27FC236}">
                <a16:creationId xmlns:a16="http://schemas.microsoft.com/office/drawing/2014/main" id="{DF202C4D-574E-4F92-8B37-D702B70CE455}"/>
              </a:ext>
            </a:extLst>
          </p:cNvPr>
          <p:cNvSpPr>
            <a:spLocks noGrp="1"/>
          </p:cNvSpPr>
          <p:nvPr/>
        </p:nvSpPr>
        <p:spPr>
          <a:xfrm>
            <a:off x="457200" y="4676775"/>
            <a:ext cx="5429250" cy="68580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次に試せることを、患者と相談</a:t>
            </a:r>
          </a:p>
        </p:txBody>
      </p:sp>
      <p:pic>
        <p:nvPicPr>
          <p:cNvPr id="16" name="図 15"/>
          <p:cNvPicPr>
            <a:picLocks noChangeAspect="1"/>
          </p:cNvPicPr>
          <p:nvPr/>
        </p:nvPicPr>
        <p:blipFill>
          <a:blip r:embed="rId3"/>
          <a:stretch/>
        </p:blipFill>
        <p:spPr>
          <a:xfrm>
            <a:off x="6143625" y="3172778"/>
            <a:ext cx="2667000" cy="2226945"/>
          </a:xfrm>
          <a:prstGeom prst="rect">
            <a:avLst/>
          </a:prstGeom>
        </p:spPr>
      </p:pic>
    </p:spTree>
    <p:extLst>
      <p:ext uri="{BB962C8B-B14F-4D97-AF65-F5344CB8AC3E}">
        <p14:creationId xmlns:p14="http://schemas.microsoft.com/office/powerpoint/2010/main" val="185152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 食前・食後を組み合わせる">
            <a:extLst>
              <a:ext uri="{FF2B5EF4-FFF2-40B4-BE49-F238E27FC236}">
                <a16:creationId xmlns:a16="http://schemas.microsoft.com/office/drawing/2014/main" id="{22473B33-7040-4CAA-BC1D-E559CB379151}"/>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食前・食後を組み合わせる</a:t>
            </a:r>
          </a:p>
        </p:txBody>
      </p:sp>
      <p:sp>
        <p:nvSpPr>
          <p:cNvPr id="2" name="15">
            <a:extLst>
              <a:ext uri="{FF2B5EF4-FFF2-40B4-BE49-F238E27FC236}">
                <a16:creationId xmlns:a16="http://schemas.microsoft.com/office/drawing/2014/main" id="{72409F52-F5AE-4EEE-B7B5-0F33537817FE}"/>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15</a:t>
            </a:r>
          </a:p>
        </p:txBody>
      </p:sp>
      <p:sp>
        <p:nvSpPr>
          <p:cNvPr id="3" name="同じ食後2時間値でも、食前値で見え方が変わる">
            <a:extLst>
              <a:ext uri="{FF2B5EF4-FFF2-40B4-BE49-F238E27FC236}">
                <a16:creationId xmlns:a16="http://schemas.microsoft.com/office/drawing/2014/main" id="{1FCF68CF-4975-4D34-8CC2-726D7388D0F2}"/>
              </a:ext>
            </a:extLst>
          </p:cNvPr>
          <p:cNvSpPr>
            <a:spLocks noGrp="1"/>
          </p:cNvSpPr>
          <p:nvPr/>
        </p:nvSpPr>
        <p:spPr>
          <a:xfrm>
            <a:off x="457200" y="1047750"/>
            <a:ext cx="8191500" cy="62865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同じ食後2時間値でも、食前値で見え方が変わる</a:t>
            </a:r>
          </a:p>
        </p:txBody>
      </p:sp>
      <p:graphicFrame>
        <p:nvGraphicFramePr>
          <p:cNvPr id="12" name="表 11"/>
          <p:cNvGraphicFramePr/>
          <p:nvPr/>
        </p:nvGraphicFramePr>
        <p:xfrm>
          <a:off x="381000" y="1924050"/>
          <a:ext cx="8382000" cy="2000250"/>
        </p:xfrm>
        <a:graphic>
          <a:graphicData uri="http://schemas.openxmlformats.org/drawingml/2006/table">
            <a:tbl>
              <a:tblPr/>
              <a:tblGrid>
                <a:gridCol w="238125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200025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514350">
                <a:tc>
                  <a:txBody>
                    <a:bodyPr/>
                    <a:lstStyle/>
                    <a:p>
                      <a:r>
                        <a:rPr sz="2100" b="1">
                          <a:solidFill>
                            <a:srgbClr val="1F497D"/>
                          </a:solidFill>
                          <a:latin typeface="ＭＳ Ｐゴシック"/>
                          <a:ea typeface="ＭＳ Ｐゴシック"/>
                          <a:cs typeface="ＭＳ Ｐゴシック"/>
                        </a:rPr>
                        <a:t>教育用の例</a:t>
                      </a:r>
                    </a:p>
                  </a:txBody>
                  <a:tcPr marL="95250" marR="95250" marT="76200" marB="76200" anchor="ctr">
                    <a:solidFill>
                      <a:srgbClr val="F2F2F2"/>
                    </a:solidFill>
                  </a:tcPr>
                </a:tc>
                <a:tc>
                  <a:txBody>
                    <a:bodyPr/>
                    <a:lstStyle/>
                    <a:p>
                      <a:r>
                        <a:rPr sz="2100" b="1">
                          <a:solidFill>
                            <a:srgbClr val="1F497D"/>
                          </a:solidFill>
                          <a:latin typeface="ＭＳ Ｐゴシック"/>
                          <a:ea typeface="ＭＳ Ｐゴシック"/>
                          <a:cs typeface="ＭＳ Ｐゴシック"/>
                        </a:rPr>
                        <a:t>食前</a:t>
                      </a:r>
                    </a:p>
                  </a:txBody>
                  <a:tcPr marL="95250" marR="95250" marT="76200" marB="76200" anchor="ctr">
                    <a:solidFill>
                      <a:srgbClr val="F2F2F2"/>
                    </a:solidFill>
                  </a:tcPr>
                </a:tc>
                <a:tc>
                  <a:txBody>
                    <a:bodyPr/>
                    <a:lstStyle/>
                    <a:p>
                      <a:r>
                        <a:rPr sz="2100" b="1">
                          <a:solidFill>
                            <a:srgbClr val="1F497D"/>
                          </a:solidFill>
                          <a:latin typeface="ＭＳ Ｐゴシック"/>
                          <a:ea typeface="ＭＳ Ｐゴシック"/>
                          <a:cs typeface="ＭＳ Ｐゴシック"/>
                        </a:rPr>
                        <a:t>食後2時間</a:t>
                      </a:r>
                    </a:p>
                  </a:txBody>
                  <a:tcPr marL="95250" marR="95250" marT="76200" marB="76200" anchor="ctr">
                    <a:solidFill>
                      <a:srgbClr val="F2F2F2"/>
                    </a:solidFill>
                  </a:tcPr>
                </a:tc>
                <a:tc>
                  <a:txBody>
                    <a:bodyPr/>
                    <a:lstStyle/>
                    <a:p>
                      <a:r>
                        <a:rPr sz="2100" b="1">
                          <a:solidFill>
                            <a:srgbClr val="1F497D"/>
                          </a:solidFill>
                          <a:latin typeface="ＭＳ Ｐゴシック"/>
                          <a:ea typeface="ＭＳ Ｐゴシック"/>
                          <a:cs typeface="ＭＳ Ｐゴシック"/>
                        </a:rPr>
                        <a:t>上昇幅</a:t>
                      </a:r>
                    </a:p>
                  </a:txBody>
                  <a:tcPr marL="95250" marR="95250" marT="76200" marB="76200" anchor="ctr">
                    <a:solidFill>
                      <a:srgbClr val="F2F2F2"/>
                    </a:solidFill>
                  </a:tcPr>
                </a:tc>
                <a:extLst>
                  <a:ext uri="{0D108BD9-81ED-4DB2-BD59-A6C34878D82A}">
                    <a16:rowId xmlns:a16="http://schemas.microsoft.com/office/drawing/2014/main" val="10000"/>
                  </a:ext>
                </a:extLst>
              </a:tr>
              <a:tr h="742950">
                <a:tc>
                  <a:txBody>
                    <a:bodyPr/>
                    <a:lstStyle/>
                    <a:p>
                      <a:r>
                        <a:rPr sz="2100" b="0">
                          <a:solidFill>
                            <a:srgbClr val="000000"/>
                          </a:solidFill>
                          <a:latin typeface="ＭＳ Ｐゴシック"/>
                          <a:ea typeface="ＭＳ Ｐゴシック"/>
                          <a:cs typeface="ＭＳ Ｐゴシック"/>
                        </a:rPr>
                        <a:t>Aさん</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110</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210</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＋100</a:t>
                      </a:r>
                    </a:p>
                  </a:txBody>
                  <a:tcPr marL="95250" marR="95250" marT="76200" marB="76200" anchor="ctr">
                    <a:solidFill>
                      <a:srgbClr val="FFFFFF"/>
                    </a:solidFill>
                  </a:tcPr>
                </a:tc>
                <a:extLst>
                  <a:ext uri="{0D108BD9-81ED-4DB2-BD59-A6C34878D82A}">
                    <a16:rowId xmlns:a16="http://schemas.microsoft.com/office/drawing/2014/main" val="10001"/>
                  </a:ext>
                </a:extLst>
              </a:tr>
              <a:tr h="742950">
                <a:tc>
                  <a:txBody>
                    <a:bodyPr/>
                    <a:lstStyle/>
                    <a:p>
                      <a:r>
                        <a:rPr sz="2100" b="0">
                          <a:solidFill>
                            <a:srgbClr val="000000"/>
                          </a:solidFill>
                          <a:latin typeface="ＭＳ Ｐゴシック"/>
                          <a:ea typeface="ＭＳ Ｐゴシック"/>
                          <a:cs typeface="ＭＳ Ｐゴシック"/>
                        </a:rPr>
                        <a:t>Bさん</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190</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210</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＋20</a:t>
                      </a:r>
                    </a:p>
                  </a:txBody>
                  <a:tcPr marL="95250" marR="95250" marT="76200" marB="76200" anchor="ctr">
                    <a:solidFill>
                      <a:srgbClr val="FFFFFF"/>
                    </a:solidFill>
                  </a:tcPr>
                </a:tc>
                <a:extLst>
                  <a:ext uri="{0D108BD9-81ED-4DB2-BD59-A6C34878D82A}">
                    <a16:rowId xmlns:a16="http://schemas.microsoft.com/office/drawing/2014/main" val="10002"/>
                  </a:ext>
                </a:extLst>
              </a:tr>
            </a:tbl>
          </a:graphicData>
        </a:graphic>
      </p:graphicFrame>
      <p:sp>
        <p:nvSpPr>
          <p:cNvPr id="5" name="Aさん：食後の上がり方を確認">
            <a:extLst>
              <a:ext uri="{FF2B5EF4-FFF2-40B4-BE49-F238E27FC236}">
                <a16:creationId xmlns:a16="http://schemas.microsoft.com/office/drawing/2014/main" id="{14393DB6-48EF-45D0-A7B8-7710E76937B6}"/>
              </a:ext>
            </a:extLst>
          </p:cNvPr>
          <p:cNvSpPr>
            <a:spLocks noGrp="1"/>
          </p:cNvSpPr>
          <p:nvPr/>
        </p:nvSpPr>
        <p:spPr>
          <a:xfrm>
            <a:off x="476250" y="4162425"/>
            <a:ext cx="8191500" cy="45720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dirty="0" err="1">
                <a:solidFill>
                  <a:srgbClr val="000000"/>
                </a:solidFill>
                <a:latin typeface="ＭＳ Ｐゴシック"/>
                <a:ea typeface="ＭＳ Ｐゴシック"/>
                <a:cs typeface="ＭＳ Ｐゴシック"/>
              </a:rPr>
              <a:t>Aさん</a:t>
            </a:r>
            <a:r>
              <a:rPr sz="2250" b="0" dirty="0">
                <a:solidFill>
                  <a:srgbClr val="000000"/>
                </a:solidFill>
                <a:latin typeface="ＭＳ Ｐゴシック"/>
                <a:ea typeface="ＭＳ Ｐゴシック"/>
                <a:cs typeface="ＭＳ Ｐゴシック"/>
              </a:rPr>
              <a:t>：</a:t>
            </a:r>
            <a:r>
              <a:rPr lang="ja-JP" altLang="en-US" sz="2250" dirty="0">
                <a:solidFill>
                  <a:srgbClr val="000000"/>
                </a:solidFill>
                <a:latin typeface="ＭＳ Ｐゴシック"/>
                <a:ea typeface="ＭＳ Ｐゴシック"/>
                <a:cs typeface="ＭＳ Ｐゴシック"/>
              </a:rPr>
              <a:t>食後上昇した理由を確認</a:t>
            </a:r>
            <a:endParaRPr sz="2250" b="0" dirty="0">
              <a:solidFill>
                <a:srgbClr val="000000"/>
              </a:solidFill>
              <a:latin typeface="ＭＳ Ｐゴシック"/>
              <a:ea typeface="ＭＳ Ｐゴシック"/>
              <a:cs typeface="ＭＳ Ｐゴシック"/>
            </a:endParaRPr>
          </a:p>
        </p:txBody>
      </p:sp>
      <p:sp>
        <p:nvSpPr>
          <p:cNvPr id="6" name="Bさん：食前から高い理由も確認">
            <a:extLst>
              <a:ext uri="{FF2B5EF4-FFF2-40B4-BE49-F238E27FC236}">
                <a16:creationId xmlns:a16="http://schemas.microsoft.com/office/drawing/2014/main" id="{0BB4B044-41F4-434B-998C-A87294745AC5}"/>
              </a:ext>
            </a:extLst>
          </p:cNvPr>
          <p:cNvSpPr>
            <a:spLocks noGrp="1"/>
          </p:cNvSpPr>
          <p:nvPr/>
        </p:nvSpPr>
        <p:spPr>
          <a:xfrm>
            <a:off x="476250" y="4676775"/>
            <a:ext cx="8191500" cy="45720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dirty="0" err="1">
                <a:solidFill>
                  <a:srgbClr val="000000"/>
                </a:solidFill>
                <a:latin typeface="ＭＳ Ｐゴシック"/>
                <a:ea typeface="ＭＳ Ｐゴシック"/>
                <a:cs typeface="ＭＳ Ｐゴシック"/>
              </a:rPr>
              <a:t>Bさん：食前から高い理由</a:t>
            </a:r>
            <a:r>
              <a:rPr lang="ja-JP" altLang="en-US" sz="2250" b="0" dirty="0">
                <a:solidFill>
                  <a:srgbClr val="000000"/>
                </a:solidFill>
                <a:latin typeface="ＭＳ Ｐゴシック"/>
                <a:ea typeface="ＭＳ Ｐゴシック"/>
                <a:cs typeface="ＭＳ Ｐゴシック"/>
              </a:rPr>
              <a:t>を</a:t>
            </a:r>
            <a:r>
              <a:rPr sz="2250" b="0" dirty="0" err="1">
                <a:solidFill>
                  <a:srgbClr val="000000"/>
                </a:solidFill>
                <a:latin typeface="ＭＳ Ｐゴシック"/>
                <a:ea typeface="ＭＳ Ｐゴシック"/>
                <a:cs typeface="ＭＳ Ｐゴシック"/>
              </a:rPr>
              <a:t>確認</a:t>
            </a:r>
            <a:endParaRPr sz="2250" b="0" dirty="0">
              <a:solidFill>
                <a:srgbClr val="000000"/>
              </a:solidFill>
              <a:latin typeface="ＭＳ Ｐゴシック"/>
              <a:ea typeface="ＭＳ Ｐゴシック"/>
              <a:cs typeface="ＭＳ Ｐゴシック"/>
            </a:endParaRPr>
          </a:p>
        </p:txBody>
      </p:sp>
      <p:sp>
        <p:nvSpPr>
          <p:cNvPr id="7" name="上昇幅だけでなく、絶対値も見る">
            <a:extLst>
              <a:ext uri="{FF2B5EF4-FFF2-40B4-BE49-F238E27FC236}">
                <a16:creationId xmlns:a16="http://schemas.microsoft.com/office/drawing/2014/main" id="{76980B53-DC6D-4FC7-A8DD-296183C96238}"/>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lang="ja-JP" altLang="en-US" sz="2250" b="1" dirty="0">
                <a:solidFill>
                  <a:srgbClr val="FF0000"/>
                </a:solidFill>
                <a:latin typeface="ＭＳ Ｐゴシック"/>
                <a:ea typeface="ＭＳ Ｐゴシック"/>
                <a:cs typeface="ＭＳ Ｐゴシック"/>
              </a:rPr>
              <a:t>絶対値</a:t>
            </a:r>
            <a:r>
              <a:rPr sz="2250" b="1" dirty="0" err="1">
                <a:solidFill>
                  <a:srgbClr val="FF0000"/>
                </a:solidFill>
                <a:latin typeface="ＭＳ Ｐゴシック"/>
                <a:ea typeface="ＭＳ Ｐゴシック"/>
                <a:cs typeface="ＭＳ Ｐゴシック"/>
              </a:rPr>
              <a:t>だけでなく</a:t>
            </a:r>
            <a:r>
              <a:rPr sz="2250" b="1" dirty="0">
                <a:solidFill>
                  <a:srgbClr val="FF0000"/>
                </a:solidFill>
                <a:latin typeface="ＭＳ Ｐゴシック"/>
                <a:ea typeface="ＭＳ Ｐゴシック"/>
                <a:cs typeface="ＭＳ Ｐゴシック"/>
              </a:rPr>
              <a:t>、</a:t>
            </a:r>
            <a:r>
              <a:rPr lang="ja-JP" altLang="en-US" sz="2250" b="1" dirty="0">
                <a:solidFill>
                  <a:srgbClr val="FF0000"/>
                </a:solidFill>
                <a:latin typeface="ＭＳ Ｐゴシック"/>
                <a:ea typeface="ＭＳ Ｐゴシック"/>
                <a:cs typeface="ＭＳ Ｐゴシック"/>
              </a:rPr>
              <a:t>上昇幅</a:t>
            </a:r>
            <a:r>
              <a:rPr sz="2250" b="1" dirty="0" err="1">
                <a:solidFill>
                  <a:srgbClr val="FF0000"/>
                </a:solidFill>
                <a:latin typeface="ＭＳ Ｐゴシック"/>
                <a:ea typeface="ＭＳ Ｐゴシック"/>
                <a:cs typeface="ＭＳ Ｐゴシック"/>
              </a:rPr>
              <a:t>も見る</a:t>
            </a:r>
            <a:endParaRPr sz="2250" b="1" dirty="0">
              <a:solidFill>
                <a:srgbClr val="FF0000"/>
              </a:solidFill>
              <a:latin typeface="ＭＳ Ｐゴシック"/>
              <a:ea typeface="ＭＳ Ｐゴシック"/>
              <a:cs typeface="ＭＳ Ｐゴシック"/>
            </a:endParaRPr>
          </a:p>
        </p:txBody>
      </p:sp>
      <p:sp>
        <p:nvSpPr>
          <p:cNvPr id="8" name="単位：mg/dL　数値は教育用の架空例">
            <a:extLst>
              <a:ext uri="{FF2B5EF4-FFF2-40B4-BE49-F238E27FC236}">
                <a16:creationId xmlns:a16="http://schemas.microsoft.com/office/drawing/2014/main" id="{D2487222-6825-40FD-B8C6-53D53C5C3850}"/>
              </a:ext>
            </a:extLst>
          </p:cNvPr>
          <p:cNvSpPr>
            <a:spLocks noGrp="1"/>
          </p:cNvSpPr>
          <p:nvPr/>
        </p:nvSpPr>
        <p:spPr>
          <a:xfrm>
            <a:off x="457200" y="6477000"/>
            <a:ext cx="8248650" cy="247650"/>
          </a:xfrm>
          <a:prstGeom prst="rect">
            <a:avLst/>
          </a:prstGeom>
          <a:noFill/>
          <a:ln w="0">
            <a:noFill/>
          </a:ln>
        </p:spPr>
        <p:txBody>
          <a:bodyPr anchor="ctr">
            <a:noAutofit/>
          </a:bodyPr>
          <a:lstStyle/>
          <a:p>
            <a:pPr>
              <a:defRPr sz="1275" b="0">
                <a:solidFill>
                  <a:srgbClr val="595959"/>
                </a:solidFill>
                <a:latin typeface="ＭＳ Ｐゴシック"/>
                <a:ea typeface="ＭＳ Ｐゴシック"/>
                <a:cs typeface="ＭＳ Ｐゴシック"/>
              </a:defRPr>
            </a:pPr>
            <a:r>
              <a:rPr sz="1275" b="0">
                <a:solidFill>
                  <a:srgbClr val="595959"/>
                </a:solidFill>
                <a:latin typeface="ＭＳ Ｐゴシック"/>
                <a:ea typeface="ＭＳ Ｐゴシック"/>
                <a:cs typeface="ＭＳ Ｐゴシック"/>
              </a:rPr>
              <a:t>単位：mg/dL　数値は教育用の架空例</a:t>
            </a:r>
          </a:p>
        </p:txBody>
      </p:sp>
    </p:spTree>
    <p:extLst>
      <p:ext uri="{BB962C8B-B14F-4D97-AF65-F5344CB8AC3E}">
        <p14:creationId xmlns:p14="http://schemas.microsoft.com/office/powerpoint/2010/main" val="1363611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 食事の「何が違ったか」を探す">
            <a:extLst>
              <a:ext uri="{FF2B5EF4-FFF2-40B4-BE49-F238E27FC236}">
                <a16:creationId xmlns:a16="http://schemas.microsoft.com/office/drawing/2014/main" id="{35721D1E-60C1-4980-8DBF-89564B0DCDBC}"/>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食事の「何が違ったか」を探す</a:t>
            </a:r>
          </a:p>
        </p:txBody>
      </p:sp>
      <p:sp>
        <p:nvSpPr>
          <p:cNvPr id="2" name="16">
            <a:extLst>
              <a:ext uri="{FF2B5EF4-FFF2-40B4-BE49-F238E27FC236}">
                <a16:creationId xmlns:a16="http://schemas.microsoft.com/office/drawing/2014/main" id="{ADFD0848-94B4-439F-8043-9CEE6361CA68}"/>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16</a:t>
            </a:r>
          </a:p>
        </p:txBody>
      </p:sp>
      <p:sp>
        <p:nvSpPr>
          <p:cNvPr id="3" name="・ 朝・昼・夕の、どの食後が高い？">
            <a:extLst>
              <a:ext uri="{FF2B5EF4-FFF2-40B4-BE49-F238E27FC236}">
                <a16:creationId xmlns:a16="http://schemas.microsoft.com/office/drawing/2014/main" id="{8CC512AB-5791-42F4-8208-8E2277955AD1}"/>
              </a:ext>
            </a:extLst>
          </p:cNvPr>
          <p:cNvSpPr>
            <a:spLocks noGrp="1"/>
          </p:cNvSpPr>
          <p:nvPr/>
        </p:nvSpPr>
        <p:spPr>
          <a:xfrm>
            <a:off x="457200" y="1190625"/>
            <a:ext cx="5429250" cy="85725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朝・昼・夕の、どの食後が高い？</a:t>
            </a:r>
          </a:p>
        </p:txBody>
      </p:sp>
      <p:sp>
        <p:nvSpPr>
          <p:cNvPr id="4" name="・ 主食・飲み物の炭水化物量は？">
            <a:extLst>
              <a:ext uri="{FF2B5EF4-FFF2-40B4-BE49-F238E27FC236}">
                <a16:creationId xmlns:a16="http://schemas.microsoft.com/office/drawing/2014/main" id="{E2EC82BD-02DB-4A60-86F1-CA6798730E52}"/>
              </a:ext>
            </a:extLst>
          </p:cNvPr>
          <p:cNvSpPr>
            <a:spLocks noGrp="1"/>
          </p:cNvSpPr>
          <p:nvPr/>
        </p:nvSpPr>
        <p:spPr>
          <a:xfrm>
            <a:off x="457200" y="2143125"/>
            <a:ext cx="5429250" cy="85725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主食・飲み物の炭水化物量は？</a:t>
            </a:r>
          </a:p>
        </p:txBody>
      </p:sp>
      <p:sp>
        <p:nvSpPr>
          <p:cNvPr id="5" name="・ 間食は、何を・どれだけ・いつ？">
            <a:extLst>
              <a:ext uri="{FF2B5EF4-FFF2-40B4-BE49-F238E27FC236}">
                <a16:creationId xmlns:a16="http://schemas.microsoft.com/office/drawing/2014/main" id="{CA76CDD0-A5FF-416B-8D9A-ED6130B0663C}"/>
              </a:ext>
            </a:extLst>
          </p:cNvPr>
          <p:cNvSpPr>
            <a:spLocks noGrp="1"/>
          </p:cNvSpPr>
          <p:nvPr/>
        </p:nvSpPr>
        <p:spPr>
          <a:xfrm>
            <a:off x="457200" y="3095625"/>
            <a:ext cx="5429250" cy="85725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間食は、何を・どれだけ・いつ？</a:t>
            </a:r>
          </a:p>
        </p:txBody>
      </p:sp>
      <p:sp>
        <p:nvSpPr>
          <p:cNvPr id="6" name="・ 食事時刻や、食事の間隔は？">
            <a:extLst>
              <a:ext uri="{FF2B5EF4-FFF2-40B4-BE49-F238E27FC236}">
                <a16:creationId xmlns:a16="http://schemas.microsoft.com/office/drawing/2014/main" id="{A4E37020-CBB8-4B7C-93CC-8A63A6DBFE9E}"/>
              </a:ext>
            </a:extLst>
          </p:cNvPr>
          <p:cNvSpPr>
            <a:spLocks noGrp="1"/>
          </p:cNvSpPr>
          <p:nvPr/>
        </p:nvSpPr>
        <p:spPr>
          <a:xfrm>
            <a:off x="457200" y="4048125"/>
            <a:ext cx="5429250" cy="857250"/>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食事時刻や、食事の間隔は？</a:t>
            </a:r>
          </a:p>
        </p:txBody>
      </p:sp>
      <p:pic>
        <p:nvPicPr>
          <p:cNvPr id="16" name="図 15"/>
          <p:cNvPicPr>
            <a:picLocks noChangeAspect="1"/>
          </p:cNvPicPr>
          <p:nvPr/>
        </p:nvPicPr>
        <p:blipFill>
          <a:blip r:embed="rId3"/>
          <a:stretch/>
        </p:blipFill>
        <p:spPr>
          <a:xfrm>
            <a:off x="6386661" y="1381125"/>
            <a:ext cx="2295227" cy="2619375"/>
          </a:xfrm>
          <a:prstGeom prst="rect">
            <a:avLst/>
          </a:prstGeom>
        </p:spPr>
      </p:pic>
      <p:sp>
        <p:nvSpPr>
          <p:cNvPr id="8" name="同じ食事でも&#10;量・飲み物・時刻で違う">
            <a:extLst>
              <a:ext uri="{FF2B5EF4-FFF2-40B4-BE49-F238E27FC236}">
                <a16:creationId xmlns:a16="http://schemas.microsoft.com/office/drawing/2014/main" id="{43C41AF1-93C4-4DEF-AC2F-ECDEB3DABA4E}"/>
              </a:ext>
            </a:extLst>
          </p:cNvPr>
          <p:cNvSpPr>
            <a:spLocks noGrp="1"/>
          </p:cNvSpPr>
          <p:nvPr/>
        </p:nvSpPr>
        <p:spPr>
          <a:xfrm>
            <a:off x="6105525" y="4333875"/>
            <a:ext cx="2762250" cy="904875"/>
          </a:xfrm>
          <a:prstGeom prst="rect">
            <a:avLst/>
          </a:prstGeom>
          <a:noFill/>
          <a:ln w="0">
            <a:noFill/>
          </a:ln>
        </p:spPr>
        <p:txBody>
          <a:bodyPr anchor="ctr">
            <a:noAutofit/>
          </a:bodyPr>
          <a:lstStyle/>
          <a:p>
            <a:pPr>
              <a:defRPr sz="2025" b="1">
                <a:solidFill>
                  <a:srgbClr val="1F497D"/>
                </a:solidFill>
                <a:latin typeface="ＭＳ Ｐゴシック"/>
                <a:ea typeface="ＭＳ Ｐゴシック"/>
                <a:cs typeface="ＭＳ Ｐゴシック"/>
              </a:defRPr>
            </a:pPr>
            <a:r>
              <a:rPr sz="2025" b="1">
                <a:solidFill>
                  <a:srgbClr val="1F497D"/>
                </a:solidFill>
                <a:latin typeface="ＭＳ Ｐゴシック"/>
                <a:ea typeface="ＭＳ Ｐゴシック"/>
                <a:cs typeface="ＭＳ Ｐゴシック"/>
              </a:rPr>
              <a:t>同じ食事でも</a:t>
            </a:r>
          </a:p>
          <a:p>
            <a:pPr>
              <a:defRPr sz="2025" b="1">
                <a:solidFill>
                  <a:srgbClr val="1F497D"/>
                </a:solidFill>
                <a:latin typeface="ＭＳ Ｐゴシック"/>
                <a:ea typeface="ＭＳ Ｐゴシック"/>
                <a:cs typeface="ＭＳ Ｐゴシック"/>
              </a:defRPr>
            </a:pPr>
            <a:r>
              <a:rPr sz="2025" b="1">
                <a:solidFill>
                  <a:srgbClr val="1F497D"/>
                </a:solidFill>
                <a:latin typeface="ＭＳ Ｐゴシック"/>
                <a:ea typeface="ＭＳ Ｐゴシック"/>
                <a:cs typeface="ＭＳ Ｐゴシック"/>
              </a:rPr>
              <a:t>量・飲み物・時刻で違う</a:t>
            </a:r>
          </a:p>
        </p:txBody>
      </p:sp>
    </p:spTree>
    <p:extLst>
      <p:ext uri="{BB962C8B-B14F-4D97-AF65-F5344CB8AC3E}">
        <p14:creationId xmlns:p14="http://schemas.microsoft.com/office/powerpoint/2010/main" val="1886305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 運動の影響は「前後」と「その後」で見る">
            <a:extLst>
              <a:ext uri="{FF2B5EF4-FFF2-40B4-BE49-F238E27FC236}">
                <a16:creationId xmlns:a16="http://schemas.microsoft.com/office/drawing/2014/main" id="{F4D06F7C-51CD-4C6B-97E2-E1B36D56F09F}"/>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運動の影響は「前後」と「その後」で見る</a:t>
            </a:r>
          </a:p>
        </p:txBody>
      </p:sp>
      <p:sp>
        <p:nvSpPr>
          <p:cNvPr id="2" name="17">
            <a:extLst>
              <a:ext uri="{FF2B5EF4-FFF2-40B4-BE49-F238E27FC236}">
                <a16:creationId xmlns:a16="http://schemas.microsoft.com/office/drawing/2014/main" id="{5F975B79-BA21-4164-9052-B8E77E32558D}"/>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17</a:t>
            </a:r>
          </a:p>
        </p:txBody>
      </p:sp>
      <p:graphicFrame>
        <p:nvGraphicFramePr>
          <p:cNvPr id="9" name="表 8"/>
          <p:cNvGraphicFramePr/>
          <p:nvPr>
            <p:extLst>
              <p:ext uri="{D42A27DB-BD31-4B8C-83A1-F6EECF244321}">
                <p14:modId xmlns:p14="http://schemas.microsoft.com/office/powerpoint/2010/main" val="3522678917"/>
              </p:ext>
            </p:extLst>
          </p:nvPr>
        </p:nvGraphicFramePr>
        <p:xfrm>
          <a:off x="381000" y="1095375"/>
          <a:ext cx="5905500" cy="4286250"/>
        </p:xfrm>
        <a:graphic>
          <a:graphicData uri="http://schemas.openxmlformats.org/drawingml/2006/table">
            <a:tbl>
              <a:tblPr/>
              <a:tblGrid>
                <a:gridCol w="2524125">
                  <a:extLst>
                    <a:ext uri="{9D8B030D-6E8A-4147-A177-3AD203B41FA5}">
                      <a16:colId xmlns:a16="http://schemas.microsoft.com/office/drawing/2014/main" val="20000"/>
                    </a:ext>
                  </a:extLst>
                </a:gridCol>
                <a:gridCol w="3381375">
                  <a:extLst>
                    <a:ext uri="{9D8B030D-6E8A-4147-A177-3AD203B41FA5}">
                      <a16:colId xmlns:a16="http://schemas.microsoft.com/office/drawing/2014/main" val="20001"/>
                    </a:ext>
                  </a:extLst>
                </a:gridCol>
              </a:tblGrid>
              <a:tr h="514350">
                <a:tc>
                  <a:txBody>
                    <a:bodyPr/>
                    <a:lstStyle/>
                    <a:p>
                      <a:r>
                        <a:rPr sz="1950" b="1">
                          <a:solidFill>
                            <a:srgbClr val="1F497D"/>
                          </a:solidFill>
                          <a:latin typeface="ＭＳ Ｐゴシック"/>
                          <a:ea typeface="ＭＳ Ｐゴシック"/>
                          <a:cs typeface="ＭＳ Ｐゴシック"/>
                        </a:rPr>
                        <a:t>記録すること</a:t>
                      </a:r>
                    </a:p>
                  </a:txBody>
                  <a:tcPr marL="95250" marR="95250" marT="76200" marB="76200" anchor="ctr">
                    <a:solidFill>
                      <a:srgbClr val="F2F2F2"/>
                    </a:solidFill>
                  </a:tcPr>
                </a:tc>
                <a:tc>
                  <a:txBody>
                    <a:bodyPr/>
                    <a:lstStyle/>
                    <a:p>
                      <a:r>
                        <a:rPr sz="1950" b="1" dirty="0" err="1">
                          <a:solidFill>
                            <a:srgbClr val="1F497D"/>
                          </a:solidFill>
                          <a:latin typeface="ＭＳ Ｐゴシック"/>
                          <a:ea typeface="ＭＳ Ｐゴシック"/>
                          <a:cs typeface="ＭＳ Ｐゴシック"/>
                        </a:rPr>
                        <a:t>見るポイント</a:t>
                      </a:r>
                      <a:r>
                        <a:rPr lang="ja-JP" altLang="en-US" sz="1950" b="1" dirty="0">
                          <a:solidFill>
                            <a:srgbClr val="1F497D"/>
                          </a:solidFill>
                          <a:latin typeface="ＭＳ Ｐゴシック"/>
                          <a:ea typeface="ＭＳ Ｐゴシック"/>
                          <a:cs typeface="ＭＳ Ｐゴシック"/>
                        </a:rPr>
                        <a:t>の例</a:t>
                      </a:r>
                      <a:endParaRPr sz="1950" b="1" dirty="0">
                        <a:solidFill>
                          <a:srgbClr val="1F497D"/>
                        </a:solidFill>
                        <a:latin typeface="ＭＳ Ｐゴシック"/>
                        <a:ea typeface="ＭＳ Ｐゴシック"/>
                        <a:cs typeface="ＭＳ Ｐゴシック"/>
                      </a:endParaRPr>
                    </a:p>
                  </a:txBody>
                  <a:tcPr marL="95250" marR="95250" marT="76200" marB="76200" anchor="ctr">
                    <a:solidFill>
                      <a:srgbClr val="F2F2F2"/>
                    </a:solidFill>
                  </a:tcPr>
                </a:tc>
                <a:extLst>
                  <a:ext uri="{0D108BD9-81ED-4DB2-BD59-A6C34878D82A}">
                    <a16:rowId xmlns:a16="http://schemas.microsoft.com/office/drawing/2014/main" val="10000"/>
                  </a:ext>
                </a:extLst>
              </a:tr>
              <a:tr h="942975">
                <a:tc>
                  <a:txBody>
                    <a:bodyPr/>
                    <a:lstStyle/>
                    <a:p>
                      <a:r>
                        <a:rPr sz="1950" b="0">
                          <a:solidFill>
                            <a:srgbClr val="000000"/>
                          </a:solidFill>
                          <a:latin typeface="ＭＳ Ｐゴシック"/>
                          <a:ea typeface="ＭＳ Ｐゴシック"/>
                          <a:cs typeface="ＭＳ Ｐゴシック"/>
                        </a:rPr>
                        <a:t>運動前・後の値</a:t>
                      </a:r>
                    </a:p>
                  </a:txBody>
                  <a:tcPr marL="95250" marR="95250" marT="76200" marB="76200" anchor="ctr">
                    <a:solidFill>
                      <a:srgbClr val="FFFFFF"/>
                    </a:solidFill>
                  </a:tcPr>
                </a:tc>
                <a:tc>
                  <a:txBody>
                    <a:bodyPr/>
                    <a:lstStyle/>
                    <a:p>
                      <a:r>
                        <a:rPr sz="1950" b="0">
                          <a:solidFill>
                            <a:srgbClr val="000000"/>
                          </a:solidFill>
                          <a:latin typeface="ＭＳ Ｐゴシック"/>
                          <a:ea typeface="ＭＳ Ｐゴシック"/>
                          <a:cs typeface="ＭＳ Ｐゴシック"/>
                        </a:rPr>
                        <a:t>どのくらい変化した？</a:t>
                      </a:r>
                    </a:p>
                  </a:txBody>
                  <a:tcPr marL="95250" marR="95250" marT="76200" marB="76200" anchor="ctr">
                    <a:solidFill>
                      <a:srgbClr val="FFFFFF"/>
                    </a:solidFill>
                  </a:tcPr>
                </a:tc>
                <a:extLst>
                  <a:ext uri="{0D108BD9-81ED-4DB2-BD59-A6C34878D82A}">
                    <a16:rowId xmlns:a16="http://schemas.microsoft.com/office/drawing/2014/main" val="10001"/>
                  </a:ext>
                </a:extLst>
              </a:tr>
              <a:tr h="942975">
                <a:tc>
                  <a:txBody>
                    <a:bodyPr/>
                    <a:lstStyle/>
                    <a:p>
                      <a:r>
                        <a:rPr sz="1950" b="0">
                          <a:solidFill>
                            <a:srgbClr val="000000"/>
                          </a:solidFill>
                          <a:latin typeface="ＭＳ Ｐゴシック"/>
                          <a:ea typeface="ＭＳ Ｐゴシック"/>
                          <a:cs typeface="ＭＳ Ｐゴシック"/>
                        </a:rPr>
                        <a:t>時刻・時間・強さ</a:t>
                      </a:r>
                    </a:p>
                  </a:txBody>
                  <a:tcPr marL="95250" marR="95250" marT="76200" marB="76200" anchor="ctr">
                    <a:solidFill>
                      <a:srgbClr val="FFFFFF"/>
                    </a:solidFill>
                  </a:tcPr>
                </a:tc>
                <a:tc>
                  <a:txBody>
                    <a:bodyPr/>
                    <a:lstStyle/>
                    <a:p>
                      <a:r>
                        <a:rPr sz="1950" b="0">
                          <a:solidFill>
                            <a:srgbClr val="000000"/>
                          </a:solidFill>
                          <a:latin typeface="ＭＳ Ｐゴシック"/>
                          <a:ea typeface="ＭＳ Ｐゴシック"/>
                          <a:cs typeface="ＭＳ Ｐゴシック"/>
                        </a:rPr>
                        <a:t>食前と食後で違う？</a:t>
                      </a:r>
                    </a:p>
                  </a:txBody>
                  <a:tcPr marL="95250" marR="95250" marT="76200" marB="76200" anchor="ctr">
                    <a:solidFill>
                      <a:srgbClr val="FFFFFF"/>
                    </a:solidFill>
                  </a:tcPr>
                </a:tc>
                <a:extLst>
                  <a:ext uri="{0D108BD9-81ED-4DB2-BD59-A6C34878D82A}">
                    <a16:rowId xmlns:a16="http://schemas.microsoft.com/office/drawing/2014/main" val="10002"/>
                  </a:ext>
                </a:extLst>
              </a:tr>
              <a:tr h="942975">
                <a:tc>
                  <a:txBody>
                    <a:bodyPr/>
                    <a:lstStyle/>
                    <a:p>
                      <a:r>
                        <a:rPr sz="1950" b="0">
                          <a:solidFill>
                            <a:srgbClr val="000000"/>
                          </a:solidFill>
                          <a:latin typeface="ＭＳ Ｐゴシック"/>
                          <a:ea typeface="ＭＳ Ｐゴシック"/>
                          <a:cs typeface="ＭＳ Ｐゴシック"/>
                        </a:rPr>
                        <a:t>食事・薬・補食</a:t>
                      </a:r>
                    </a:p>
                  </a:txBody>
                  <a:tcPr marL="95250" marR="95250" marT="76200" marB="76200" anchor="ctr">
                    <a:solidFill>
                      <a:srgbClr val="FFFFFF"/>
                    </a:solidFill>
                  </a:tcPr>
                </a:tc>
                <a:tc>
                  <a:txBody>
                    <a:bodyPr/>
                    <a:lstStyle/>
                    <a:p>
                      <a:r>
                        <a:rPr sz="1950" b="0">
                          <a:solidFill>
                            <a:srgbClr val="000000"/>
                          </a:solidFill>
                          <a:latin typeface="ＭＳ Ｐゴシック"/>
                          <a:ea typeface="ＭＳ Ｐゴシック"/>
                          <a:cs typeface="ＭＳ Ｐゴシック"/>
                        </a:rPr>
                        <a:t>低血糖につながる条件は？</a:t>
                      </a:r>
                    </a:p>
                  </a:txBody>
                  <a:tcPr marL="95250" marR="95250" marT="76200" marB="76200" anchor="ctr">
                    <a:solidFill>
                      <a:srgbClr val="FFFFFF"/>
                    </a:solidFill>
                  </a:tcPr>
                </a:tc>
                <a:extLst>
                  <a:ext uri="{0D108BD9-81ED-4DB2-BD59-A6C34878D82A}">
                    <a16:rowId xmlns:a16="http://schemas.microsoft.com/office/drawing/2014/main" val="10003"/>
                  </a:ext>
                </a:extLst>
              </a:tr>
              <a:tr h="942975">
                <a:tc>
                  <a:txBody>
                    <a:bodyPr/>
                    <a:lstStyle/>
                    <a:p>
                      <a:r>
                        <a:rPr sz="1950" b="0">
                          <a:solidFill>
                            <a:srgbClr val="000000"/>
                          </a:solidFill>
                          <a:latin typeface="ＭＳ Ｐゴシック"/>
                          <a:ea typeface="ＭＳ Ｐゴシック"/>
                          <a:cs typeface="ＭＳ Ｐゴシック"/>
                        </a:rPr>
                        <a:t>その後の症状・値</a:t>
                      </a:r>
                    </a:p>
                  </a:txBody>
                  <a:tcPr marL="95250" marR="95250" marT="76200" marB="76200" anchor="ctr">
                    <a:solidFill>
                      <a:srgbClr val="FFFFFF"/>
                    </a:solidFill>
                  </a:tcPr>
                </a:tc>
                <a:tc>
                  <a:txBody>
                    <a:bodyPr/>
                    <a:lstStyle/>
                    <a:p>
                      <a:r>
                        <a:rPr sz="1950" b="0" dirty="0" err="1">
                          <a:solidFill>
                            <a:srgbClr val="000000"/>
                          </a:solidFill>
                          <a:latin typeface="ＭＳ Ｐゴシック"/>
                          <a:ea typeface="ＭＳ Ｐゴシック"/>
                          <a:cs typeface="ＭＳ Ｐゴシック"/>
                        </a:rPr>
                        <a:t>遅れて低くならない</a:t>
                      </a:r>
                      <a:r>
                        <a:rPr sz="1950" b="0" dirty="0">
                          <a:solidFill>
                            <a:srgbClr val="000000"/>
                          </a:solidFill>
                          <a:latin typeface="ＭＳ Ｐゴシック"/>
                          <a:ea typeface="ＭＳ Ｐゴシック"/>
                          <a:cs typeface="ＭＳ Ｐゴシック"/>
                        </a:rPr>
                        <a:t>？</a:t>
                      </a:r>
                    </a:p>
                  </a:txBody>
                  <a:tcPr marL="95250" marR="95250" marT="76200" marB="76200" anchor="ctr">
                    <a:solidFill>
                      <a:srgbClr val="FFFFFF"/>
                    </a:solidFill>
                  </a:tcPr>
                </a:tc>
                <a:extLst>
                  <a:ext uri="{0D108BD9-81ED-4DB2-BD59-A6C34878D82A}">
                    <a16:rowId xmlns:a16="http://schemas.microsoft.com/office/drawing/2014/main" val="10004"/>
                  </a:ext>
                </a:extLst>
              </a:tr>
            </a:tbl>
          </a:graphicData>
        </a:graphic>
      </p:graphicFrame>
      <p:pic>
        <p:nvPicPr>
          <p:cNvPr id="10" name="図 9"/>
          <p:cNvPicPr>
            <a:picLocks noChangeAspect="1"/>
          </p:cNvPicPr>
          <p:nvPr/>
        </p:nvPicPr>
        <p:blipFill>
          <a:blip r:embed="rId3"/>
          <a:stretch/>
        </p:blipFill>
        <p:spPr>
          <a:xfrm>
            <a:off x="6667500" y="2082145"/>
            <a:ext cx="2095500" cy="2217460"/>
          </a:xfrm>
          <a:prstGeom prst="rect">
            <a:avLst/>
          </a:prstGeom>
        </p:spPr>
      </p:pic>
      <p:sp>
        <p:nvSpPr>
          <p:cNvPr id="5" name="散歩の後も確認">
            <a:extLst>
              <a:ext uri="{FF2B5EF4-FFF2-40B4-BE49-F238E27FC236}">
                <a16:creationId xmlns:a16="http://schemas.microsoft.com/office/drawing/2014/main" id="{0E4D513C-E444-40BD-93E9-76A6D949B572}"/>
              </a:ext>
            </a:extLst>
          </p:cNvPr>
          <p:cNvSpPr>
            <a:spLocks noGrp="1"/>
          </p:cNvSpPr>
          <p:nvPr/>
        </p:nvSpPr>
        <p:spPr>
          <a:xfrm>
            <a:off x="6477000" y="4810125"/>
            <a:ext cx="2381250" cy="476250"/>
          </a:xfrm>
          <a:prstGeom prst="rect">
            <a:avLst/>
          </a:prstGeom>
          <a:noFill/>
          <a:ln w="0">
            <a:noFill/>
          </a:ln>
        </p:spPr>
        <p:txBody>
          <a:bodyPr anchor="ctr">
            <a:noAutofit/>
          </a:bodyPr>
          <a:lstStyle/>
          <a:p>
            <a:pPr>
              <a:defRPr sz="2025" b="1">
                <a:solidFill>
                  <a:srgbClr val="1F497D"/>
                </a:solidFill>
                <a:latin typeface="ＭＳ Ｐゴシック"/>
                <a:ea typeface="ＭＳ Ｐゴシック"/>
                <a:cs typeface="ＭＳ Ｐゴシック"/>
              </a:defRPr>
            </a:pPr>
            <a:r>
              <a:rPr sz="2025" b="1">
                <a:solidFill>
                  <a:srgbClr val="1F497D"/>
                </a:solidFill>
                <a:latin typeface="ＭＳ Ｐゴシック"/>
                <a:ea typeface="ＭＳ Ｐゴシック"/>
                <a:cs typeface="ＭＳ Ｐゴシック"/>
              </a:rPr>
              <a:t>散歩の後も確認</a:t>
            </a:r>
          </a:p>
        </p:txBody>
      </p:sp>
      <p:sp>
        <p:nvSpPr>
          <p:cNvPr id="6" name="運動すれば、必ず下がるとは限らない">
            <a:extLst>
              <a:ext uri="{FF2B5EF4-FFF2-40B4-BE49-F238E27FC236}">
                <a16:creationId xmlns:a16="http://schemas.microsoft.com/office/drawing/2014/main" id="{71599A91-8D9C-465C-9556-9F8523AE41C1}"/>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sz="2250" b="1">
                <a:solidFill>
                  <a:srgbClr val="FF0000"/>
                </a:solidFill>
                <a:latin typeface="ＭＳ Ｐゴシック"/>
                <a:ea typeface="ＭＳ Ｐゴシック"/>
                <a:cs typeface="ＭＳ Ｐゴシック"/>
              </a:rPr>
              <a:t>運動すれば、必ず下がるとは限らない</a:t>
            </a:r>
          </a:p>
        </p:txBody>
      </p:sp>
    </p:spTree>
    <p:extLst>
      <p:ext uri="{BB962C8B-B14F-4D97-AF65-F5344CB8AC3E}">
        <p14:creationId xmlns:p14="http://schemas.microsoft.com/office/powerpoint/2010/main" val="8519790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 飲酒・睡眠・ストレスも振り返る">
            <a:extLst>
              <a:ext uri="{FF2B5EF4-FFF2-40B4-BE49-F238E27FC236}">
                <a16:creationId xmlns:a16="http://schemas.microsoft.com/office/drawing/2014/main" id="{835EBA4B-4DC3-4F02-BD7A-6388D1C9BA5E}"/>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飲酒・睡眠・ストレスも振り返る</a:t>
            </a:r>
          </a:p>
        </p:txBody>
      </p:sp>
      <p:sp>
        <p:nvSpPr>
          <p:cNvPr id="2" name="18">
            <a:extLst>
              <a:ext uri="{FF2B5EF4-FFF2-40B4-BE49-F238E27FC236}">
                <a16:creationId xmlns:a16="http://schemas.microsoft.com/office/drawing/2014/main" id="{3CB96365-3A78-4944-B274-8A6F3C5DDFB3}"/>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18</a:t>
            </a:r>
          </a:p>
        </p:txBody>
      </p:sp>
      <p:graphicFrame>
        <p:nvGraphicFramePr>
          <p:cNvPr id="9" name="表 8"/>
          <p:cNvGraphicFramePr/>
          <p:nvPr/>
        </p:nvGraphicFramePr>
        <p:xfrm>
          <a:off x="381000" y="1143000"/>
          <a:ext cx="6000750" cy="4286250"/>
        </p:xfrm>
        <a:graphic>
          <a:graphicData uri="http://schemas.openxmlformats.org/drawingml/2006/table">
            <a:tbl>
              <a:tblPr/>
              <a:tblGrid>
                <a:gridCol w="1666875">
                  <a:extLst>
                    <a:ext uri="{9D8B030D-6E8A-4147-A177-3AD203B41FA5}">
                      <a16:colId xmlns:a16="http://schemas.microsoft.com/office/drawing/2014/main" val="20000"/>
                    </a:ext>
                  </a:extLst>
                </a:gridCol>
                <a:gridCol w="4333875">
                  <a:extLst>
                    <a:ext uri="{9D8B030D-6E8A-4147-A177-3AD203B41FA5}">
                      <a16:colId xmlns:a16="http://schemas.microsoft.com/office/drawing/2014/main" val="20001"/>
                    </a:ext>
                  </a:extLst>
                </a:gridCol>
              </a:tblGrid>
              <a:tr h="514350">
                <a:tc>
                  <a:txBody>
                    <a:bodyPr/>
                    <a:lstStyle/>
                    <a:p>
                      <a:r>
                        <a:rPr sz="1950" b="1">
                          <a:solidFill>
                            <a:srgbClr val="1F497D"/>
                          </a:solidFill>
                          <a:latin typeface="ＭＳ Ｐゴシック"/>
                          <a:ea typeface="ＭＳ Ｐゴシック"/>
                          <a:cs typeface="ＭＳ Ｐゴシック"/>
                        </a:rPr>
                        <a:t>生活背景</a:t>
                      </a:r>
                    </a:p>
                  </a:txBody>
                  <a:tcPr marL="95250" marR="95250" marT="76200" marB="76200" anchor="ctr">
                    <a:solidFill>
                      <a:srgbClr val="F2F2F2"/>
                    </a:solidFill>
                  </a:tcPr>
                </a:tc>
                <a:tc>
                  <a:txBody>
                    <a:bodyPr/>
                    <a:lstStyle/>
                    <a:p>
                      <a:r>
                        <a:rPr sz="1950" b="1">
                          <a:solidFill>
                            <a:srgbClr val="1F497D"/>
                          </a:solidFill>
                          <a:latin typeface="ＭＳ Ｐゴシック"/>
                          <a:ea typeface="ＭＳ Ｐゴシック"/>
                          <a:cs typeface="ＭＳ Ｐゴシック"/>
                        </a:rPr>
                        <a:t>考えられる変化</a:t>
                      </a:r>
                    </a:p>
                  </a:txBody>
                  <a:tcPr marL="95250" marR="95250" marT="76200" marB="76200" anchor="ctr">
                    <a:solidFill>
                      <a:srgbClr val="F2F2F2"/>
                    </a:solidFill>
                  </a:tcPr>
                </a:tc>
                <a:extLst>
                  <a:ext uri="{0D108BD9-81ED-4DB2-BD59-A6C34878D82A}">
                    <a16:rowId xmlns:a16="http://schemas.microsoft.com/office/drawing/2014/main" val="10000"/>
                  </a:ext>
                </a:extLst>
              </a:tr>
              <a:tr h="1257300">
                <a:tc>
                  <a:txBody>
                    <a:bodyPr/>
                    <a:lstStyle/>
                    <a:p>
                      <a:r>
                        <a:rPr sz="1950" b="0">
                          <a:solidFill>
                            <a:srgbClr val="000000"/>
                          </a:solidFill>
                          <a:latin typeface="ＭＳ Ｐゴシック"/>
                          <a:ea typeface="ＭＳ Ｐゴシック"/>
                          <a:cs typeface="ＭＳ Ｐゴシック"/>
                        </a:rPr>
                        <a:t>飲酒</a:t>
                      </a:r>
                    </a:p>
                  </a:txBody>
                  <a:tcPr marL="95250" marR="95250" marT="76200" marB="76200" anchor="ctr">
                    <a:solidFill>
                      <a:srgbClr val="FFFFFF"/>
                    </a:solidFill>
                  </a:tcPr>
                </a:tc>
                <a:tc>
                  <a:txBody>
                    <a:bodyPr/>
                    <a:lstStyle/>
                    <a:p>
                      <a:r>
                        <a:rPr sz="1950" b="0">
                          <a:solidFill>
                            <a:srgbClr val="000000"/>
                          </a:solidFill>
                          <a:latin typeface="ＭＳ Ｐゴシック"/>
                          <a:ea typeface="ＭＳ Ｐゴシック"/>
                          <a:cs typeface="ＭＳ Ｐゴシック"/>
                        </a:rPr>
                        <a:t>飲料・つまみで上昇</a:t>
                      </a:r>
                    </a:p>
                    <a:p>
                      <a:r>
                        <a:rPr sz="1950" b="0">
                          <a:solidFill>
                            <a:srgbClr val="000000"/>
                          </a:solidFill>
                          <a:latin typeface="ＭＳ Ｐゴシック"/>
                          <a:ea typeface="ＭＳ Ｐゴシック"/>
                          <a:cs typeface="ＭＳ Ｐゴシック"/>
                        </a:rPr>
                        <a:t>遅れて低血糖になることも</a:t>
                      </a:r>
                    </a:p>
                  </a:txBody>
                  <a:tcPr marL="95250" marR="95250" marT="76200" marB="76200" anchor="ctr">
                    <a:solidFill>
                      <a:srgbClr val="FFFFFF"/>
                    </a:solidFill>
                  </a:tcPr>
                </a:tc>
                <a:extLst>
                  <a:ext uri="{0D108BD9-81ED-4DB2-BD59-A6C34878D82A}">
                    <a16:rowId xmlns:a16="http://schemas.microsoft.com/office/drawing/2014/main" val="10001"/>
                  </a:ext>
                </a:extLst>
              </a:tr>
              <a:tr h="1257300">
                <a:tc>
                  <a:txBody>
                    <a:bodyPr/>
                    <a:lstStyle/>
                    <a:p>
                      <a:r>
                        <a:rPr sz="1950" b="0">
                          <a:solidFill>
                            <a:srgbClr val="000000"/>
                          </a:solidFill>
                          <a:latin typeface="ＭＳ Ｐゴシック"/>
                          <a:ea typeface="ＭＳ Ｐゴシック"/>
                          <a:cs typeface="ＭＳ Ｐゴシック"/>
                        </a:rPr>
                        <a:t>睡眠不足</a:t>
                      </a:r>
                    </a:p>
                  </a:txBody>
                  <a:tcPr marL="95250" marR="95250" marT="76200" marB="76200" anchor="ctr">
                    <a:solidFill>
                      <a:srgbClr val="FFFFFF"/>
                    </a:solidFill>
                  </a:tcPr>
                </a:tc>
                <a:tc>
                  <a:txBody>
                    <a:bodyPr/>
                    <a:lstStyle/>
                    <a:p>
                      <a:r>
                        <a:rPr sz="1950" b="0">
                          <a:solidFill>
                            <a:srgbClr val="000000"/>
                          </a:solidFill>
                          <a:latin typeface="ＭＳ Ｐゴシック"/>
                          <a:ea typeface="ＭＳ Ｐゴシック"/>
                          <a:cs typeface="ＭＳ Ｐゴシック"/>
                        </a:rPr>
                        <a:t>血糖が上がりやすくなることがある</a:t>
                      </a:r>
                    </a:p>
                  </a:txBody>
                  <a:tcPr marL="95250" marR="95250" marT="76200" marB="76200" anchor="ctr">
                    <a:solidFill>
                      <a:srgbClr val="FFFFFF"/>
                    </a:solidFill>
                  </a:tcPr>
                </a:tc>
                <a:extLst>
                  <a:ext uri="{0D108BD9-81ED-4DB2-BD59-A6C34878D82A}">
                    <a16:rowId xmlns:a16="http://schemas.microsoft.com/office/drawing/2014/main" val="10002"/>
                  </a:ext>
                </a:extLst>
              </a:tr>
              <a:tr h="1257300">
                <a:tc>
                  <a:txBody>
                    <a:bodyPr/>
                    <a:lstStyle/>
                    <a:p>
                      <a:r>
                        <a:rPr sz="1950" b="0">
                          <a:solidFill>
                            <a:srgbClr val="000000"/>
                          </a:solidFill>
                          <a:latin typeface="ＭＳ Ｐゴシック"/>
                          <a:ea typeface="ＭＳ Ｐゴシック"/>
                          <a:cs typeface="ＭＳ Ｐゴシック"/>
                        </a:rPr>
                        <a:t>ストレス・体調不良</a:t>
                      </a:r>
                    </a:p>
                  </a:txBody>
                  <a:tcPr marL="95250" marR="95250" marT="76200" marB="76200" anchor="ctr">
                    <a:solidFill>
                      <a:srgbClr val="FFFFFF"/>
                    </a:solidFill>
                  </a:tcPr>
                </a:tc>
                <a:tc>
                  <a:txBody>
                    <a:bodyPr/>
                    <a:lstStyle/>
                    <a:p>
                      <a:r>
                        <a:rPr sz="1950" b="0">
                          <a:solidFill>
                            <a:srgbClr val="000000"/>
                          </a:solidFill>
                          <a:latin typeface="ＭＳ Ｐゴシック"/>
                          <a:ea typeface="ＭＳ Ｐゴシック"/>
                          <a:cs typeface="ＭＳ Ｐゴシック"/>
                        </a:rPr>
                        <a:t>ホルモンや生活の変化が影響</a:t>
                      </a:r>
                    </a:p>
                  </a:txBody>
                  <a:tcPr marL="95250" marR="95250" marT="76200" marB="76200" anchor="ctr">
                    <a:solidFill>
                      <a:srgbClr val="FFFFFF"/>
                    </a:solidFill>
                  </a:tcPr>
                </a:tc>
                <a:extLst>
                  <a:ext uri="{0D108BD9-81ED-4DB2-BD59-A6C34878D82A}">
                    <a16:rowId xmlns:a16="http://schemas.microsoft.com/office/drawing/2014/main" val="10003"/>
                  </a:ext>
                </a:extLst>
              </a:tr>
            </a:tbl>
          </a:graphicData>
        </a:graphic>
      </p:graphicFrame>
      <p:pic>
        <p:nvPicPr>
          <p:cNvPr id="10" name="図 9"/>
          <p:cNvPicPr>
            <a:picLocks noChangeAspect="1"/>
          </p:cNvPicPr>
          <p:nvPr/>
        </p:nvPicPr>
        <p:blipFill>
          <a:blip r:embed="rId3"/>
          <a:stretch/>
        </p:blipFill>
        <p:spPr>
          <a:xfrm>
            <a:off x="6762750" y="1966789"/>
            <a:ext cx="1952625" cy="1733796"/>
          </a:xfrm>
          <a:prstGeom prst="rect">
            <a:avLst/>
          </a:prstGeom>
        </p:spPr>
      </p:pic>
      <p:sp>
        <p:nvSpPr>
          <p:cNvPr id="5" name="「昨日は、&#10;眠れましたか？」">
            <a:extLst>
              <a:ext uri="{FF2B5EF4-FFF2-40B4-BE49-F238E27FC236}">
                <a16:creationId xmlns:a16="http://schemas.microsoft.com/office/drawing/2014/main" id="{ECDF35DD-C210-462A-B60F-CF4030C6ABF9}"/>
              </a:ext>
            </a:extLst>
          </p:cNvPr>
          <p:cNvSpPr>
            <a:spLocks noGrp="1"/>
          </p:cNvSpPr>
          <p:nvPr/>
        </p:nvSpPr>
        <p:spPr>
          <a:xfrm>
            <a:off x="6686550" y="4095750"/>
            <a:ext cx="2133600" cy="952500"/>
          </a:xfrm>
          <a:prstGeom prst="rect">
            <a:avLst/>
          </a:prstGeom>
          <a:noFill/>
          <a:ln w="0">
            <a:noFill/>
          </a:ln>
        </p:spPr>
        <p:txBody>
          <a:bodyPr anchor="ctr">
            <a:noAutofit/>
          </a:bodyPr>
          <a:lstStyle/>
          <a:p>
            <a:pPr>
              <a:defRPr sz="2025" b="1">
                <a:solidFill>
                  <a:srgbClr val="1F497D"/>
                </a:solidFill>
                <a:latin typeface="ＭＳ Ｐゴシック"/>
                <a:ea typeface="ＭＳ Ｐゴシック"/>
                <a:cs typeface="ＭＳ Ｐゴシック"/>
              </a:defRPr>
            </a:pPr>
            <a:r>
              <a:rPr sz="2025" b="1">
                <a:solidFill>
                  <a:srgbClr val="1F497D"/>
                </a:solidFill>
                <a:latin typeface="ＭＳ Ｐゴシック"/>
                <a:ea typeface="ＭＳ Ｐゴシック"/>
                <a:cs typeface="ＭＳ Ｐゴシック"/>
              </a:rPr>
              <a:t>「昨日は、</a:t>
            </a:r>
          </a:p>
          <a:p>
            <a:pPr>
              <a:defRPr sz="2025" b="1">
                <a:solidFill>
                  <a:srgbClr val="1F497D"/>
                </a:solidFill>
                <a:latin typeface="ＭＳ Ｐゴシック"/>
                <a:ea typeface="ＭＳ Ｐゴシック"/>
                <a:cs typeface="ＭＳ Ｐゴシック"/>
              </a:defRPr>
            </a:pPr>
            <a:r>
              <a:rPr sz="2025" b="1">
                <a:solidFill>
                  <a:srgbClr val="1F497D"/>
                </a:solidFill>
                <a:latin typeface="ＭＳ Ｐゴシック"/>
                <a:ea typeface="ＭＳ Ｐゴシック"/>
                <a:cs typeface="ＭＳ Ｐゴシック"/>
              </a:rPr>
              <a:t>眠れましたか？」</a:t>
            </a:r>
          </a:p>
        </p:txBody>
      </p:sp>
      <p:sp>
        <p:nvSpPr>
          <p:cNvPr id="6" name="「食事は同じなのに違う」日の生活背景を確認">
            <a:extLst>
              <a:ext uri="{FF2B5EF4-FFF2-40B4-BE49-F238E27FC236}">
                <a16:creationId xmlns:a16="http://schemas.microsoft.com/office/drawing/2014/main" id="{3A0832D9-B40B-47E0-87C8-5D63FD28BE62}"/>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sz="2250" b="1">
                <a:solidFill>
                  <a:srgbClr val="FF0000"/>
                </a:solidFill>
                <a:latin typeface="ＭＳ Ｐゴシック"/>
                <a:ea typeface="ＭＳ Ｐゴシック"/>
                <a:cs typeface="ＭＳ Ｐゴシック"/>
              </a:rPr>
              <a:t>「食事は同じなのに違う」日の生活背景を確認</a:t>
            </a:r>
          </a:p>
        </p:txBody>
      </p:sp>
    </p:spTree>
    <p:extLst>
      <p:ext uri="{BB962C8B-B14F-4D97-AF65-F5344CB8AC3E}">
        <p14:creationId xmlns:p14="http://schemas.microsoft.com/office/powerpoint/2010/main" val="1427744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 「点」から「パターン」へ">
            <a:extLst>
              <a:ext uri="{FF2B5EF4-FFF2-40B4-BE49-F238E27FC236}">
                <a16:creationId xmlns:a16="http://schemas.microsoft.com/office/drawing/2014/main" id="{36E1E056-8820-4793-AFDE-6023B58A5D3B}"/>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「点」から「パターン」へ</a:t>
            </a:r>
          </a:p>
        </p:txBody>
      </p:sp>
      <p:sp>
        <p:nvSpPr>
          <p:cNvPr id="2" name="20">
            <a:extLst>
              <a:ext uri="{FF2B5EF4-FFF2-40B4-BE49-F238E27FC236}">
                <a16:creationId xmlns:a16="http://schemas.microsoft.com/office/drawing/2014/main" id="{C9343D77-2DAA-4606-A564-47B2DD977322}"/>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20</a:t>
            </a:r>
          </a:p>
        </p:txBody>
      </p:sp>
      <p:graphicFrame>
        <p:nvGraphicFramePr>
          <p:cNvPr id="7" name="表 6"/>
          <p:cNvGraphicFramePr/>
          <p:nvPr>
            <p:extLst>
              <p:ext uri="{D42A27DB-BD31-4B8C-83A1-F6EECF244321}">
                <p14:modId xmlns:p14="http://schemas.microsoft.com/office/powerpoint/2010/main" val="1968640398"/>
              </p:ext>
            </p:extLst>
          </p:nvPr>
        </p:nvGraphicFramePr>
        <p:xfrm>
          <a:off x="381000" y="1047750"/>
          <a:ext cx="8382000" cy="4048125"/>
        </p:xfrm>
        <a:graphic>
          <a:graphicData uri="http://schemas.openxmlformats.org/drawingml/2006/table">
            <a:tbl>
              <a:tblPr/>
              <a:tblGrid>
                <a:gridCol w="3143250">
                  <a:extLst>
                    <a:ext uri="{9D8B030D-6E8A-4147-A177-3AD203B41FA5}">
                      <a16:colId xmlns:a16="http://schemas.microsoft.com/office/drawing/2014/main" val="20000"/>
                    </a:ext>
                  </a:extLst>
                </a:gridCol>
                <a:gridCol w="5238750">
                  <a:extLst>
                    <a:ext uri="{9D8B030D-6E8A-4147-A177-3AD203B41FA5}">
                      <a16:colId xmlns:a16="http://schemas.microsoft.com/office/drawing/2014/main" val="20001"/>
                    </a:ext>
                  </a:extLst>
                </a:gridCol>
              </a:tblGrid>
              <a:tr h="514350">
                <a:tc>
                  <a:txBody>
                    <a:bodyPr/>
                    <a:lstStyle/>
                    <a:p>
                      <a:r>
                        <a:rPr sz="2100" b="1">
                          <a:solidFill>
                            <a:srgbClr val="1F497D"/>
                          </a:solidFill>
                          <a:latin typeface="ＭＳ Ｐゴシック"/>
                          <a:ea typeface="ＭＳ Ｐゴシック"/>
                          <a:cs typeface="ＭＳ Ｐゴシック"/>
                        </a:rPr>
                        <a:t>パターン</a:t>
                      </a:r>
                    </a:p>
                  </a:txBody>
                  <a:tcPr marL="95250" marR="95250" marT="76200" marB="76200" anchor="ctr">
                    <a:solidFill>
                      <a:srgbClr val="F2F2F2"/>
                    </a:solidFill>
                  </a:tcPr>
                </a:tc>
                <a:tc>
                  <a:txBody>
                    <a:bodyPr/>
                    <a:lstStyle/>
                    <a:p>
                      <a:r>
                        <a:rPr sz="2100" b="1">
                          <a:solidFill>
                            <a:srgbClr val="1F497D"/>
                          </a:solidFill>
                          <a:latin typeface="ＭＳ Ｐゴシック"/>
                          <a:ea typeface="ＭＳ Ｐゴシック"/>
                          <a:cs typeface="ＭＳ Ｐゴシック"/>
                        </a:rPr>
                        <a:t>次に確認したいこと</a:t>
                      </a:r>
                    </a:p>
                  </a:txBody>
                  <a:tcPr marL="95250" marR="95250" marT="76200" marB="76200" anchor="ctr">
                    <a:solidFill>
                      <a:srgbClr val="F2F2F2"/>
                    </a:solidFill>
                  </a:tcPr>
                </a:tc>
                <a:extLst>
                  <a:ext uri="{0D108BD9-81ED-4DB2-BD59-A6C34878D82A}">
                    <a16:rowId xmlns:a16="http://schemas.microsoft.com/office/drawing/2014/main" val="10000"/>
                  </a:ext>
                </a:extLst>
              </a:tr>
              <a:tr h="706755">
                <a:tc>
                  <a:txBody>
                    <a:bodyPr/>
                    <a:lstStyle/>
                    <a:p>
                      <a:r>
                        <a:rPr sz="2100" b="0">
                          <a:solidFill>
                            <a:srgbClr val="000000"/>
                          </a:solidFill>
                          <a:latin typeface="ＭＳ Ｐゴシック"/>
                          <a:ea typeface="ＭＳ Ｐゴシック"/>
                          <a:cs typeface="ＭＳ Ｐゴシック"/>
                        </a:rPr>
                        <a:t>朝だけ高い</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夕食・夜食、就寝前値、夜間症状、薬</a:t>
                      </a:r>
                    </a:p>
                  </a:txBody>
                  <a:tcPr marL="95250" marR="95250" marT="76200" marB="76200" anchor="ctr">
                    <a:solidFill>
                      <a:srgbClr val="FFFFFF"/>
                    </a:solidFill>
                  </a:tcPr>
                </a:tc>
                <a:extLst>
                  <a:ext uri="{0D108BD9-81ED-4DB2-BD59-A6C34878D82A}">
                    <a16:rowId xmlns:a16="http://schemas.microsoft.com/office/drawing/2014/main" val="10001"/>
                  </a:ext>
                </a:extLst>
              </a:tr>
              <a:tr h="706755">
                <a:tc>
                  <a:txBody>
                    <a:bodyPr/>
                    <a:lstStyle/>
                    <a:p>
                      <a:r>
                        <a:rPr sz="2100" b="0">
                          <a:solidFill>
                            <a:srgbClr val="000000"/>
                          </a:solidFill>
                          <a:latin typeface="ＭＳ Ｐゴシック"/>
                          <a:ea typeface="ＭＳ Ｐゴシック"/>
                          <a:cs typeface="ＭＳ Ｐゴシック"/>
                        </a:rPr>
                        <a:t>夕食後だけ高い</a:t>
                      </a:r>
                    </a:p>
                  </a:txBody>
                  <a:tcPr marL="95250" marR="95250" marT="76200" marB="76200" anchor="ctr">
                    <a:solidFill>
                      <a:srgbClr val="FFFFFF"/>
                    </a:solidFill>
                  </a:tcPr>
                </a:tc>
                <a:tc>
                  <a:txBody>
                    <a:bodyPr/>
                    <a:lstStyle/>
                    <a:p>
                      <a:r>
                        <a:rPr lang="ja-JP" altLang="en-US" sz="2100" b="0" dirty="0">
                          <a:solidFill>
                            <a:srgbClr val="000000"/>
                          </a:solidFill>
                          <a:latin typeface="ＭＳ Ｐゴシック"/>
                          <a:ea typeface="ＭＳ Ｐゴシック"/>
                          <a:cs typeface="ＭＳ Ｐゴシック"/>
                        </a:rPr>
                        <a:t>夕食の炭水化物量、飲料、薬</a:t>
                      </a:r>
                    </a:p>
                  </a:txBody>
                  <a:tcPr marL="95250" marR="95250" marT="76200" marB="76200" anchor="ctr">
                    <a:solidFill>
                      <a:srgbClr val="FFFFFF"/>
                    </a:solidFill>
                  </a:tcPr>
                </a:tc>
                <a:extLst>
                  <a:ext uri="{0D108BD9-81ED-4DB2-BD59-A6C34878D82A}">
                    <a16:rowId xmlns:a16="http://schemas.microsoft.com/office/drawing/2014/main" val="10002"/>
                  </a:ext>
                </a:extLst>
              </a:tr>
              <a:tr h="706755">
                <a:tc>
                  <a:txBody>
                    <a:bodyPr/>
                    <a:lstStyle/>
                    <a:p>
                      <a:r>
                        <a:rPr sz="2100" b="0">
                          <a:solidFill>
                            <a:srgbClr val="000000"/>
                          </a:solidFill>
                          <a:latin typeface="ＭＳ Ｐゴシック"/>
                          <a:ea typeface="ＭＳ Ｐゴシック"/>
                          <a:cs typeface="ＭＳ Ｐゴシック"/>
                        </a:rPr>
                        <a:t>昼食前に低い</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朝食量、午前の活動、朝の薬</a:t>
                      </a:r>
                    </a:p>
                  </a:txBody>
                  <a:tcPr marL="95250" marR="95250" marT="76200" marB="76200" anchor="ctr">
                    <a:solidFill>
                      <a:srgbClr val="FFFFFF"/>
                    </a:solidFill>
                  </a:tcPr>
                </a:tc>
                <a:extLst>
                  <a:ext uri="{0D108BD9-81ED-4DB2-BD59-A6C34878D82A}">
                    <a16:rowId xmlns:a16="http://schemas.microsoft.com/office/drawing/2014/main" val="10003"/>
                  </a:ext>
                </a:extLst>
              </a:tr>
              <a:tr h="706755">
                <a:tc>
                  <a:txBody>
                    <a:bodyPr/>
                    <a:lstStyle/>
                    <a:p>
                      <a:r>
                        <a:rPr sz="2100" b="0">
                          <a:solidFill>
                            <a:srgbClr val="000000"/>
                          </a:solidFill>
                          <a:latin typeface="ＭＳ Ｐゴシック"/>
                          <a:ea typeface="ＭＳ Ｐゴシック"/>
                          <a:cs typeface="ＭＳ Ｐゴシック"/>
                        </a:rPr>
                        <a:t>運動した日の夕方に低い</a:t>
                      </a:r>
                    </a:p>
                  </a:txBody>
                  <a:tcPr marL="95250" marR="95250" marT="76200" marB="76200" anchor="ctr">
                    <a:solidFill>
                      <a:srgbClr val="FFFFFF"/>
                    </a:solidFill>
                  </a:tcPr>
                </a:tc>
                <a:tc>
                  <a:txBody>
                    <a:bodyPr/>
                    <a:lstStyle/>
                    <a:p>
                      <a:r>
                        <a:rPr sz="2100" b="0">
                          <a:solidFill>
                            <a:srgbClr val="000000"/>
                          </a:solidFill>
                          <a:latin typeface="ＭＳ Ｐゴシック"/>
                          <a:ea typeface="ＭＳ Ｐゴシック"/>
                          <a:cs typeface="ＭＳ Ｐゴシック"/>
                        </a:rPr>
                        <a:t>運動時間・強度、補食、薬</a:t>
                      </a:r>
                    </a:p>
                  </a:txBody>
                  <a:tcPr marL="95250" marR="95250" marT="76200" marB="76200" anchor="ctr">
                    <a:solidFill>
                      <a:srgbClr val="FFFFFF"/>
                    </a:solidFill>
                  </a:tcPr>
                </a:tc>
                <a:extLst>
                  <a:ext uri="{0D108BD9-81ED-4DB2-BD59-A6C34878D82A}">
                    <a16:rowId xmlns:a16="http://schemas.microsoft.com/office/drawing/2014/main" val="10004"/>
                  </a:ext>
                </a:extLst>
              </a:tr>
              <a:tr h="706755">
                <a:tc>
                  <a:txBody>
                    <a:bodyPr/>
                    <a:lstStyle/>
                    <a:p>
                      <a:r>
                        <a:rPr sz="2100" b="0">
                          <a:solidFill>
                            <a:srgbClr val="000000"/>
                          </a:solidFill>
                          <a:latin typeface="ＭＳ Ｐゴシック"/>
                          <a:ea typeface="ＭＳ Ｐゴシック"/>
                          <a:cs typeface="ＭＳ Ｐゴシック"/>
                        </a:rPr>
                        <a:t>夜食の翌朝に高い</a:t>
                      </a:r>
                    </a:p>
                  </a:txBody>
                  <a:tcPr marL="95250" marR="95250" marT="76200" marB="76200" anchor="ctr">
                    <a:solidFill>
                      <a:srgbClr val="FFFFFF"/>
                    </a:solidFill>
                  </a:tcPr>
                </a:tc>
                <a:tc>
                  <a:txBody>
                    <a:bodyPr/>
                    <a:lstStyle/>
                    <a:p>
                      <a:r>
                        <a:rPr sz="2100" b="0" dirty="0" err="1">
                          <a:solidFill>
                            <a:srgbClr val="000000"/>
                          </a:solidFill>
                          <a:latin typeface="ＭＳ Ｐゴシック"/>
                          <a:ea typeface="ＭＳ Ｐゴシック"/>
                          <a:cs typeface="ＭＳ Ｐゴシック"/>
                        </a:rPr>
                        <a:t>夜食の内容・量・時刻、睡眠</a:t>
                      </a:r>
                      <a:endParaRPr sz="2100" b="0" dirty="0">
                        <a:solidFill>
                          <a:srgbClr val="000000"/>
                        </a:solidFill>
                        <a:latin typeface="ＭＳ Ｐゴシック"/>
                        <a:ea typeface="ＭＳ Ｐゴシック"/>
                        <a:cs typeface="ＭＳ Ｐゴシック"/>
                      </a:endParaRPr>
                    </a:p>
                  </a:txBody>
                  <a:tcPr marL="95250" marR="95250" marT="76200" marB="76200" anchor="ctr">
                    <a:solidFill>
                      <a:srgbClr val="FFFFFF"/>
                    </a:solidFill>
                  </a:tcPr>
                </a:tc>
                <a:extLst>
                  <a:ext uri="{0D108BD9-81ED-4DB2-BD59-A6C34878D82A}">
                    <a16:rowId xmlns:a16="http://schemas.microsoft.com/office/drawing/2014/main" val="10005"/>
                  </a:ext>
                </a:extLst>
              </a:tr>
            </a:tbl>
          </a:graphicData>
        </a:graphic>
      </p:graphicFrame>
      <p:sp>
        <p:nvSpPr>
          <p:cNvPr id="4" name="原因は仮説。繰り返すかを確かめ、医師へ共有">
            <a:extLst>
              <a:ext uri="{FF2B5EF4-FFF2-40B4-BE49-F238E27FC236}">
                <a16:creationId xmlns:a16="http://schemas.microsoft.com/office/drawing/2014/main" id="{2EE618EA-B3A5-4A41-9F8F-261090BDDF3A}"/>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sz="2250" b="1" dirty="0" err="1">
                <a:solidFill>
                  <a:srgbClr val="FF0000"/>
                </a:solidFill>
                <a:latin typeface="ＭＳ Ｐゴシック"/>
                <a:ea typeface="ＭＳ Ｐゴシック"/>
                <a:cs typeface="ＭＳ Ｐゴシック"/>
              </a:rPr>
              <a:t>原因は仮説。繰り返すかを確かめ、医師へ共有</a:t>
            </a:r>
            <a:endParaRPr sz="2250" b="1" dirty="0">
              <a:solidFill>
                <a:srgbClr val="FF0000"/>
              </a:solidFill>
              <a:latin typeface="ＭＳ Ｐゴシック"/>
              <a:ea typeface="ＭＳ Ｐゴシック"/>
              <a:cs typeface="ＭＳ Ｐゴシック"/>
            </a:endParaRPr>
          </a:p>
        </p:txBody>
      </p:sp>
    </p:spTree>
    <p:extLst>
      <p:ext uri="{BB962C8B-B14F-4D97-AF65-F5344CB8AC3E}">
        <p14:creationId xmlns:p14="http://schemas.microsoft.com/office/powerpoint/2010/main" val="1208476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 血糖値に「ひとこと」を添える">
            <a:extLst>
              <a:ext uri="{FF2B5EF4-FFF2-40B4-BE49-F238E27FC236}">
                <a16:creationId xmlns:a16="http://schemas.microsoft.com/office/drawing/2014/main" id="{9CE45243-96E0-45F5-85AE-ED8213E52042}"/>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血糖値に「ひとこと」を添える</a:t>
            </a:r>
          </a:p>
        </p:txBody>
      </p:sp>
      <p:sp>
        <p:nvSpPr>
          <p:cNvPr id="2" name="21">
            <a:extLst>
              <a:ext uri="{FF2B5EF4-FFF2-40B4-BE49-F238E27FC236}">
                <a16:creationId xmlns:a16="http://schemas.microsoft.com/office/drawing/2014/main" id="{7C47EB75-AC77-4AAB-97CA-77F06E6C8E0B}"/>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21</a:t>
            </a:r>
          </a:p>
        </p:txBody>
      </p:sp>
      <p:sp>
        <p:nvSpPr>
          <p:cNvPr id="3" name="日付・測定時刻・血糖値・食事との時間関係">
            <a:extLst>
              <a:ext uri="{FF2B5EF4-FFF2-40B4-BE49-F238E27FC236}">
                <a16:creationId xmlns:a16="http://schemas.microsoft.com/office/drawing/2014/main" id="{7168477F-4E28-48D8-AFB6-56317604A242}"/>
              </a:ext>
            </a:extLst>
          </p:cNvPr>
          <p:cNvSpPr>
            <a:spLocks noGrp="1"/>
          </p:cNvSpPr>
          <p:nvPr/>
        </p:nvSpPr>
        <p:spPr>
          <a:xfrm>
            <a:off x="457200" y="1047750"/>
            <a:ext cx="8191500" cy="619125"/>
          </a:xfrm>
          <a:prstGeom prst="rect">
            <a:avLst/>
          </a:prstGeom>
          <a:noFill/>
          <a:ln w="0">
            <a:noFill/>
          </a:ln>
        </p:spPr>
        <p:txBody>
          <a:bodyPr anchor="ctr">
            <a:noAutofit/>
          </a:bodyPr>
          <a:lstStyle/>
          <a:p>
            <a:pPr>
              <a:defRPr sz="2250" b="1">
                <a:solidFill>
                  <a:srgbClr val="1F497D"/>
                </a:solidFill>
                <a:latin typeface="ＭＳ Ｐゴシック"/>
                <a:ea typeface="ＭＳ Ｐゴシック"/>
                <a:cs typeface="ＭＳ Ｐゴシック"/>
              </a:defRPr>
            </a:pPr>
            <a:r>
              <a:rPr sz="2250" b="1">
                <a:solidFill>
                  <a:srgbClr val="1F497D"/>
                </a:solidFill>
                <a:latin typeface="ＭＳ Ｐゴシック"/>
                <a:ea typeface="ＭＳ Ｐゴシック"/>
                <a:cs typeface="ＭＳ Ｐゴシック"/>
              </a:rPr>
              <a:t>日付・測定時刻・血糖値・食事との時間関係</a:t>
            </a:r>
          </a:p>
        </p:txBody>
      </p:sp>
      <p:sp>
        <p:nvSpPr>
          <p:cNvPr id="4" name="・ 食事・炭水化物量・間食">
            <a:extLst>
              <a:ext uri="{FF2B5EF4-FFF2-40B4-BE49-F238E27FC236}">
                <a16:creationId xmlns:a16="http://schemas.microsoft.com/office/drawing/2014/main" id="{A6073493-E0CC-448A-A7B9-1F90098E7CA9}"/>
              </a:ext>
            </a:extLst>
          </p:cNvPr>
          <p:cNvSpPr>
            <a:spLocks noGrp="1"/>
          </p:cNvSpPr>
          <p:nvPr/>
        </p:nvSpPr>
        <p:spPr>
          <a:xfrm>
            <a:off x="457200" y="1952625"/>
            <a:ext cx="5429250" cy="714375"/>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食事・炭水化物量・間食</a:t>
            </a:r>
          </a:p>
        </p:txBody>
      </p:sp>
      <p:sp>
        <p:nvSpPr>
          <p:cNvPr id="5" name="・ 運動の時刻・時間・強さ">
            <a:extLst>
              <a:ext uri="{FF2B5EF4-FFF2-40B4-BE49-F238E27FC236}">
                <a16:creationId xmlns:a16="http://schemas.microsoft.com/office/drawing/2014/main" id="{8966F964-3AA9-4AEC-835E-99241509A6B6}"/>
              </a:ext>
            </a:extLst>
          </p:cNvPr>
          <p:cNvSpPr>
            <a:spLocks noGrp="1"/>
          </p:cNvSpPr>
          <p:nvPr/>
        </p:nvSpPr>
        <p:spPr>
          <a:xfrm>
            <a:off x="457200" y="2762250"/>
            <a:ext cx="5429250" cy="714375"/>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運動の時刻・時間・強さ</a:t>
            </a:r>
          </a:p>
        </p:txBody>
      </p:sp>
      <p:sp>
        <p:nvSpPr>
          <p:cNvPr id="6" name="・ 薬・インスリンの量と時刻">
            <a:extLst>
              <a:ext uri="{FF2B5EF4-FFF2-40B4-BE49-F238E27FC236}">
                <a16:creationId xmlns:a16="http://schemas.microsoft.com/office/drawing/2014/main" id="{C305D805-7AE5-4177-BAC3-9D1A490A3274}"/>
              </a:ext>
            </a:extLst>
          </p:cNvPr>
          <p:cNvSpPr>
            <a:spLocks noGrp="1"/>
          </p:cNvSpPr>
          <p:nvPr/>
        </p:nvSpPr>
        <p:spPr>
          <a:xfrm>
            <a:off x="457200" y="3571875"/>
            <a:ext cx="5429250" cy="714375"/>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薬・インスリンの量と時刻</a:t>
            </a:r>
          </a:p>
        </p:txBody>
      </p:sp>
      <p:sp>
        <p:nvSpPr>
          <p:cNvPr id="7" name="・ 低血糖症状・体調・飲酒">
            <a:extLst>
              <a:ext uri="{FF2B5EF4-FFF2-40B4-BE49-F238E27FC236}">
                <a16:creationId xmlns:a16="http://schemas.microsoft.com/office/drawing/2014/main" id="{5E8798BB-8E8B-4D6C-AEE0-72DAF0F956CF}"/>
              </a:ext>
            </a:extLst>
          </p:cNvPr>
          <p:cNvSpPr>
            <a:spLocks noGrp="1"/>
          </p:cNvSpPr>
          <p:nvPr/>
        </p:nvSpPr>
        <p:spPr>
          <a:xfrm>
            <a:off x="457200" y="4381500"/>
            <a:ext cx="5429250" cy="714375"/>
          </a:xfrm>
          <a:prstGeom prst="rect">
            <a:avLst/>
          </a:prstGeom>
          <a:noFill/>
          <a:ln w="0">
            <a:noFill/>
          </a:ln>
        </p:spPr>
        <p:txBody>
          <a:bodyPr anchor="ctr">
            <a:noAutofit/>
          </a:bodyPr>
          <a:lstStyle/>
          <a:p>
            <a:pPr>
              <a:defRPr sz="2250" b="0">
                <a:solidFill>
                  <a:srgbClr val="000000"/>
                </a:solidFill>
                <a:latin typeface="ＭＳ Ｐゴシック"/>
                <a:ea typeface="ＭＳ Ｐゴシック"/>
                <a:cs typeface="ＭＳ Ｐゴシック"/>
              </a:defRPr>
            </a:pPr>
            <a:r>
              <a:rPr sz="2250" b="0">
                <a:solidFill>
                  <a:srgbClr val="000000"/>
                </a:solidFill>
                <a:latin typeface="ＭＳ Ｐゴシック"/>
                <a:ea typeface="ＭＳ Ｐゴシック"/>
                <a:cs typeface="ＭＳ Ｐゴシック"/>
              </a:rPr>
              <a:t>・ 低血糖症状・体調・飲酒</a:t>
            </a:r>
          </a:p>
        </p:txBody>
      </p:sp>
      <p:pic>
        <p:nvPicPr>
          <p:cNvPr id="17" name="図 16"/>
          <p:cNvPicPr>
            <a:picLocks noChangeAspect="1"/>
          </p:cNvPicPr>
          <p:nvPr/>
        </p:nvPicPr>
        <p:blipFill>
          <a:blip r:embed="rId3"/>
          <a:stretch/>
        </p:blipFill>
        <p:spPr>
          <a:xfrm>
            <a:off x="6667500" y="2474285"/>
            <a:ext cx="2000250" cy="2480930"/>
          </a:xfrm>
          <a:prstGeom prst="rect">
            <a:avLst/>
          </a:prstGeom>
        </p:spPr>
      </p:pic>
      <p:sp>
        <p:nvSpPr>
          <p:cNvPr id="9" name="量が分からなければ、写真や「普段より多い」でも">
            <a:extLst>
              <a:ext uri="{FF2B5EF4-FFF2-40B4-BE49-F238E27FC236}">
                <a16:creationId xmlns:a16="http://schemas.microsoft.com/office/drawing/2014/main" id="{3CF73C9E-709F-42D8-88E4-40D9D95680A0}"/>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sz="2250" b="1">
                <a:solidFill>
                  <a:srgbClr val="FF0000"/>
                </a:solidFill>
                <a:latin typeface="ＭＳ Ｐゴシック"/>
                <a:ea typeface="ＭＳ Ｐゴシック"/>
                <a:cs typeface="ＭＳ Ｐゴシック"/>
              </a:rPr>
              <a:t>量が分からなければ、写真や「普段より多い」でも</a:t>
            </a:r>
          </a:p>
        </p:txBody>
      </p:sp>
    </p:spTree>
    <p:extLst>
      <p:ext uri="{BB962C8B-B14F-4D97-AF65-F5344CB8AC3E}">
        <p14:creationId xmlns:p14="http://schemas.microsoft.com/office/powerpoint/2010/main" val="26456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 患者と回す、血糖管理のPDCA">
            <a:extLst>
              <a:ext uri="{FF2B5EF4-FFF2-40B4-BE49-F238E27FC236}">
                <a16:creationId xmlns:a16="http://schemas.microsoft.com/office/drawing/2014/main" id="{475AC3C1-9502-4020-81C9-2A1DB198945D}"/>
              </a:ext>
            </a:extLst>
          </p:cNvPr>
          <p:cNvSpPr>
            <a:spLocks noGrp="1"/>
          </p:cNvSpPr>
          <p:nvPr/>
        </p:nvSpPr>
        <p:spPr>
          <a:xfrm>
            <a:off x="285750" y="228600"/>
            <a:ext cx="8572500" cy="514350"/>
          </a:xfrm>
          <a:prstGeom prst="rect">
            <a:avLst/>
          </a:prstGeom>
          <a:solidFill>
            <a:srgbClr val="FF0000"/>
          </a:solidFill>
          <a:ln w="0">
            <a:noFill/>
          </a:ln>
        </p:spPr>
        <p:txBody>
          <a:bodyPr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患者と回す、血糖管理のPDCA</a:t>
            </a:r>
          </a:p>
        </p:txBody>
      </p:sp>
      <p:sp>
        <p:nvSpPr>
          <p:cNvPr id="2" name="22">
            <a:extLst>
              <a:ext uri="{FF2B5EF4-FFF2-40B4-BE49-F238E27FC236}">
                <a16:creationId xmlns:a16="http://schemas.microsoft.com/office/drawing/2014/main" id="{91699709-58EE-4B2A-8FF3-3520C191957B}"/>
              </a:ext>
            </a:extLst>
          </p:cNvPr>
          <p:cNvSpPr>
            <a:spLocks noGrp="1"/>
          </p:cNvSpPr>
          <p:nvPr/>
        </p:nvSpPr>
        <p:spPr>
          <a:xfrm>
            <a:off x="8667750" y="0"/>
            <a:ext cx="457200" cy="228600"/>
          </a:xfrm>
          <a:prstGeom prst="rect">
            <a:avLst/>
          </a:prstGeom>
          <a:noFill/>
          <a:ln w="0">
            <a:noFill/>
          </a:ln>
        </p:spPr>
        <p:txBody>
          <a:bodyPr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22</a:t>
            </a:r>
          </a:p>
        </p:txBody>
      </p:sp>
      <p:sp>
        <p:nvSpPr>
          <p:cNvPr id="3" name="血糖値を見る">
            <a:extLst>
              <a:ext uri="{FF2B5EF4-FFF2-40B4-BE49-F238E27FC236}">
                <a16:creationId xmlns:a16="http://schemas.microsoft.com/office/drawing/2014/main" id="{3CEB7F68-C64D-4116-AF22-87FA1ABBDE69}"/>
              </a:ext>
            </a:extLst>
          </p:cNvPr>
          <p:cNvSpPr>
            <a:spLocks noGrp="1"/>
          </p:cNvSpPr>
          <p:nvPr/>
        </p:nvSpPr>
        <p:spPr>
          <a:xfrm>
            <a:off x="457200" y="1000125"/>
            <a:ext cx="6238875" cy="552450"/>
          </a:xfrm>
          <a:prstGeom prst="rect">
            <a:avLst/>
          </a:prstGeom>
          <a:solidFill>
            <a:srgbClr val="F2F5FA"/>
          </a:solidFill>
          <a:ln w="0">
            <a:noFill/>
          </a:ln>
        </p:spPr>
        <p:txBody>
          <a:bodyPr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血糖値を見る</a:t>
            </a:r>
          </a:p>
        </p:txBody>
      </p:sp>
      <p:sp>
        <p:nvSpPr>
          <p:cNvPr id="4" name="↓">
            <a:extLst>
              <a:ext uri="{FF2B5EF4-FFF2-40B4-BE49-F238E27FC236}">
                <a16:creationId xmlns:a16="http://schemas.microsoft.com/office/drawing/2014/main" id="{FF9FE479-E006-42B2-A1FA-0FE12C13E494}"/>
              </a:ext>
            </a:extLst>
          </p:cNvPr>
          <p:cNvSpPr>
            <a:spLocks noGrp="1"/>
          </p:cNvSpPr>
          <p:nvPr/>
        </p:nvSpPr>
        <p:spPr>
          <a:xfrm>
            <a:off x="3333750" y="1524000"/>
            <a:ext cx="476250" cy="323850"/>
          </a:xfrm>
          <a:prstGeom prst="rect">
            <a:avLst/>
          </a:prstGeom>
          <a:noFill/>
          <a:ln w="0">
            <a:noFill/>
          </a:ln>
        </p:spPr>
        <p:txBody>
          <a:bodyPr anchor="ctr">
            <a:noAutofit/>
          </a:bodyPr>
          <a:lstStyle/>
          <a:p>
            <a:pPr>
              <a:defRPr sz="2100" b="0">
                <a:solidFill>
                  <a:srgbClr val="1F497D"/>
                </a:solidFill>
                <a:latin typeface="ＭＳ Ｐゴシック"/>
                <a:ea typeface="ＭＳ Ｐゴシック"/>
                <a:cs typeface="ＭＳ Ｐゴシック"/>
              </a:defRPr>
            </a:pPr>
            <a:r>
              <a:rPr sz="2100" b="0">
                <a:solidFill>
                  <a:srgbClr val="1F497D"/>
                </a:solidFill>
                <a:latin typeface="ＭＳ Ｐゴシック"/>
                <a:ea typeface="ＭＳ Ｐゴシック"/>
                <a:cs typeface="ＭＳ Ｐゴシック"/>
              </a:rPr>
              <a:t>↓</a:t>
            </a:r>
          </a:p>
        </p:txBody>
      </p:sp>
      <p:sp>
        <p:nvSpPr>
          <p:cNvPr id="5" name="食事・運動・薬・生活背景を確認">
            <a:extLst>
              <a:ext uri="{FF2B5EF4-FFF2-40B4-BE49-F238E27FC236}">
                <a16:creationId xmlns:a16="http://schemas.microsoft.com/office/drawing/2014/main" id="{A8ED5F9F-9243-483B-A7FF-D737AA418647}"/>
              </a:ext>
            </a:extLst>
          </p:cNvPr>
          <p:cNvSpPr>
            <a:spLocks noGrp="1"/>
          </p:cNvSpPr>
          <p:nvPr/>
        </p:nvSpPr>
        <p:spPr>
          <a:xfrm>
            <a:off x="457200" y="1914525"/>
            <a:ext cx="6238875" cy="552450"/>
          </a:xfrm>
          <a:prstGeom prst="rect">
            <a:avLst/>
          </a:prstGeom>
          <a:solidFill>
            <a:srgbClr val="F2F5FA"/>
          </a:solidFill>
          <a:ln w="0">
            <a:noFill/>
          </a:ln>
        </p:spPr>
        <p:txBody>
          <a:bodyPr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食事・運動・薬・生活背景を確認</a:t>
            </a:r>
          </a:p>
        </p:txBody>
      </p:sp>
      <p:sp>
        <p:nvSpPr>
          <p:cNvPr id="6" name="↓">
            <a:extLst>
              <a:ext uri="{FF2B5EF4-FFF2-40B4-BE49-F238E27FC236}">
                <a16:creationId xmlns:a16="http://schemas.microsoft.com/office/drawing/2014/main" id="{74DD2457-CD3D-4DD8-809F-3306ACE63CDF}"/>
              </a:ext>
            </a:extLst>
          </p:cNvPr>
          <p:cNvSpPr>
            <a:spLocks noGrp="1"/>
          </p:cNvSpPr>
          <p:nvPr/>
        </p:nvSpPr>
        <p:spPr>
          <a:xfrm>
            <a:off x="3333750" y="2438400"/>
            <a:ext cx="476250" cy="323850"/>
          </a:xfrm>
          <a:prstGeom prst="rect">
            <a:avLst/>
          </a:prstGeom>
          <a:noFill/>
          <a:ln w="0">
            <a:noFill/>
          </a:ln>
        </p:spPr>
        <p:txBody>
          <a:bodyPr anchor="ctr">
            <a:noAutofit/>
          </a:bodyPr>
          <a:lstStyle/>
          <a:p>
            <a:pPr>
              <a:defRPr sz="2100" b="0">
                <a:solidFill>
                  <a:srgbClr val="1F497D"/>
                </a:solidFill>
                <a:latin typeface="ＭＳ Ｐゴシック"/>
                <a:ea typeface="ＭＳ Ｐゴシック"/>
                <a:cs typeface="ＭＳ Ｐゴシック"/>
              </a:defRPr>
            </a:pPr>
            <a:r>
              <a:rPr sz="2100" b="0">
                <a:solidFill>
                  <a:srgbClr val="1F497D"/>
                </a:solidFill>
                <a:latin typeface="ＭＳ Ｐゴシック"/>
                <a:ea typeface="ＭＳ Ｐゴシック"/>
                <a:cs typeface="ＭＳ Ｐゴシック"/>
              </a:rPr>
              <a:t>↓</a:t>
            </a:r>
          </a:p>
        </p:txBody>
      </p:sp>
      <p:sp>
        <p:nvSpPr>
          <p:cNvPr id="7" name="原因を仮説として考える">
            <a:extLst>
              <a:ext uri="{FF2B5EF4-FFF2-40B4-BE49-F238E27FC236}">
                <a16:creationId xmlns:a16="http://schemas.microsoft.com/office/drawing/2014/main" id="{CA38F822-F42F-4863-BB2A-F7C06E4397F2}"/>
              </a:ext>
            </a:extLst>
          </p:cNvPr>
          <p:cNvSpPr>
            <a:spLocks noGrp="1"/>
          </p:cNvSpPr>
          <p:nvPr/>
        </p:nvSpPr>
        <p:spPr>
          <a:xfrm>
            <a:off x="457200" y="2828925"/>
            <a:ext cx="6238875" cy="552450"/>
          </a:xfrm>
          <a:prstGeom prst="rect">
            <a:avLst/>
          </a:prstGeom>
          <a:solidFill>
            <a:srgbClr val="F2F5FA"/>
          </a:solidFill>
          <a:ln w="0">
            <a:noFill/>
          </a:ln>
        </p:spPr>
        <p:txBody>
          <a:bodyPr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原因を仮説として考える</a:t>
            </a:r>
          </a:p>
        </p:txBody>
      </p:sp>
      <p:sp>
        <p:nvSpPr>
          <p:cNvPr id="8" name="↓">
            <a:extLst>
              <a:ext uri="{FF2B5EF4-FFF2-40B4-BE49-F238E27FC236}">
                <a16:creationId xmlns:a16="http://schemas.microsoft.com/office/drawing/2014/main" id="{16452739-0DAB-47A0-BCA2-09D6672BCF1A}"/>
              </a:ext>
            </a:extLst>
          </p:cNvPr>
          <p:cNvSpPr>
            <a:spLocks noGrp="1"/>
          </p:cNvSpPr>
          <p:nvPr/>
        </p:nvSpPr>
        <p:spPr>
          <a:xfrm>
            <a:off x="3333750" y="3352800"/>
            <a:ext cx="476250" cy="323850"/>
          </a:xfrm>
          <a:prstGeom prst="rect">
            <a:avLst/>
          </a:prstGeom>
          <a:noFill/>
          <a:ln w="0">
            <a:noFill/>
          </a:ln>
        </p:spPr>
        <p:txBody>
          <a:bodyPr anchor="ctr">
            <a:noAutofit/>
          </a:bodyPr>
          <a:lstStyle/>
          <a:p>
            <a:pPr>
              <a:defRPr sz="2100" b="0">
                <a:solidFill>
                  <a:srgbClr val="1F497D"/>
                </a:solidFill>
                <a:latin typeface="ＭＳ Ｐゴシック"/>
                <a:ea typeface="ＭＳ Ｐゴシック"/>
                <a:cs typeface="ＭＳ Ｐゴシック"/>
              </a:defRPr>
            </a:pPr>
            <a:r>
              <a:rPr sz="2100" b="0">
                <a:solidFill>
                  <a:srgbClr val="1F497D"/>
                </a:solidFill>
                <a:latin typeface="ＭＳ Ｐゴシック"/>
                <a:ea typeface="ＭＳ Ｐゴシック"/>
                <a:cs typeface="ＭＳ Ｐゴシック"/>
              </a:rPr>
              <a:t>↓</a:t>
            </a:r>
          </a:p>
        </p:txBody>
      </p:sp>
      <p:sp>
        <p:nvSpPr>
          <p:cNvPr id="9" name="改善方法を1つ決め、試す">
            <a:extLst>
              <a:ext uri="{FF2B5EF4-FFF2-40B4-BE49-F238E27FC236}">
                <a16:creationId xmlns:a16="http://schemas.microsoft.com/office/drawing/2014/main" id="{74A60B8F-4C35-42AD-84B3-07A1C046484C}"/>
              </a:ext>
            </a:extLst>
          </p:cNvPr>
          <p:cNvSpPr>
            <a:spLocks noGrp="1"/>
          </p:cNvSpPr>
          <p:nvPr/>
        </p:nvSpPr>
        <p:spPr>
          <a:xfrm>
            <a:off x="457200" y="3743325"/>
            <a:ext cx="6238875" cy="552450"/>
          </a:xfrm>
          <a:prstGeom prst="rect">
            <a:avLst/>
          </a:prstGeom>
          <a:solidFill>
            <a:srgbClr val="F2F5FA"/>
          </a:solidFill>
          <a:ln w="0">
            <a:noFill/>
          </a:ln>
        </p:spPr>
        <p:txBody>
          <a:bodyPr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改善方法を1つ決め、試す</a:t>
            </a:r>
          </a:p>
        </p:txBody>
      </p:sp>
      <p:sp>
        <p:nvSpPr>
          <p:cNvPr id="10" name="↓">
            <a:extLst>
              <a:ext uri="{FF2B5EF4-FFF2-40B4-BE49-F238E27FC236}">
                <a16:creationId xmlns:a16="http://schemas.microsoft.com/office/drawing/2014/main" id="{69AB1646-C4EA-4D72-B4C7-EC63F68F63E4}"/>
              </a:ext>
            </a:extLst>
          </p:cNvPr>
          <p:cNvSpPr>
            <a:spLocks noGrp="1"/>
          </p:cNvSpPr>
          <p:nvPr/>
        </p:nvSpPr>
        <p:spPr>
          <a:xfrm>
            <a:off x="3333750" y="4267200"/>
            <a:ext cx="476250" cy="323850"/>
          </a:xfrm>
          <a:prstGeom prst="rect">
            <a:avLst/>
          </a:prstGeom>
          <a:noFill/>
          <a:ln w="0">
            <a:noFill/>
          </a:ln>
        </p:spPr>
        <p:txBody>
          <a:bodyPr anchor="ctr">
            <a:noAutofit/>
          </a:bodyPr>
          <a:lstStyle/>
          <a:p>
            <a:pPr>
              <a:defRPr sz="2100" b="0">
                <a:solidFill>
                  <a:srgbClr val="1F497D"/>
                </a:solidFill>
                <a:latin typeface="ＭＳ Ｐゴシック"/>
                <a:ea typeface="ＭＳ Ｐゴシック"/>
                <a:cs typeface="ＭＳ Ｐゴシック"/>
              </a:defRPr>
            </a:pPr>
            <a:r>
              <a:rPr sz="2100" b="0">
                <a:solidFill>
                  <a:srgbClr val="1F497D"/>
                </a:solidFill>
                <a:latin typeface="ＭＳ Ｐゴシック"/>
                <a:ea typeface="ＭＳ Ｐゴシック"/>
                <a:cs typeface="ＭＳ Ｐゴシック"/>
              </a:rPr>
              <a:t>↓</a:t>
            </a:r>
          </a:p>
        </p:txBody>
      </p:sp>
      <p:sp>
        <p:nvSpPr>
          <p:cNvPr id="11" name="次回の値・症状・続けやすさで確認">
            <a:extLst>
              <a:ext uri="{FF2B5EF4-FFF2-40B4-BE49-F238E27FC236}">
                <a16:creationId xmlns:a16="http://schemas.microsoft.com/office/drawing/2014/main" id="{55F0C800-1883-40D2-B62F-1E5ADEDE69B4}"/>
              </a:ext>
            </a:extLst>
          </p:cNvPr>
          <p:cNvSpPr>
            <a:spLocks noGrp="1"/>
          </p:cNvSpPr>
          <p:nvPr/>
        </p:nvSpPr>
        <p:spPr>
          <a:xfrm>
            <a:off x="457200" y="4657725"/>
            <a:ext cx="6238875" cy="552450"/>
          </a:xfrm>
          <a:prstGeom prst="rect">
            <a:avLst/>
          </a:prstGeom>
          <a:solidFill>
            <a:srgbClr val="F2F5FA"/>
          </a:solidFill>
          <a:ln w="0">
            <a:noFill/>
          </a:ln>
        </p:spPr>
        <p:txBody>
          <a:bodyPr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次回の値・症状・続けやすさで確認</a:t>
            </a:r>
          </a:p>
        </p:txBody>
      </p:sp>
      <p:pic>
        <p:nvPicPr>
          <p:cNvPr id="29" name="図 28"/>
          <p:cNvPicPr>
            <a:picLocks noChangeAspect="1"/>
          </p:cNvPicPr>
          <p:nvPr/>
        </p:nvPicPr>
        <p:blipFill>
          <a:blip r:embed="rId3"/>
          <a:stretch/>
        </p:blipFill>
        <p:spPr>
          <a:xfrm>
            <a:off x="7002586" y="1047750"/>
            <a:ext cx="1711078" cy="1428750"/>
          </a:xfrm>
          <a:prstGeom prst="rect">
            <a:avLst/>
          </a:prstGeom>
        </p:spPr>
      </p:pic>
      <p:sp>
        <p:nvSpPr>
          <p:cNvPr id="13" name="Plan 計画">
            <a:extLst>
              <a:ext uri="{FF2B5EF4-FFF2-40B4-BE49-F238E27FC236}">
                <a16:creationId xmlns:a16="http://schemas.microsoft.com/office/drawing/2014/main" id="{E2CBB3F7-E2C7-4E62-9D81-0D7CC43156A0}"/>
              </a:ext>
            </a:extLst>
          </p:cNvPr>
          <p:cNvSpPr>
            <a:spLocks noGrp="1"/>
          </p:cNvSpPr>
          <p:nvPr/>
        </p:nvSpPr>
        <p:spPr>
          <a:xfrm>
            <a:off x="7096125" y="2667000"/>
            <a:ext cx="1666875" cy="400050"/>
          </a:xfrm>
          <a:prstGeom prst="rect">
            <a:avLst/>
          </a:prstGeom>
          <a:noFill/>
          <a:ln w="0">
            <a:noFill/>
          </a:ln>
        </p:spPr>
        <p:txBody>
          <a:bodyPr anchor="ctr">
            <a:noAutofit/>
          </a:bodyPr>
          <a:lstStyle/>
          <a:p>
            <a:pPr>
              <a:defRPr sz="1800" b="1">
                <a:solidFill>
                  <a:srgbClr val="1F497D"/>
                </a:solidFill>
                <a:latin typeface="ＭＳ Ｐゴシック"/>
                <a:ea typeface="ＭＳ Ｐゴシック"/>
                <a:cs typeface="ＭＳ Ｐゴシック"/>
              </a:defRPr>
            </a:pPr>
            <a:r>
              <a:rPr sz="1800" b="1">
                <a:solidFill>
                  <a:srgbClr val="1F497D"/>
                </a:solidFill>
                <a:latin typeface="ＭＳ Ｐゴシック"/>
                <a:ea typeface="ＭＳ Ｐゴシック"/>
                <a:cs typeface="ＭＳ Ｐゴシック"/>
              </a:rPr>
              <a:t>Plan 計画</a:t>
            </a:r>
          </a:p>
        </p:txBody>
      </p:sp>
      <p:sp>
        <p:nvSpPr>
          <p:cNvPr id="14" name="Do 実行">
            <a:extLst>
              <a:ext uri="{FF2B5EF4-FFF2-40B4-BE49-F238E27FC236}">
                <a16:creationId xmlns:a16="http://schemas.microsoft.com/office/drawing/2014/main" id="{0396F184-0D3F-4307-8C8D-88EA59A84485}"/>
              </a:ext>
            </a:extLst>
          </p:cNvPr>
          <p:cNvSpPr>
            <a:spLocks noGrp="1"/>
          </p:cNvSpPr>
          <p:nvPr/>
        </p:nvSpPr>
        <p:spPr>
          <a:xfrm>
            <a:off x="7096125" y="3762375"/>
            <a:ext cx="1666875" cy="400050"/>
          </a:xfrm>
          <a:prstGeom prst="rect">
            <a:avLst/>
          </a:prstGeom>
          <a:noFill/>
          <a:ln w="0">
            <a:noFill/>
          </a:ln>
        </p:spPr>
        <p:txBody>
          <a:bodyPr anchor="ctr">
            <a:noAutofit/>
          </a:bodyPr>
          <a:lstStyle/>
          <a:p>
            <a:pPr>
              <a:defRPr sz="1800" b="1">
                <a:solidFill>
                  <a:srgbClr val="1F497D"/>
                </a:solidFill>
                <a:latin typeface="ＭＳ Ｐゴシック"/>
                <a:ea typeface="ＭＳ Ｐゴシック"/>
                <a:cs typeface="ＭＳ Ｐゴシック"/>
              </a:defRPr>
            </a:pPr>
            <a:r>
              <a:rPr sz="1800" b="1">
                <a:solidFill>
                  <a:srgbClr val="1F497D"/>
                </a:solidFill>
                <a:latin typeface="ＭＳ Ｐゴシック"/>
                <a:ea typeface="ＭＳ Ｐゴシック"/>
                <a:cs typeface="ＭＳ Ｐゴシック"/>
              </a:rPr>
              <a:t>Do 実行</a:t>
            </a:r>
          </a:p>
        </p:txBody>
      </p:sp>
      <p:sp>
        <p:nvSpPr>
          <p:cNvPr id="15" name="Check 評価">
            <a:extLst>
              <a:ext uri="{FF2B5EF4-FFF2-40B4-BE49-F238E27FC236}">
                <a16:creationId xmlns:a16="http://schemas.microsoft.com/office/drawing/2014/main" id="{DECC1E6F-21A1-4026-8F71-6E4480729F12}"/>
              </a:ext>
            </a:extLst>
          </p:cNvPr>
          <p:cNvSpPr>
            <a:spLocks noGrp="1"/>
          </p:cNvSpPr>
          <p:nvPr/>
        </p:nvSpPr>
        <p:spPr>
          <a:xfrm>
            <a:off x="6953250" y="4676775"/>
            <a:ext cx="1857375" cy="400050"/>
          </a:xfrm>
          <a:prstGeom prst="rect">
            <a:avLst/>
          </a:prstGeom>
          <a:noFill/>
          <a:ln w="0">
            <a:noFill/>
          </a:ln>
        </p:spPr>
        <p:txBody>
          <a:bodyPr anchor="ctr">
            <a:noAutofit/>
          </a:bodyPr>
          <a:lstStyle/>
          <a:p>
            <a:pPr>
              <a:defRPr sz="1800" b="1">
                <a:solidFill>
                  <a:srgbClr val="1F497D"/>
                </a:solidFill>
                <a:latin typeface="ＭＳ Ｐゴシック"/>
                <a:ea typeface="ＭＳ Ｐゴシック"/>
                <a:cs typeface="ＭＳ Ｐゴシック"/>
              </a:defRPr>
            </a:pPr>
            <a:r>
              <a:rPr sz="1800" b="1">
                <a:solidFill>
                  <a:srgbClr val="1F497D"/>
                </a:solidFill>
                <a:latin typeface="ＭＳ Ｐゴシック"/>
                <a:ea typeface="ＭＳ Ｐゴシック"/>
                <a:cs typeface="ＭＳ Ｐゴシック"/>
              </a:rPr>
              <a:t>Check 評価</a:t>
            </a:r>
          </a:p>
        </p:txBody>
      </p:sp>
      <p:sp>
        <p:nvSpPr>
          <p:cNvPr id="16" name="Act 改善">
            <a:extLst>
              <a:ext uri="{FF2B5EF4-FFF2-40B4-BE49-F238E27FC236}">
                <a16:creationId xmlns:a16="http://schemas.microsoft.com/office/drawing/2014/main" id="{04D497DA-E3C0-41F2-90BA-649780558D81}"/>
              </a:ext>
            </a:extLst>
          </p:cNvPr>
          <p:cNvSpPr>
            <a:spLocks noGrp="1"/>
          </p:cNvSpPr>
          <p:nvPr/>
        </p:nvSpPr>
        <p:spPr>
          <a:xfrm>
            <a:off x="7096125" y="5400675"/>
            <a:ext cx="1666875" cy="400050"/>
          </a:xfrm>
          <a:prstGeom prst="rect">
            <a:avLst/>
          </a:prstGeom>
          <a:noFill/>
          <a:ln w="0">
            <a:noFill/>
          </a:ln>
        </p:spPr>
        <p:txBody>
          <a:bodyPr anchor="ctr">
            <a:noAutofit/>
          </a:bodyPr>
          <a:lstStyle/>
          <a:p>
            <a:pPr>
              <a:defRPr sz="1800" b="1">
                <a:solidFill>
                  <a:srgbClr val="1F497D"/>
                </a:solidFill>
                <a:latin typeface="ＭＳ Ｐゴシック"/>
                <a:ea typeface="ＭＳ Ｐゴシック"/>
                <a:cs typeface="ＭＳ Ｐゴシック"/>
              </a:defRPr>
            </a:pPr>
            <a:r>
              <a:rPr sz="1800" b="1">
                <a:solidFill>
                  <a:srgbClr val="1F497D"/>
                </a:solidFill>
                <a:latin typeface="ＭＳ Ｐゴシック"/>
                <a:ea typeface="ＭＳ Ｐゴシック"/>
                <a:cs typeface="ＭＳ Ｐゴシック"/>
              </a:rPr>
              <a:t>Act 改善</a:t>
            </a:r>
          </a:p>
        </p:txBody>
      </p:sp>
      <p:sp>
        <p:nvSpPr>
          <p:cNvPr id="19" name="うまくいかなければ、仮説と方法を見直す">
            <a:extLst>
              <a:ext uri="{FF2B5EF4-FFF2-40B4-BE49-F238E27FC236}">
                <a16:creationId xmlns:a16="http://schemas.microsoft.com/office/drawing/2014/main" id="{4A38C6D3-A587-5F9E-62EA-33FCDCB18568}"/>
              </a:ext>
            </a:extLst>
          </p:cNvPr>
          <p:cNvSpPr>
            <a:spLocks noGrp="1"/>
          </p:cNvSpPr>
          <p:nvPr/>
        </p:nvSpPr>
        <p:spPr>
          <a:xfrm>
            <a:off x="457200" y="5924550"/>
            <a:ext cx="8267700" cy="523875"/>
          </a:xfrm>
          <a:prstGeom prst="rect">
            <a:avLst/>
          </a:prstGeom>
          <a:noFill/>
          <a:ln w="0">
            <a:noFill/>
          </a:ln>
        </p:spPr>
        <p:txBody>
          <a:bodyPr anchor="ctr">
            <a:noAutofit/>
          </a:bodyPr>
          <a:lstStyle/>
          <a:p>
            <a:pPr>
              <a:defRPr sz="2250" b="1">
                <a:solidFill>
                  <a:srgbClr val="FF0000"/>
                </a:solidFill>
                <a:latin typeface="ＭＳ Ｐゴシック"/>
                <a:ea typeface="ＭＳ Ｐゴシック"/>
                <a:cs typeface="ＭＳ Ｐゴシック"/>
              </a:defRPr>
            </a:pPr>
            <a:r>
              <a:rPr sz="2250" b="1" dirty="0" err="1">
                <a:solidFill>
                  <a:srgbClr val="FF0000"/>
                </a:solidFill>
                <a:latin typeface="ＭＳ Ｐゴシック"/>
                <a:ea typeface="ＭＳ Ｐゴシック"/>
                <a:cs typeface="ＭＳ Ｐゴシック"/>
              </a:rPr>
              <a:t>うまくいかなければ、仮説と方法を見直す</a:t>
            </a:r>
            <a:endParaRPr lang="en-US" sz="2250" b="1" dirty="0">
              <a:solidFill>
                <a:srgbClr val="FF0000"/>
              </a:solidFill>
              <a:latin typeface="ＭＳ Ｐゴシック"/>
              <a:ea typeface="ＭＳ Ｐゴシック"/>
              <a:cs typeface="ＭＳ Ｐゴシック"/>
            </a:endParaRPr>
          </a:p>
          <a:p>
            <a:pPr>
              <a:defRPr sz="2250" b="1">
                <a:solidFill>
                  <a:srgbClr val="FF0000"/>
                </a:solidFill>
                <a:latin typeface="ＭＳ Ｐゴシック"/>
                <a:ea typeface="ＭＳ Ｐゴシック"/>
                <a:cs typeface="ＭＳ Ｐゴシック"/>
              </a:defRPr>
            </a:pPr>
            <a:r>
              <a:rPr lang="ja-JP" altLang="en-US" sz="2250" b="1" dirty="0">
                <a:solidFill>
                  <a:srgbClr val="FF0000"/>
                </a:solidFill>
                <a:latin typeface="ＭＳ Ｐゴシック"/>
                <a:ea typeface="ＭＳ Ｐゴシック"/>
                <a:cs typeface="ＭＳ Ｐゴシック"/>
              </a:rPr>
              <a:t>せっかく測るのであれば、データを生かすことができるように</a:t>
            </a:r>
            <a:r>
              <a:rPr lang="en-US" altLang="ja-JP" sz="2250" b="1" dirty="0">
                <a:solidFill>
                  <a:srgbClr val="FF0000"/>
                </a:solidFill>
                <a:latin typeface="ＭＳ Ｐゴシック"/>
                <a:ea typeface="ＭＳ Ｐゴシック"/>
                <a:cs typeface="ＭＳ Ｐゴシック"/>
              </a:rPr>
              <a:t>!</a:t>
            </a:r>
            <a:endParaRPr sz="2250" b="1" dirty="0">
              <a:solidFill>
                <a:srgbClr val="FF0000"/>
              </a:solidFill>
              <a:latin typeface="ＭＳ Ｐゴシック"/>
              <a:ea typeface="ＭＳ Ｐゴシック"/>
              <a:cs typeface="ＭＳ Ｐゴシック"/>
            </a:endParaRPr>
          </a:p>
        </p:txBody>
      </p:sp>
    </p:spTree>
    <p:extLst>
      <p:ext uri="{BB962C8B-B14F-4D97-AF65-F5344CB8AC3E}">
        <p14:creationId xmlns:p14="http://schemas.microsoft.com/office/powerpoint/2010/main" val="20520420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テキスト ボックス 1"/>
          <p:cNvSpPr txBox="1">
            <a:spLocks noChangeArrowheads="1"/>
          </p:cNvSpPr>
          <p:nvPr/>
        </p:nvSpPr>
        <p:spPr bwMode="auto">
          <a:xfrm>
            <a:off x="542692" y="1584893"/>
            <a:ext cx="787908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charset="0"/>
                <a:ea typeface="Osaka" charset="-128"/>
              </a:defRPr>
            </a:lvl1pPr>
            <a:lvl2pPr marL="742950" indent="-285750" eaLnBrk="0" hangingPunct="0">
              <a:defRPr kumimoji="1">
                <a:solidFill>
                  <a:schemeClr val="tx1"/>
                </a:solidFill>
                <a:latin typeface="Times" charset="0"/>
                <a:ea typeface="Osaka" charset="-128"/>
              </a:defRPr>
            </a:lvl2pPr>
            <a:lvl3pPr marL="1143000" indent="-228600" eaLnBrk="0" hangingPunct="0">
              <a:defRPr kumimoji="1">
                <a:solidFill>
                  <a:schemeClr val="tx1"/>
                </a:solidFill>
                <a:latin typeface="Times" charset="0"/>
                <a:ea typeface="Osaka" charset="-128"/>
              </a:defRPr>
            </a:lvl3pPr>
            <a:lvl4pPr marL="1600200" indent="-228600" eaLnBrk="0" hangingPunct="0">
              <a:defRPr kumimoji="1">
                <a:solidFill>
                  <a:schemeClr val="tx1"/>
                </a:solidFill>
                <a:latin typeface="Times" charset="0"/>
                <a:ea typeface="Osaka" charset="-128"/>
              </a:defRPr>
            </a:lvl4pPr>
            <a:lvl5pPr marL="2057400" indent="-228600" eaLnBrk="0" hangingPunct="0">
              <a:defRPr kumimoji="1">
                <a:solidFill>
                  <a:schemeClr val="tx1"/>
                </a:solidFill>
                <a:latin typeface="Times" charset="0"/>
                <a:ea typeface="Osaka" charset="-128"/>
              </a:defRPr>
            </a:lvl5pPr>
            <a:lvl6pPr marL="2514600" indent="-228600" eaLnBrk="0" fontAlgn="base" hangingPunct="0">
              <a:spcBef>
                <a:spcPct val="0"/>
              </a:spcBef>
              <a:spcAft>
                <a:spcPct val="0"/>
              </a:spcAft>
              <a:defRPr kumimoji="1">
                <a:solidFill>
                  <a:schemeClr val="tx1"/>
                </a:solidFill>
                <a:latin typeface="Times" charset="0"/>
                <a:ea typeface="Osaka" charset="-128"/>
              </a:defRPr>
            </a:lvl6pPr>
            <a:lvl7pPr marL="2971800" indent="-228600" eaLnBrk="0" fontAlgn="base" hangingPunct="0">
              <a:spcBef>
                <a:spcPct val="0"/>
              </a:spcBef>
              <a:spcAft>
                <a:spcPct val="0"/>
              </a:spcAft>
              <a:defRPr kumimoji="1">
                <a:solidFill>
                  <a:schemeClr val="tx1"/>
                </a:solidFill>
                <a:latin typeface="Times" charset="0"/>
                <a:ea typeface="Osaka" charset="-128"/>
              </a:defRPr>
            </a:lvl7pPr>
            <a:lvl8pPr marL="3429000" indent="-228600" eaLnBrk="0" fontAlgn="base" hangingPunct="0">
              <a:spcBef>
                <a:spcPct val="0"/>
              </a:spcBef>
              <a:spcAft>
                <a:spcPct val="0"/>
              </a:spcAft>
              <a:defRPr kumimoji="1">
                <a:solidFill>
                  <a:schemeClr val="tx1"/>
                </a:solidFill>
                <a:latin typeface="Times" charset="0"/>
                <a:ea typeface="Osaka" charset="-128"/>
              </a:defRPr>
            </a:lvl8pPr>
            <a:lvl9pPr marL="3886200" indent="-228600" eaLnBrk="0" fontAlgn="base" hangingPunct="0">
              <a:spcBef>
                <a:spcPct val="0"/>
              </a:spcBef>
              <a:spcAft>
                <a:spcPct val="0"/>
              </a:spcAft>
              <a:defRPr kumimoji="1">
                <a:solidFill>
                  <a:schemeClr val="tx1"/>
                </a:solidFill>
                <a:latin typeface="Times" charset="0"/>
                <a:ea typeface="Osaka" charset="-128"/>
              </a:defRPr>
            </a:lvl9pPr>
          </a:lstStyle>
          <a:p>
            <a:pPr eaLnBrk="1" hangingPunct="1"/>
            <a:r>
              <a:rPr lang="en-US" altLang="ja-JP" sz="3600" dirty="0"/>
              <a:t>4.</a:t>
            </a:r>
            <a:r>
              <a:rPr lang="ja-JP" altLang="en-US" sz="3600" dirty="0"/>
              <a:t> 持続グルコースモニタリング</a:t>
            </a:r>
            <a:endParaRPr lang="en-US" altLang="ja-JP" sz="3600" dirty="0"/>
          </a:p>
          <a:p>
            <a:pPr eaLnBrk="1" hangingPunct="1"/>
            <a:endParaRPr lang="en-US" altLang="ja-JP" sz="3600" dirty="0"/>
          </a:p>
          <a:p>
            <a:pPr eaLnBrk="1" hangingPunct="1"/>
            <a:r>
              <a:rPr lang="en-US" altLang="ja-JP" sz="3600" dirty="0"/>
              <a:t>(CGM : Continuous Glucose Monitoring)</a:t>
            </a:r>
          </a:p>
        </p:txBody>
      </p:sp>
    </p:spTree>
    <p:extLst>
      <p:ext uri="{BB962C8B-B14F-4D97-AF65-F5344CB8AC3E}">
        <p14:creationId xmlns:p14="http://schemas.microsoft.com/office/powerpoint/2010/main" val="1899005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877" y="319227"/>
            <a:ext cx="8397338" cy="5927241"/>
          </a:xfrm>
          <a:prstGeom prst="rect">
            <a:avLst/>
          </a:prstGeom>
        </p:spPr>
      </p:pic>
    </p:spTree>
    <p:extLst>
      <p:ext uri="{BB962C8B-B14F-4D97-AF65-F5344CB8AC3E}">
        <p14:creationId xmlns:p14="http://schemas.microsoft.com/office/powerpoint/2010/main" val="3610512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AAC5AF76-3E3F-7617-6E65-BA14AE4CB894}"/>
              </a:ext>
            </a:extLst>
          </p:cNvPr>
          <p:cNvSpPr txBox="1"/>
          <p:nvPr/>
        </p:nvSpPr>
        <p:spPr>
          <a:xfrm>
            <a:off x="318654" y="148257"/>
            <a:ext cx="8506691"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持続グルコースモニタリング</a:t>
            </a:r>
            <a:r>
              <a:rPr kumimoji="1" lang="en-US" altLang="ja-JP"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(CGM)</a:t>
            </a:r>
            <a:r>
              <a:rPr kumimoji="1" lang="ja-JP"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とは</a:t>
            </a:r>
            <a:endParaRPr kumimoji="1" lang="en-US" altLang="ja-JP"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6" name="テキスト ボックス 5">
            <a:extLst>
              <a:ext uri="{FF2B5EF4-FFF2-40B4-BE49-F238E27FC236}">
                <a16:creationId xmlns:a16="http://schemas.microsoft.com/office/drawing/2014/main" id="{00AD3766-11B0-418D-70DA-EF4F092058A8}"/>
              </a:ext>
            </a:extLst>
          </p:cNvPr>
          <p:cNvSpPr txBox="1"/>
          <p:nvPr/>
        </p:nvSpPr>
        <p:spPr>
          <a:xfrm>
            <a:off x="152399" y="1706572"/>
            <a:ext cx="8679873" cy="3108543"/>
          </a:xfrm>
          <a:prstGeom prst="rect">
            <a:avLst/>
          </a:prstGeom>
          <a:noFill/>
        </p:spPr>
        <p:txBody>
          <a:bodyPr wrap="square">
            <a:spAutoFit/>
          </a:bodyPr>
          <a:lstStyle/>
          <a:p>
            <a:r>
              <a:rPr lang="ja-JP" altLang="en-US" sz="2800" b="0" i="0" dirty="0">
                <a:solidFill>
                  <a:srgbClr val="000000"/>
                </a:solidFill>
                <a:effectLst/>
                <a:latin typeface="ヒラギノ角ゴ Pro W3"/>
              </a:rPr>
              <a:t>持続グルコースモニタリング（</a:t>
            </a:r>
            <a:r>
              <a:rPr lang="en-US" altLang="ja-JP" sz="2800" b="0" i="0" dirty="0">
                <a:solidFill>
                  <a:srgbClr val="000000"/>
                </a:solidFill>
                <a:effectLst/>
                <a:latin typeface="ヒラギノ角ゴ Pro W3"/>
              </a:rPr>
              <a:t>CGM</a:t>
            </a:r>
            <a:r>
              <a:rPr lang="ja-JP" altLang="en-US" sz="2800" b="0" i="0" dirty="0">
                <a:solidFill>
                  <a:srgbClr val="000000"/>
                </a:solidFill>
                <a:effectLst/>
                <a:latin typeface="ヒラギノ角ゴ Pro W3"/>
              </a:rPr>
              <a:t>：</a:t>
            </a:r>
            <a:r>
              <a:rPr lang="en-US" altLang="ja-JP" sz="2800" b="0" i="0" dirty="0">
                <a:solidFill>
                  <a:srgbClr val="000000"/>
                </a:solidFill>
                <a:effectLst/>
                <a:latin typeface="ヒラギノ角ゴ Pro W3"/>
              </a:rPr>
              <a:t>Continuous Glucose Monitoring</a:t>
            </a:r>
            <a:r>
              <a:rPr lang="ja-JP" altLang="en-US" sz="2800" b="0" i="0" dirty="0">
                <a:solidFill>
                  <a:srgbClr val="000000"/>
                </a:solidFill>
                <a:effectLst/>
                <a:latin typeface="ヒラギノ角ゴ Pro W3"/>
              </a:rPr>
              <a:t>）とは、皮下に刺した細いセンサーにより皮下の間質液中の糖濃度（間質グルコース値）を持続的に測定することで、</a:t>
            </a:r>
            <a:r>
              <a:rPr lang="en-US" altLang="ja-JP" sz="2800" b="0" i="0" dirty="0">
                <a:solidFill>
                  <a:srgbClr val="000000"/>
                </a:solidFill>
                <a:effectLst/>
                <a:latin typeface="ヒラギノ角ゴ Pro W3"/>
              </a:rPr>
              <a:t>1</a:t>
            </a:r>
            <a:r>
              <a:rPr lang="ja-JP" altLang="en-US" sz="2800" b="0" i="0" dirty="0">
                <a:solidFill>
                  <a:srgbClr val="000000"/>
                </a:solidFill>
                <a:effectLst/>
                <a:latin typeface="ヒラギノ角ゴ Pro W3"/>
              </a:rPr>
              <a:t>日の血糖変動を知ることが出来る医療機器。常にスマートフォンなどの画面に間質グルコース値が表示され、患者自身がリアルタイムに血糖変動を見ながら生活することができる。</a:t>
            </a:r>
            <a:endParaRPr lang="ja-JP" altLang="en-US" sz="2800" dirty="0"/>
          </a:p>
        </p:txBody>
      </p:sp>
    </p:spTree>
    <p:extLst>
      <p:ext uri="{BB962C8B-B14F-4D97-AF65-F5344CB8AC3E}">
        <p14:creationId xmlns:p14="http://schemas.microsoft.com/office/powerpoint/2010/main" val="3981218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 CGMとは何か">
            <a:extLst>
              <a:ext uri="{FF2B5EF4-FFF2-40B4-BE49-F238E27FC236}">
                <a16:creationId xmlns:a16="http://schemas.microsoft.com/office/drawing/2014/main" id="{F388A4F6-9CD5-4A1D-856F-FFF20009CEFA}"/>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CGMとは何か</a:t>
            </a:r>
          </a:p>
        </p:txBody>
      </p:sp>
      <p:sp>
        <p:nvSpPr>
          <p:cNvPr id="2" name="1">
            <a:extLst>
              <a:ext uri="{FF2B5EF4-FFF2-40B4-BE49-F238E27FC236}">
                <a16:creationId xmlns:a16="http://schemas.microsoft.com/office/drawing/2014/main" id="{CE4966F0-8A41-4B4C-B04E-6F05661042B9}"/>
              </a:ext>
            </a:extLst>
          </p:cNvPr>
          <p:cNvSpPr>
            <a:spLocks noGrp="1"/>
          </p:cNvSpPr>
          <p:nvPr/>
        </p:nvSpPr>
        <p:spPr>
          <a:xfrm>
            <a:off x="8791575" y="47625"/>
            <a:ext cx="266700"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a:t>
            </a:r>
          </a:p>
        </p:txBody>
      </p:sp>
      <p:sp>
        <p:nvSpPr>
          <p:cNvPr id="3" name="皮下のセンサーで、グルコースの変化を&#10;昼夜にわたり連続して測定す">
            <a:extLst>
              <a:ext uri="{FF2B5EF4-FFF2-40B4-BE49-F238E27FC236}">
                <a16:creationId xmlns:a16="http://schemas.microsoft.com/office/drawing/2014/main" id="{6D731771-D80C-4D81-A640-8E750BA1FCD8}"/>
              </a:ext>
            </a:extLst>
          </p:cNvPr>
          <p:cNvSpPr>
            <a:spLocks noGrp="1"/>
          </p:cNvSpPr>
          <p:nvPr/>
        </p:nvSpPr>
        <p:spPr>
          <a:xfrm>
            <a:off x="400050" y="952500"/>
            <a:ext cx="8286750" cy="857250"/>
          </a:xfrm>
          <a:prstGeom prst="rect">
            <a:avLst/>
          </a:prstGeom>
          <a:noFill/>
          <a:ln w="0">
            <a:noFill/>
          </a:ln>
        </p:spPr>
        <p:txBody>
          <a:bodyPr lIns="57150" tIns="28575" rIns="57150" bIns="28575" anchor="ctr">
            <a:noAutofit/>
          </a:bodyPr>
          <a:lstStyle/>
          <a:p>
            <a:pPr>
              <a:defRPr sz="2550" b="0">
                <a:solidFill>
                  <a:srgbClr val="000000"/>
                </a:solidFill>
                <a:latin typeface="ＭＳ Ｐゴシック"/>
                <a:ea typeface="ＭＳ Ｐゴシック"/>
                <a:cs typeface="ＭＳ Ｐゴシック"/>
              </a:defRPr>
            </a:pPr>
            <a:r>
              <a:rPr sz="2550" b="0">
                <a:solidFill>
                  <a:srgbClr val="000000"/>
                </a:solidFill>
                <a:latin typeface="ＭＳ Ｐゴシック"/>
                <a:ea typeface="ＭＳ Ｐゴシック"/>
                <a:cs typeface="ＭＳ Ｐゴシック"/>
              </a:rPr>
              <a:t>皮下のセンサーで、グルコースの変化を</a:t>
            </a:r>
          </a:p>
          <a:p>
            <a:pPr>
              <a:defRPr sz="2550" b="0">
                <a:solidFill>
                  <a:srgbClr val="000000"/>
                </a:solidFill>
                <a:latin typeface="ＭＳ Ｐゴシック"/>
                <a:ea typeface="ＭＳ Ｐゴシック"/>
                <a:cs typeface="ＭＳ Ｐゴシック"/>
              </a:defRPr>
            </a:pPr>
            <a:r>
              <a:rPr sz="2550" b="0">
                <a:solidFill>
                  <a:srgbClr val="000000"/>
                </a:solidFill>
                <a:latin typeface="ＭＳ Ｐゴシック"/>
                <a:ea typeface="ＭＳ Ｐゴシック"/>
                <a:cs typeface="ＭＳ Ｐゴシック"/>
              </a:rPr>
              <a:t>昼夜にわたり連続して測定する機器です。</a:t>
            </a:r>
          </a:p>
        </p:txBody>
      </p:sp>
      <p:sp>
        <p:nvSpPr>
          <p:cNvPr id="4" name="CGM：Continuous Glucose Monitorin">
            <a:extLst>
              <a:ext uri="{FF2B5EF4-FFF2-40B4-BE49-F238E27FC236}">
                <a16:creationId xmlns:a16="http://schemas.microsoft.com/office/drawing/2014/main" id="{01F7078F-C2D6-45DE-9E05-79C7E738C53B}"/>
              </a:ext>
            </a:extLst>
          </p:cNvPr>
          <p:cNvSpPr>
            <a:spLocks noGrp="1"/>
          </p:cNvSpPr>
          <p:nvPr/>
        </p:nvSpPr>
        <p:spPr>
          <a:xfrm>
            <a:off x="419100" y="1943100"/>
            <a:ext cx="8248650" cy="304800"/>
          </a:xfrm>
          <a:prstGeom prst="rect">
            <a:avLst/>
          </a:prstGeom>
          <a:noFill/>
          <a:ln w="0">
            <a:noFill/>
          </a:ln>
        </p:spPr>
        <p:txBody>
          <a:bodyPr lIns="57150" tIns="28575" rIns="57150" bIns="28575" anchor="ctr">
            <a:noAutofit/>
          </a:bodyPr>
          <a:lstStyle/>
          <a:p>
            <a:pPr>
              <a:defRPr sz="1650" b="0">
                <a:solidFill>
                  <a:srgbClr val="FF3399"/>
                </a:solidFill>
                <a:latin typeface="ＭＳ Ｐゴシック"/>
                <a:ea typeface="ＭＳ Ｐゴシック"/>
                <a:cs typeface="ＭＳ Ｐゴシック"/>
              </a:defRPr>
            </a:pPr>
            <a:r>
              <a:rPr sz="1650" b="0">
                <a:solidFill>
                  <a:srgbClr val="FF3399"/>
                </a:solidFill>
                <a:latin typeface="ＭＳ Ｐゴシック"/>
                <a:ea typeface="ＭＳ Ｐゴシック"/>
                <a:cs typeface="ＭＳ Ｐゴシック"/>
              </a:rPr>
              <a:t>CGM：Continuous Glucose Monitoring（持続グルコース測定）</a:t>
            </a:r>
          </a:p>
        </p:txBody>
      </p:sp>
      <p:pic>
        <p:nvPicPr>
          <p:cNvPr id="14" name="図 13"/>
          <p:cNvPicPr>
            <a:picLocks noChangeAspect="1"/>
          </p:cNvPicPr>
          <p:nvPr/>
        </p:nvPicPr>
        <p:blipFill>
          <a:blip r:embed="rId3"/>
          <a:stretch/>
        </p:blipFill>
        <p:spPr>
          <a:xfrm>
            <a:off x="400050" y="2673670"/>
            <a:ext cx="4191000" cy="2406010"/>
          </a:xfrm>
          <a:prstGeom prst="rect">
            <a:avLst/>
          </a:prstGeom>
        </p:spPr>
      </p:pic>
      <p:sp>
        <p:nvSpPr>
          <p:cNvPr id="6" name="測るのは「間質液」&#10;細胞の間にある液体です。">
            <a:extLst>
              <a:ext uri="{FF2B5EF4-FFF2-40B4-BE49-F238E27FC236}">
                <a16:creationId xmlns:a16="http://schemas.microsoft.com/office/drawing/2014/main" id="{2ED41958-631D-46B3-8936-D1E8EF155FD1}"/>
              </a:ext>
            </a:extLst>
          </p:cNvPr>
          <p:cNvSpPr>
            <a:spLocks noGrp="1"/>
          </p:cNvSpPr>
          <p:nvPr/>
        </p:nvSpPr>
        <p:spPr>
          <a:xfrm>
            <a:off x="4810125" y="2667000"/>
            <a:ext cx="3914775" cy="838200"/>
          </a:xfrm>
          <a:prstGeom prst="rect">
            <a:avLst/>
          </a:prstGeom>
          <a:noFill/>
          <a:ln w="0">
            <a:noFill/>
          </a:ln>
        </p:spPr>
        <p:txBody>
          <a:bodyPr lIns="57150" tIns="28575" rIns="57150" bIns="28575"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測るのは「間質液」</a:t>
            </a:r>
          </a:p>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細胞の間にある液体です。</a:t>
            </a:r>
          </a:p>
        </p:txBody>
      </p:sp>
      <p:sp>
        <p:nvSpPr>
          <p:cNvPr id="7" name="SMBG：測った時点の血糖値&#10;CGM：時間に沿った変化">
            <a:extLst>
              <a:ext uri="{FF2B5EF4-FFF2-40B4-BE49-F238E27FC236}">
                <a16:creationId xmlns:a16="http://schemas.microsoft.com/office/drawing/2014/main" id="{14DD6F42-C129-45C3-B491-2D3C2DB72584}"/>
              </a:ext>
            </a:extLst>
          </p:cNvPr>
          <p:cNvSpPr>
            <a:spLocks noGrp="1"/>
          </p:cNvSpPr>
          <p:nvPr/>
        </p:nvSpPr>
        <p:spPr>
          <a:xfrm>
            <a:off x="4810125" y="3848100"/>
            <a:ext cx="3914775" cy="838200"/>
          </a:xfrm>
          <a:prstGeom prst="rect">
            <a:avLst/>
          </a:prstGeom>
          <a:noFill/>
          <a:ln w="0">
            <a:noFill/>
          </a:ln>
        </p:spPr>
        <p:txBody>
          <a:bodyPr lIns="57150" tIns="28575" rIns="57150" bIns="28575" anchor="ctr">
            <a:noAutofit/>
          </a:bodyPr>
          <a:lstStyle/>
          <a:p>
            <a:pPr>
              <a:defRPr sz="2175" b="0">
                <a:solidFill>
                  <a:srgbClr val="000000"/>
                </a:solidFill>
                <a:latin typeface="ＭＳ Ｐゴシック"/>
                <a:ea typeface="ＭＳ Ｐゴシック"/>
                <a:cs typeface="ＭＳ Ｐゴシック"/>
              </a:defRPr>
            </a:pPr>
            <a:r>
              <a:rPr sz="2175" b="0">
                <a:solidFill>
                  <a:srgbClr val="000000"/>
                </a:solidFill>
                <a:latin typeface="ＭＳ Ｐゴシック"/>
                <a:ea typeface="ＭＳ Ｐゴシック"/>
                <a:cs typeface="ＭＳ Ｐゴシック"/>
              </a:rPr>
              <a:t>SMBG：測った時点の血糖値</a:t>
            </a:r>
          </a:p>
          <a:p>
            <a:pPr>
              <a:defRPr sz="2175" b="0">
                <a:solidFill>
                  <a:srgbClr val="000000"/>
                </a:solidFill>
                <a:latin typeface="ＭＳ Ｐゴシック"/>
                <a:ea typeface="ＭＳ Ｐゴシック"/>
                <a:cs typeface="ＭＳ Ｐゴシック"/>
              </a:defRPr>
            </a:pPr>
            <a:r>
              <a:rPr sz="2175" b="0">
                <a:solidFill>
                  <a:srgbClr val="000000"/>
                </a:solidFill>
                <a:latin typeface="ＭＳ Ｐゴシック"/>
                <a:ea typeface="ＭＳ Ｐゴシック"/>
                <a:cs typeface="ＭＳ Ｐゴシック"/>
              </a:rPr>
              <a:t>CGM：時間に沿った変化</a:t>
            </a:r>
          </a:p>
        </p:txBody>
      </p:sp>
      <p:sp>
        <p:nvSpPr>
          <p:cNvPr id="8" name="食後の上昇や、気づきにくい夜間の低値が見えます。">
            <a:extLst>
              <a:ext uri="{FF2B5EF4-FFF2-40B4-BE49-F238E27FC236}">
                <a16:creationId xmlns:a16="http://schemas.microsoft.com/office/drawing/2014/main" id="{78412FED-46F1-49B3-B45C-40FAADDCFA23}"/>
              </a:ext>
            </a:extLst>
          </p:cNvPr>
          <p:cNvSpPr>
            <a:spLocks noGrp="1"/>
          </p:cNvSpPr>
          <p:nvPr/>
        </p:nvSpPr>
        <p:spPr>
          <a:xfrm>
            <a:off x="409575" y="5581650"/>
            <a:ext cx="8267700" cy="523875"/>
          </a:xfrm>
          <a:prstGeom prst="rect">
            <a:avLst/>
          </a:prstGeom>
          <a:noFill/>
          <a:ln w="0">
            <a:noFill/>
          </a:ln>
        </p:spPr>
        <p:txBody>
          <a:bodyPr lIns="57150" tIns="28575" rIns="57150" bIns="28575" anchor="ctr">
            <a:noAutofit/>
          </a:bodyPr>
          <a:lstStyle/>
          <a:p>
            <a:pPr>
              <a:defRPr sz="2175" b="1">
                <a:solidFill>
                  <a:srgbClr val="FF0000"/>
                </a:solidFill>
                <a:latin typeface="ＭＳ Ｐゴシック"/>
                <a:ea typeface="ＭＳ Ｐゴシック"/>
                <a:cs typeface="ＭＳ Ｐゴシック"/>
              </a:defRPr>
            </a:pPr>
            <a:r>
              <a:rPr sz="2175" b="1">
                <a:solidFill>
                  <a:srgbClr val="FF0000"/>
                </a:solidFill>
                <a:latin typeface="ＭＳ Ｐゴシック"/>
                <a:ea typeface="ＭＳ Ｐゴシック"/>
                <a:cs typeface="ＭＳ Ｐゴシック"/>
              </a:rPr>
              <a:t>食後の上昇や、気づきにくい夜間の低値が見えます。</a:t>
            </a:r>
          </a:p>
        </p:txBody>
      </p:sp>
    </p:spTree>
    <p:extLst>
      <p:ext uri="{BB962C8B-B14F-4D97-AF65-F5344CB8AC3E}">
        <p14:creationId xmlns:p14="http://schemas.microsoft.com/office/powerpoint/2010/main" val="13013334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2B1F4D9-3E50-CC17-E97D-3D397596E2B1}"/>
              </a:ext>
            </a:extLst>
          </p:cNvPr>
          <p:cNvSpPr txBox="1"/>
          <p:nvPr/>
        </p:nvSpPr>
        <p:spPr>
          <a:xfrm>
            <a:off x="304800" y="3987067"/>
            <a:ext cx="2787686" cy="769441"/>
          </a:xfrm>
          <a:prstGeom prst="rect">
            <a:avLst/>
          </a:prstGeom>
          <a:noFill/>
        </p:spPr>
        <p:txBody>
          <a:bodyPr wrap="none" rtlCol="0">
            <a:spAutoFit/>
          </a:bodyPr>
          <a:lstStyle/>
          <a:p>
            <a:r>
              <a:rPr kumimoji="1" lang="en-US" altLang="ja-JP" sz="4400" dirty="0"/>
              <a:t>Dexcom G7</a:t>
            </a:r>
            <a:endParaRPr kumimoji="1" lang="ja-JP" altLang="en-US" sz="4400" dirty="0"/>
          </a:p>
        </p:txBody>
      </p:sp>
      <p:sp>
        <p:nvSpPr>
          <p:cNvPr id="6" name="正方形/長方形 5">
            <a:extLst>
              <a:ext uri="{FF2B5EF4-FFF2-40B4-BE49-F238E27FC236}">
                <a16:creationId xmlns:a16="http://schemas.microsoft.com/office/drawing/2014/main" id="{5B10CB46-F595-1E80-2452-126EEC4590AF}"/>
              </a:ext>
            </a:extLst>
          </p:cNvPr>
          <p:cNvSpPr/>
          <p:nvPr/>
        </p:nvSpPr>
        <p:spPr>
          <a:xfrm>
            <a:off x="6165273" y="3816927"/>
            <a:ext cx="2497363" cy="285403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676D0D4-25DD-A039-724B-8E026691F990}"/>
              </a:ext>
            </a:extLst>
          </p:cNvPr>
          <p:cNvSpPr txBox="1"/>
          <p:nvPr/>
        </p:nvSpPr>
        <p:spPr>
          <a:xfrm>
            <a:off x="356673" y="638212"/>
            <a:ext cx="3995581" cy="769441"/>
          </a:xfrm>
          <a:prstGeom prst="rect">
            <a:avLst/>
          </a:prstGeom>
          <a:noFill/>
        </p:spPr>
        <p:txBody>
          <a:bodyPr wrap="none" rtlCol="0">
            <a:spAutoFit/>
          </a:bodyPr>
          <a:lstStyle/>
          <a:p>
            <a:r>
              <a:rPr kumimoji="1" lang="en-US" altLang="ja-JP" sz="4400" dirty="0" err="1"/>
              <a:t>FreeStyle</a:t>
            </a:r>
            <a:r>
              <a:rPr kumimoji="1" lang="ja-JP" altLang="en-US" sz="4400" dirty="0"/>
              <a:t>リブレ</a:t>
            </a:r>
            <a:r>
              <a:rPr kumimoji="1" lang="en-US" altLang="ja-JP" sz="4400" dirty="0"/>
              <a:t>2</a:t>
            </a:r>
            <a:endParaRPr kumimoji="1" lang="ja-JP" altLang="en-US" sz="4400" dirty="0"/>
          </a:p>
        </p:txBody>
      </p:sp>
      <p:sp>
        <p:nvSpPr>
          <p:cNvPr id="12" name="テキスト ボックス 11">
            <a:extLst>
              <a:ext uri="{FF2B5EF4-FFF2-40B4-BE49-F238E27FC236}">
                <a16:creationId xmlns:a16="http://schemas.microsoft.com/office/drawing/2014/main" id="{64AA20C9-D444-26FB-B41B-EA38D0715012}"/>
              </a:ext>
            </a:extLst>
          </p:cNvPr>
          <p:cNvSpPr txBox="1"/>
          <p:nvPr/>
        </p:nvSpPr>
        <p:spPr>
          <a:xfrm>
            <a:off x="716891" y="27637"/>
            <a:ext cx="8427109"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持続グルコースモニタリング</a:t>
            </a:r>
            <a:r>
              <a:rPr kumimoji="1" lang="en-US" altLang="ja-JP"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(CGM )</a:t>
            </a:r>
            <a:endParaRPr lang="ja-JP" altLang="en-US" dirty="0"/>
          </a:p>
        </p:txBody>
      </p:sp>
      <p:pic>
        <p:nvPicPr>
          <p:cNvPr id="7" name="Picture 2">
            <a:extLst>
              <a:ext uri="{FF2B5EF4-FFF2-40B4-BE49-F238E27FC236}">
                <a16:creationId xmlns:a16="http://schemas.microsoft.com/office/drawing/2014/main" id="{E777F7BD-67EF-9F0B-2A08-443426ABF0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8728" y="1356055"/>
            <a:ext cx="2278665" cy="2565126"/>
          </a:xfrm>
          <a:prstGeom prst="rect">
            <a:avLst/>
          </a:prstGeom>
          <a:noFill/>
          <a:extLst>
            <a:ext uri="{909E8E84-426E-40DD-AFC4-6F175D3DCCD1}">
              <a14:hiddenFill xmlns:a14="http://schemas.microsoft.com/office/drawing/2010/main">
                <a:solidFill>
                  <a:srgbClr val="FFFFFF"/>
                </a:solidFill>
              </a14:hiddenFill>
            </a:ext>
          </a:extLst>
        </p:spPr>
      </p:pic>
      <p:pic>
        <p:nvPicPr>
          <p:cNvPr id="3" name="図 2" descr="dexcom g7 product family">
            <a:extLst>
              <a:ext uri="{FF2B5EF4-FFF2-40B4-BE49-F238E27FC236}">
                <a16:creationId xmlns:a16="http://schemas.microsoft.com/office/drawing/2014/main" id="{D0CB0180-E91E-EFCB-9F34-07BD225D0191}"/>
              </a:ext>
            </a:extLst>
          </p:cNvPr>
          <p:cNvPicPr>
            <a:picLocks noChangeAspect="1"/>
          </p:cNvPicPr>
          <p:nvPr/>
        </p:nvPicPr>
        <p:blipFill>
          <a:blip r:embed="rId3"/>
          <a:stretch>
            <a:fillRect/>
          </a:stretch>
        </p:blipFill>
        <p:spPr>
          <a:xfrm>
            <a:off x="2567586" y="4022663"/>
            <a:ext cx="4228343" cy="2797295"/>
          </a:xfrm>
          <a:prstGeom prst="rect">
            <a:avLst/>
          </a:prstGeom>
        </p:spPr>
      </p:pic>
    </p:spTree>
    <p:extLst>
      <p:ext uri="{BB962C8B-B14F-4D97-AF65-F5344CB8AC3E}">
        <p14:creationId xmlns:p14="http://schemas.microsoft.com/office/powerpoint/2010/main" val="3740712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44419" y="4688302"/>
            <a:ext cx="1047082" cy="369332"/>
          </a:xfrm>
          <a:prstGeom prst="rect">
            <a:avLst/>
          </a:prstGeom>
          <a:noFill/>
        </p:spPr>
        <p:txBody>
          <a:bodyPr wrap="none" rtlCol="0">
            <a:spAutoFit/>
          </a:bodyPr>
          <a:lstStyle/>
          <a:p>
            <a:r>
              <a:rPr kumimoji="1" lang="ja-JP" altLang="en-US" dirty="0"/>
              <a:t>センサー</a:t>
            </a:r>
          </a:p>
        </p:txBody>
      </p:sp>
      <p:sp>
        <p:nvSpPr>
          <p:cNvPr id="5" name="テキスト ボックス 4"/>
          <p:cNvSpPr txBox="1"/>
          <p:nvPr/>
        </p:nvSpPr>
        <p:spPr>
          <a:xfrm>
            <a:off x="1447974" y="809671"/>
            <a:ext cx="3076227" cy="369332"/>
          </a:xfrm>
          <a:prstGeom prst="rect">
            <a:avLst/>
          </a:prstGeom>
          <a:noFill/>
        </p:spPr>
        <p:txBody>
          <a:bodyPr wrap="none" rtlCol="0">
            <a:spAutoFit/>
          </a:bodyPr>
          <a:lstStyle/>
          <a:p>
            <a:r>
              <a:rPr kumimoji="1" lang="ja-JP" altLang="en-US" dirty="0"/>
              <a:t>スマートフォン</a:t>
            </a:r>
            <a:r>
              <a:rPr kumimoji="1" lang="en-US" altLang="ja-JP" dirty="0"/>
              <a:t>(</a:t>
            </a:r>
            <a:r>
              <a:rPr lang="en-US" altLang="ja-JP" dirty="0"/>
              <a:t>Bluetooth</a:t>
            </a:r>
            <a:r>
              <a:rPr lang="ja-JP" altLang="en-US" dirty="0"/>
              <a:t>接続</a:t>
            </a:r>
            <a:r>
              <a:rPr kumimoji="1" lang="en-US" altLang="ja-JP" dirty="0"/>
              <a:t>)</a:t>
            </a:r>
            <a:endParaRPr kumimoji="1" lang="ja-JP" altLang="en-US" dirty="0"/>
          </a:p>
        </p:txBody>
      </p:sp>
      <p:sp>
        <p:nvSpPr>
          <p:cNvPr id="6" name="正方形/長方形 5"/>
          <p:cNvSpPr/>
          <p:nvPr/>
        </p:nvSpPr>
        <p:spPr>
          <a:xfrm>
            <a:off x="3172167" y="146293"/>
            <a:ext cx="2955681" cy="584775"/>
          </a:xfrm>
          <a:prstGeom prst="rect">
            <a:avLst/>
          </a:prstGeom>
        </p:spPr>
        <p:txBody>
          <a:bodyPr wrap="none">
            <a:spAutoFit/>
          </a:bodyPr>
          <a:lstStyle/>
          <a:p>
            <a:r>
              <a:rPr lang="en-US" altLang="ja-JP" sz="3200" dirty="0" err="1"/>
              <a:t>FreeStyle</a:t>
            </a:r>
            <a:r>
              <a:rPr lang="ja-JP" altLang="en-US" sz="3200" dirty="0"/>
              <a:t>リブレ</a:t>
            </a:r>
            <a:r>
              <a:rPr lang="en-US" altLang="ja-JP" sz="3200" dirty="0"/>
              <a:t>2</a:t>
            </a:r>
            <a:endParaRPr lang="ja-JP" altLang="en-US" sz="3200" dirty="0"/>
          </a:p>
        </p:txBody>
      </p:sp>
      <p:pic>
        <p:nvPicPr>
          <p:cNvPr id="1026" name="Picture 2">
            <a:extLst>
              <a:ext uri="{FF2B5EF4-FFF2-40B4-BE49-F238E27FC236}">
                <a16:creationId xmlns:a16="http://schemas.microsoft.com/office/drawing/2014/main" id="{3D680DA1-E4FE-5358-E1A7-7F85C7DDB6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17" y="1028880"/>
            <a:ext cx="5404170" cy="6083551"/>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7D6B607E-FBD9-1BD1-BE1B-217D4B64FEAF}"/>
              </a:ext>
            </a:extLst>
          </p:cNvPr>
          <p:cNvSpPr txBox="1"/>
          <p:nvPr/>
        </p:nvSpPr>
        <p:spPr>
          <a:xfrm>
            <a:off x="4836253" y="806767"/>
            <a:ext cx="4307747" cy="3693319"/>
          </a:xfrm>
          <a:prstGeom prst="rect">
            <a:avLst/>
          </a:prstGeom>
          <a:noFill/>
        </p:spPr>
        <p:txBody>
          <a:bodyPr wrap="square">
            <a:spAutoFit/>
          </a:bodyPr>
          <a:lstStyle/>
          <a:p>
            <a:r>
              <a:rPr lang="en-US" altLang="ja-JP" dirty="0"/>
              <a:t>1</a:t>
            </a:r>
            <a:r>
              <a:rPr lang="ja-JP" altLang="en-US" dirty="0"/>
              <a:t>分毎にリアルタイムでグルコース値を測定します（スキャン不要）。</a:t>
            </a:r>
          </a:p>
          <a:p>
            <a:endParaRPr lang="en-US" altLang="ja-JP" dirty="0"/>
          </a:p>
          <a:p>
            <a:r>
              <a:rPr lang="en-US" altLang="ja-JP" dirty="0"/>
              <a:t>Bluetooth</a:t>
            </a:r>
            <a:r>
              <a:rPr lang="ja-JP" altLang="en-US" dirty="0"/>
              <a:t>が無効な場合などデータが途切れた際は、スキャンすることで過去</a:t>
            </a:r>
            <a:r>
              <a:rPr lang="en-US" altLang="ja-JP" dirty="0"/>
              <a:t>8</a:t>
            </a:r>
            <a:r>
              <a:rPr lang="ja-JP" altLang="en-US" dirty="0"/>
              <a:t>時間分のデータを補完します。</a:t>
            </a:r>
            <a:endParaRPr lang="en-US" altLang="ja-JP" dirty="0"/>
          </a:p>
          <a:p>
            <a:endParaRPr lang="en-US" altLang="ja-JP" dirty="0"/>
          </a:p>
          <a:p>
            <a:r>
              <a:rPr lang="ja-JP" altLang="en-US" dirty="0"/>
              <a:t>家族や介助者も「リブレ</a:t>
            </a:r>
            <a:r>
              <a:rPr lang="en-US" altLang="ja-JP" dirty="0" err="1"/>
              <a:t>LinkUp</a:t>
            </a:r>
            <a:r>
              <a:rPr lang="ja-JP" altLang="en-US" dirty="0"/>
              <a:t>」を通して</a:t>
            </a:r>
            <a:endParaRPr lang="en-US" altLang="ja-JP" dirty="0"/>
          </a:p>
          <a:p>
            <a:r>
              <a:rPr lang="en-US" altLang="ja-JP" dirty="0"/>
              <a:t>1</a:t>
            </a:r>
            <a:r>
              <a:rPr lang="ja-JP" altLang="en-US" dirty="0"/>
              <a:t>分毎に測定された患者さんのグルコース値をリアルタイムに確認することができます。</a:t>
            </a:r>
            <a:endParaRPr lang="en-US" altLang="ja-JP" dirty="0"/>
          </a:p>
          <a:p>
            <a:endParaRPr lang="en-US" altLang="ja-JP" dirty="0"/>
          </a:p>
          <a:p>
            <a:r>
              <a:rPr lang="ja-JP" altLang="en-US" dirty="0"/>
              <a:t>スマートフォンに、低血糖アラートや高血糖アラートなどのアラート機能があります。</a:t>
            </a:r>
          </a:p>
        </p:txBody>
      </p:sp>
      <p:pic>
        <p:nvPicPr>
          <p:cNvPr id="9" name="図 8">
            <a:extLst>
              <a:ext uri="{FF2B5EF4-FFF2-40B4-BE49-F238E27FC236}">
                <a16:creationId xmlns:a16="http://schemas.microsoft.com/office/drawing/2014/main" id="{8F46DAF3-327E-15CD-91F3-1D0188872368}"/>
              </a:ext>
            </a:extLst>
          </p:cNvPr>
          <p:cNvPicPr>
            <a:picLocks noChangeAspect="1"/>
          </p:cNvPicPr>
          <p:nvPr/>
        </p:nvPicPr>
        <p:blipFill>
          <a:blip r:embed="rId3"/>
          <a:stretch>
            <a:fillRect/>
          </a:stretch>
        </p:blipFill>
        <p:spPr>
          <a:xfrm>
            <a:off x="7373309" y="5040006"/>
            <a:ext cx="1959881" cy="1959881"/>
          </a:xfrm>
          <a:prstGeom prst="rect">
            <a:avLst/>
          </a:prstGeom>
        </p:spPr>
      </p:pic>
      <p:sp>
        <p:nvSpPr>
          <p:cNvPr id="10" name="テキスト ボックス 9">
            <a:extLst>
              <a:ext uri="{FF2B5EF4-FFF2-40B4-BE49-F238E27FC236}">
                <a16:creationId xmlns:a16="http://schemas.microsoft.com/office/drawing/2014/main" id="{3F5CDE0A-1BC9-95AF-3186-DAEB1FBBFCE0}"/>
              </a:ext>
            </a:extLst>
          </p:cNvPr>
          <p:cNvSpPr txBox="1"/>
          <p:nvPr/>
        </p:nvSpPr>
        <p:spPr>
          <a:xfrm>
            <a:off x="4836253" y="4634936"/>
            <a:ext cx="3041009" cy="2308324"/>
          </a:xfrm>
          <a:prstGeom prst="rect">
            <a:avLst/>
          </a:prstGeom>
          <a:noFill/>
        </p:spPr>
        <p:txBody>
          <a:bodyPr wrap="square" rtlCol="0">
            <a:spAutoFit/>
          </a:bodyPr>
          <a:lstStyle/>
          <a:p>
            <a:r>
              <a:rPr kumimoji="1" lang="ja-JP" altLang="en-US" dirty="0"/>
              <a:t>リブレ</a:t>
            </a:r>
            <a:r>
              <a:rPr kumimoji="1" lang="en-US" altLang="ja-JP" dirty="0"/>
              <a:t>1</a:t>
            </a:r>
            <a:r>
              <a:rPr kumimoji="1" lang="ja-JP" altLang="en-US" dirty="0"/>
              <a:t>と同様、リーダーを用いての測定も可能です。</a:t>
            </a:r>
            <a:r>
              <a:rPr kumimoji="1" lang="en-US" altLang="ja-JP" dirty="0"/>
              <a:t>(</a:t>
            </a:r>
            <a:r>
              <a:rPr kumimoji="1" lang="ja-JP" altLang="en-US" dirty="0"/>
              <a:t>リーダー使用の場合は、スキャンが必要となります。</a:t>
            </a:r>
            <a:r>
              <a:rPr kumimoji="1" lang="en-US" altLang="ja-JP" dirty="0"/>
              <a:t>)</a:t>
            </a:r>
            <a:r>
              <a:rPr kumimoji="1" lang="ja-JP" altLang="en-US" dirty="0"/>
              <a:t>リーダーを用いた場合、「リブレ</a:t>
            </a:r>
            <a:r>
              <a:rPr kumimoji="1" lang="en-US" altLang="ja-JP" dirty="0" err="1"/>
              <a:t>LinkUp</a:t>
            </a:r>
            <a:r>
              <a:rPr kumimoji="1" lang="ja-JP" altLang="en-US" dirty="0"/>
              <a:t>」での家族や介護者へのグルコース通知機能はありません。</a:t>
            </a:r>
          </a:p>
        </p:txBody>
      </p:sp>
    </p:spTree>
    <p:extLst>
      <p:ext uri="{BB962C8B-B14F-4D97-AF65-F5344CB8AC3E}">
        <p14:creationId xmlns:p14="http://schemas.microsoft.com/office/powerpoint/2010/main" val="2976370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1" y="5978097"/>
            <a:ext cx="8901544" cy="830997"/>
          </a:xfrm>
          <a:prstGeom prst="rect">
            <a:avLst/>
          </a:prstGeom>
        </p:spPr>
        <p:txBody>
          <a:bodyPr wrap="square">
            <a:spAutoFit/>
          </a:bodyPr>
          <a:lstStyle/>
          <a:p>
            <a:r>
              <a:rPr lang="en-US" altLang="ja-JP" sz="2400" dirty="0" err="1"/>
              <a:t>FreeStyle</a:t>
            </a:r>
            <a:r>
              <a:rPr lang="ja-JP" altLang="en-US" sz="2400" dirty="0"/>
              <a:t>リブレ</a:t>
            </a:r>
            <a:r>
              <a:rPr lang="en-US" altLang="ja-JP" sz="2400" dirty="0"/>
              <a:t>2</a:t>
            </a:r>
            <a:r>
              <a:rPr lang="ja-JP" altLang="en-US" sz="2400" dirty="0"/>
              <a:t>と同様、スキャンをする必要が無く、そのときのグルコース濃度がリアルタイムでモニターやスマートフォンに表示される。</a:t>
            </a:r>
          </a:p>
        </p:txBody>
      </p:sp>
      <p:sp>
        <p:nvSpPr>
          <p:cNvPr id="6" name="正方形/長方形 5"/>
          <p:cNvSpPr/>
          <p:nvPr/>
        </p:nvSpPr>
        <p:spPr>
          <a:xfrm>
            <a:off x="3512004" y="33103"/>
            <a:ext cx="1986826" cy="584775"/>
          </a:xfrm>
          <a:prstGeom prst="rect">
            <a:avLst/>
          </a:prstGeom>
        </p:spPr>
        <p:txBody>
          <a:bodyPr wrap="none">
            <a:spAutoFit/>
          </a:bodyPr>
          <a:lstStyle/>
          <a:p>
            <a:r>
              <a:rPr lang="en-US" altLang="ja-JP" sz="3200" dirty="0"/>
              <a:t>DexcomG7</a:t>
            </a:r>
            <a:endParaRPr lang="ja-JP" altLang="en-US" sz="3200" dirty="0"/>
          </a:p>
        </p:txBody>
      </p:sp>
      <p:sp>
        <p:nvSpPr>
          <p:cNvPr id="8" name="正方形/長方形 7">
            <a:extLst>
              <a:ext uri="{FF2B5EF4-FFF2-40B4-BE49-F238E27FC236}">
                <a16:creationId xmlns:a16="http://schemas.microsoft.com/office/drawing/2014/main" id="{70D6C2C3-75DA-E926-EA2F-C067605C607C}"/>
              </a:ext>
            </a:extLst>
          </p:cNvPr>
          <p:cNvSpPr/>
          <p:nvPr/>
        </p:nvSpPr>
        <p:spPr>
          <a:xfrm>
            <a:off x="4244878" y="1129496"/>
            <a:ext cx="3110347" cy="28886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BB7E3D0-4453-572D-B7AB-E8C5D2974F7F}"/>
              </a:ext>
            </a:extLst>
          </p:cNvPr>
          <p:cNvSpPr/>
          <p:nvPr/>
        </p:nvSpPr>
        <p:spPr>
          <a:xfrm>
            <a:off x="1355077" y="3934690"/>
            <a:ext cx="2514600" cy="24245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1" y="4177145"/>
            <a:ext cx="9144000" cy="1938992"/>
          </a:xfrm>
          <a:prstGeom prst="rect">
            <a:avLst/>
          </a:prstGeom>
        </p:spPr>
        <p:txBody>
          <a:bodyPr wrap="square">
            <a:spAutoFit/>
          </a:bodyPr>
          <a:lstStyle/>
          <a:p>
            <a:r>
              <a:rPr lang="ja-JP" altLang="en-US" sz="2400" dirty="0"/>
              <a:t>「</a:t>
            </a:r>
            <a:r>
              <a:rPr lang="en-US" altLang="ja-JP" sz="2400" dirty="0"/>
              <a:t>Dexcom G7</a:t>
            </a:r>
            <a:r>
              <a:rPr lang="ja-JP" altLang="en-US" sz="2400" dirty="0"/>
              <a:t>」は、</a:t>
            </a:r>
            <a:r>
              <a:rPr lang="en-US" altLang="ja-JP" sz="2400" dirty="0" err="1"/>
              <a:t>FreeStyle</a:t>
            </a:r>
            <a:r>
              <a:rPr lang="ja-JP" altLang="en-US" sz="2400" dirty="0"/>
              <a:t>リブレと同様、皮下に入れたセンサーで間質液中のグルコース濃度を連続的に測定し、専用モニターもしくはスマートフォンと</a:t>
            </a:r>
            <a:r>
              <a:rPr lang="en-US" altLang="ja-JP" sz="2400" dirty="0"/>
              <a:t>Bluetooth</a:t>
            </a:r>
            <a:r>
              <a:rPr lang="ja-JP" altLang="en-US" sz="2400" dirty="0"/>
              <a:t>連結することで、連続測定したグルコース濃度の変動パターンを表示するリアルタイム持続グルコースモニタリング</a:t>
            </a:r>
          </a:p>
          <a:p>
            <a:r>
              <a:rPr lang="ja-JP" altLang="en-US" sz="2400" dirty="0"/>
              <a:t>システム。</a:t>
            </a:r>
          </a:p>
        </p:txBody>
      </p:sp>
      <p:pic>
        <p:nvPicPr>
          <p:cNvPr id="2050" name="Picture 2" descr="dexcom g7 product family">
            <a:extLst>
              <a:ext uri="{FF2B5EF4-FFF2-40B4-BE49-F238E27FC236}">
                <a16:creationId xmlns:a16="http://schemas.microsoft.com/office/drawing/2014/main" id="{6E72AA3F-9FB4-D52F-CC0E-ED0829B7F9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7110" y="970520"/>
            <a:ext cx="4140617" cy="2739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045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0B8560CB-A08E-1948-DC00-F12402B84416}"/>
              </a:ext>
            </a:extLst>
          </p:cNvPr>
          <p:cNvPicPr>
            <a:picLocks noChangeAspect="1"/>
          </p:cNvPicPr>
          <p:nvPr/>
        </p:nvPicPr>
        <p:blipFill>
          <a:blip r:embed="rId2"/>
          <a:stretch>
            <a:fillRect/>
          </a:stretch>
        </p:blipFill>
        <p:spPr>
          <a:xfrm>
            <a:off x="1771650" y="876732"/>
            <a:ext cx="5600700" cy="5686425"/>
          </a:xfrm>
          <a:prstGeom prst="rect">
            <a:avLst/>
          </a:prstGeom>
        </p:spPr>
      </p:pic>
      <p:sp>
        <p:nvSpPr>
          <p:cNvPr id="7" name="正方形/長方形 6">
            <a:extLst>
              <a:ext uri="{FF2B5EF4-FFF2-40B4-BE49-F238E27FC236}">
                <a16:creationId xmlns:a16="http://schemas.microsoft.com/office/drawing/2014/main" id="{D127F052-2A7C-368C-6720-0A06584634BB}"/>
              </a:ext>
            </a:extLst>
          </p:cNvPr>
          <p:cNvSpPr/>
          <p:nvPr/>
        </p:nvSpPr>
        <p:spPr>
          <a:xfrm>
            <a:off x="3317639" y="146293"/>
            <a:ext cx="2079800" cy="584775"/>
          </a:xfrm>
          <a:prstGeom prst="rect">
            <a:avLst/>
          </a:prstGeom>
        </p:spPr>
        <p:txBody>
          <a:bodyPr wrap="none">
            <a:spAutoFit/>
          </a:bodyPr>
          <a:lstStyle/>
          <a:p>
            <a:r>
              <a:rPr lang="en-US" altLang="ja-JP" sz="3200" dirty="0"/>
              <a:t>Dexcom G7</a:t>
            </a:r>
            <a:endParaRPr lang="ja-JP" altLang="en-US" sz="3200" dirty="0"/>
          </a:p>
        </p:txBody>
      </p:sp>
    </p:spTree>
    <p:extLst>
      <p:ext uri="{BB962C8B-B14F-4D97-AF65-F5344CB8AC3E}">
        <p14:creationId xmlns:p14="http://schemas.microsoft.com/office/powerpoint/2010/main" val="1853884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8727723-0FC5-EA59-0D20-919D142FD112}"/>
              </a:ext>
            </a:extLst>
          </p:cNvPr>
          <p:cNvPicPr>
            <a:picLocks noChangeAspect="1"/>
          </p:cNvPicPr>
          <p:nvPr/>
        </p:nvPicPr>
        <p:blipFill>
          <a:blip r:embed="rId2"/>
          <a:stretch>
            <a:fillRect/>
          </a:stretch>
        </p:blipFill>
        <p:spPr>
          <a:xfrm>
            <a:off x="-1897556" y="1579418"/>
            <a:ext cx="12779024" cy="3920837"/>
          </a:xfrm>
          <a:prstGeom prst="rect">
            <a:avLst/>
          </a:prstGeom>
        </p:spPr>
      </p:pic>
      <p:sp>
        <p:nvSpPr>
          <p:cNvPr id="5" name="正方形/長方形 4">
            <a:extLst>
              <a:ext uri="{FF2B5EF4-FFF2-40B4-BE49-F238E27FC236}">
                <a16:creationId xmlns:a16="http://schemas.microsoft.com/office/drawing/2014/main" id="{161E1B73-CB96-B0B0-D797-945344472A04}"/>
              </a:ext>
            </a:extLst>
          </p:cNvPr>
          <p:cNvSpPr/>
          <p:nvPr/>
        </p:nvSpPr>
        <p:spPr>
          <a:xfrm>
            <a:off x="3317639" y="146293"/>
            <a:ext cx="2079800" cy="584775"/>
          </a:xfrm>
          <a:prstGeom prst="rect">
            <a:avLst/>
          </a:prstGeom>
        </p:spPr>
        <p:txBody>
          <a:bodyPr wrap="none">
            <a:spAutoFit/>
          </a:bodyPr>
          <a:lstStyle/>
          <a:p>
            <a:r>
              <a:rPr lang="en-US" altLang="ja-JP" sz="3200" dirty="0"/>
              <a:t>Dexcom G7</a:t>
            </a:r>
            <a:endParaRPr lang="ja-JP" altLang="en-US" sz="3200" dirty="0"/>
          </a:p>
        </p:txBody>
      </p:sp>
    </p:spTree>
    <p:extLst>
      <p:ext uri="{BB962C8B-B14F-4D97-AF65-F5344CB8AC3E}">
        <p14:creationId xmlns:p14="http://schemas.microsoft.com/office/powerpoint/2010/main" val="41670557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D26274F-C776-1859-7DFE-81820E266132}"/>
              </a:ext>
            </a:extLst>
          </p:cNvPr>
          <p:cNvPicPr>
            <a:picLocks noChangeAspect="1"/>
          </p:cNvPicPr>
          <p:nvPr/>
        </p:nvPicPr>
        <p:blipFill>
          <a:blip r:embed="rId2"/>
          <a:stretch>
            <a:fillRect/>
          </a:stretch>
        </p:blipFill>
        <p:spPr>
          <a:xfrm>
            <a:off x="0" y="1497806"/>
            <a:ext cx="9144000" cy="3862388"/>
          </a:xfrm>
          <a:prstGeom prst="rect">
            <a:avLst/>
          </a:prstGeom>
        </p:spPr>
      </p:pic>
      <p:sp>
        <p:nvSpPr>
          <p:cNvPr id="3" name="正方形/長方形 2">
            <a:extLst>
              <a:ext uri="{FF2B5EF4-FFF2-40B4-BE49-F238E27FC236}">
                <a16:creationId xmlns:a16="http://schemas.microsoft.com/office/drawing/2014/main" id="{151C9048-D32A-9514-E548-EA2D12A178E1}"/>
              </a:ext>
            </a:extLst>
          </p:cNvPr>
          <p:cNvSpPr/>
          <p:nvPr/>
        </p:nvSpPr>
        <p:spPr>
          <a:xfrm>
            <a:off x="3317639" y="146293"/>
            <a:ext cx="2079800" cy="584775"/>
          </a:xfrm>
          <a:prstGeom prst="rect">
            <a:avLst/>
          </a:prstGeom>
        </p:spPr>
        <p:txBody>
          <a:bodyPr wrap="none">
            <a:spAutoFit/>
          </a:bodyPr>
          <a:lstStyle/>
          <a:p>
            <a:r>
              <a:rPr lang="en-US" altLang="ja-JP" sz="3200" dirty="0"/>
              <a:t>Dexcom G7</a:t>
            </a:r>
            <a:endParaRPr lang="ja-JP" altLang="en-US" sz="3200" dirty="0"/>
          </a:p>
        </p:txBody>
      </p:sp>
    </p:spTree>
    <p:extLst>
      <p:ext uri="{BB962C8B-B14F-4D97-AF65-F5344CB8AC3E}">
        <p14:creationId xmlns:p14="http://schemas.microsoft.com/office/powerpoint/2010/main" val="1926659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57EAD13-CE8A-25ED-411A-54BF16B45A12}"/>
              </a:ext>
            </a:extLst>
          </p:cNvPr>
          <p:cNvPicPr>
            <a:picLocks noChangeAspect="1"/>
          </p:cNvPicPr>
          <p:nvPr/>
        </p:nvPicPr>
        <p:blipFill>
          <a:blip r:embed="rId2"/>
          <a:stretch>
            <a:fillRect/>
          </a:stretch>
        </p:blipFill>
        <p:spPr>
          <a:xfrm>
            <a:off x="0" y="-2539793"/>
            <a:ext cx="9656618" cy="13655549"/>
          </a:xfrm>
          <a:prstGeom prst="rect">
            <a:avLst/>
          </a:prstGeom>
        </p:spPr>
      </p:pic>
      <p:sp>
        <p:nvSpPr>
          <p:cNvPr id="4" name="正方形/長方形 3">
            <a:extLst>
              <a:ext uri="{FF2B5EF4-FFF2-40B4-BE49-F238E27FC236}">
                <a16:creationId xmlns:a16="http://schemas.microsoft.com/office/drawing/2014/main" id="{0E388AD2-8A81-9846-78DC-2CF4A28F1AC6}"/>
              </a:ext>
            </a:extLst>
          </p:cNvPr>
          <p:cNvSpPr/>
          <p:nvPr/>
        </p:nvSpPr>
        <p:spPr>
          <a:xfrm>
            <a:off x="-536864" y="-935182"/>
            <a:ext cx="10730345" cy="27501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CC2AD182-2C90-73F0-FFEA-06DD71BF6E1E}"/>
              </a:ext>
            </a:extLst>
          </p:cNvPr>
          <p:cNvSpPr/>
          <p:nvPr/>
        </p:nvSpPr>
        <p:spPr>
          <a:xfrm>
            <a:off x="3317639" y="146293"/>
            <a:ext cx="2079800" cy="584775"/>
          </a:xfrm>
          <a:prstGeom prst="rect">
            <a:avLst/>
          </a:prstGeom>
        </p:spPr>
        <p:txBody>
          <a:bodyPr wrap="none">
            <a:spAutoFit/>
          </a:bodyPr>
          <a:lstStyle/>
          <a:p>
            <a:r>
              <a:rPr lang="en-US" altLang="ja-JP" sz="3200" dirty="0"/>
              <a:t>Dexcom G7</a:t>
            </a:r>
            <a:endParaRPr lang="ja-JP" altLang="en-US" sz="3200" dirty="0"/>
          </a:p>
        </p:txBody>
      </p:sp>
    </p:spTree>
    <p:extLst>
      <p:ext uri="{BB962C8B-B14F-4D97-AF65-F5344CB8AC3E}">
        <p14:creationId xmlns:p14="http://schemas.microsoft.com/office/powerpoint/2010/main" val="1835961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F13CE8C-EE01-FB61-23EE-B16241C83A08}"/>
              </a:ext>
            </a:extLst>
          </p:cNvPr>
          <p:cNvPicPr>
            <a:picLocks noChangeAspect="1"/>
          </p:cNvPicPr>
          <p:nvPr/>
        </p:nvPicPr>
        <p:blipFill>
          <a:blip r:embed="rId2"/>
          <a:stretch>
            <a:fillRect/>
          </a:stretch>
        </p:blipFill>
        <p:spPr>
          <a:xfrm>
            <a:off x="381096" y="1366283"/>
            <a:ext cx="2423369" cy="5241851"/>
          </a:xfrm>
          <a:prstGeom prst="rect">
            <a:avLst/>
          </a:prstGeom>
        </p:spPr>
      </p:pic>
      <p:pic>
        <p:nvPicPr>
          <p:cNvPr id="4" name="図 3">
            <a:extLst>
              <a:ext uri="{FF2B5EF4-FFF2-40B4-BE49-F238E27FC236}">
                <a16:creationId xmlns:a16="http://schemas.microsoft.com/office/drawing/2014/main" id="{696409F8-0860-15F4-B052-71853852006B}"/>
              </a:ext>
            </a:extLst>
          </p:cNvPr>
          <p:cNvPicPr>
            <a:picLocks noChangeAspect="1"/>
          </p:cNvPicPr>
          <p:nvPr/>
        </p:nvPicPr>
        <p:blipFill>
          <a:blip r:embed="rId3"/>
          <a:stretch>
            <a:fillRect/>
          </a:stretch>
        </p:blipFill>
        <p:spPr>
          <a:xfrm>
            <a:off x="3335219" y="1366282"/>
            <a:ext cx="2580667" cy="5582094"/>
          </a:xfrm>
          <a:prstGeom prst="rect">
            <a:avLst/>
          </a:prstGeom>
        </p:spPr>
      </p:pic>
      <p:pic>
        <p:nvPicPr>
          <p:cNvPr id="5" name="図 4">
            <a:extLst>
              <a:ext uri="{FF2B5EF4-FFF2-40B4-BE49-F238E27FC236}">
                <a16:creationId xmlns:a16="http://schemas.microsoft.com/office/drawing/2014/main" id="{FC5D5B16-0CC0-DFFA-DE5A-432D28BF5CCD}"/>
              </a:ext>
            </a:extLst>
          </p:cNvPr>
          <p:cNvPicPr>
            <a:picLocks noChangeAspect="1"/>
          </p:cNvPicPr>
          <p:nvPr/>
        </p:nvPicPr>
        <p:blipFill>
          <a:blip r:embed="rId4"/>
          <a:stretch>
            <a:fillRect/>
          </a:stretch>
        </p:blipFill>
        <p:spPr>
          <a:xfrm>
            <a:off x="6446641" y="1366282"/>
            <a:ext cx="2538885" cy="5491717"/>
          </a:xfrm>
          <a:prstGeom prst="rect">
            <a:avLst/>
          </a:prstGeom>
        </p:spPr>
      </p:pic>
      <p:sp>
        <p:nvSpPr>
          <p:cNvPr id="6" name="正方形/長方形 5">
            <a:extLst>
              <a:ext uri="{FF2B5EF4-FFF2-40B4-BE49-F238E27FC236}">
                <a16:creationId xmlns:a16="http://schemas.microsoft.com/office/drawing/2014/main" id="{24944A03-1885-34AB-FAA6-62F47F84DC8B}"/>
              </a:ext>
            </a:extLst>
          </p:cNvPr>
          <p:cNvSpPr/>
          <p:nvPr/>
        </p:nvSpPr>
        <p:spPr>
          <a:xfrm>
            <a:off x="3335219" y="89586"/>
            <a:ext cx="2079800" cy="584775"/>
          </a:xfrm>
          <a:prstGeom prst="rect">
            <a:avLst/>
          </a:prstGeom>
        </p:spPr>
        <p:txBody>
          <a:bodyPr wrap="none">
            <a:spAutoFit/>
          </a:bodyPr>
          <a:lstStyle/>
          <a:p>
            <a:r>
              <a:rPr lang="en-US" altLang="ja-JP" sz="3200" dirty="0"/>
              <a:t>Dexcom G7</a:t>
            </a:r>
            <a:endParaRPr lang="ja-JP" altLang="en-US" sz="3200" dirty="0"/>
          </a:p>
        </p:txBody>
      </p:sp>
      <p:sp>
        <p:nvSpPr>
          <p:cNvPr id="8" name="テキスト ボックス 7">
            <a:extLst>
              <a:ext uri="{FF2B5EF4-FFF2-40B4-BE49-F238E27FC236}">
                <a16:creationId xmlns:a16="http://schemas.microsoft.com/office/drawing/2014/main" id="{68463383-FD42-5287-E578-8DF023EE0D9D}"/>
              </a:ext>
            </a:extLst>
          </p:cNvPr>
          <p:cNvSpPr txBox="1"/>
          <p:nvPr/>
        </p:nvSpPr>
        <p:spPr>
          <a:xfrm>
            <a:off x="53552" y="594157"/>
            <a:ext cx="8993466" cy="923330"/>
          </a:xfrm>
          <a:prstGeom prst="rect">
            <a:avLst/>
          </a:prstGeom>
          <a:noFill/>
        </p:spPr>
        <p:txBody>
          <a:bodyPr wrap="square">
            <a:spAutoFit/>
          </a:bodyPr>
          <a:lstStyle/>
          <a:p>
            <a:pPr algn="l" rtl="0">
              <a:buNone/>
            </a:pPr>
            <a:r>
              <a:rPr lang="ja-JP" altLang="en-US" b="0" i="0" dirty="0">
                <a:solidFill>
                  <a:srgbClr val="1D1D1F"/>
                </a:solidFill>
                <a:effectLst/>
                <a:latin typeface="SF Pro JP"/>
              </a:rPr>
              <a:t> 家族等が他の場所にいても、血糖値の動きをモニタリングできる。</a:t>
            </a:r>
          </a:p>
          <a:p>
            <a:pPr algn="l" rtl="0">
              <a:buNone/>
            </a:pPr>
            <a:r>
              <a:rPr lang="ja-JP" altLang="en-US" b="0" i="0" dirty="0">
                <a:solidFill>
                  <a:srgbClr val="1D1D1F"/>
                </a:solidFill>
                <a:effectLst/>
                <a:latin typeface="SF Pro JP"/>
              </a:rPr>
              <a:t>最大で </a:t>
            </a:r>
            <a:r>
              <a:rPr lang="en-US" altLang="ja-JP" b="0" i="0" dirty="0">
                <a:solidFill>
                  <a:srgbClr val="1D1D1F"/>
                </a:solidFill>
                <a:effectLst/>
                <a:latin typeface="SF Pro JP"/>
              </a:rPr>
              <a:t>10 </a:t>
            </a:r>
            <a:r>
              <a:rPr lang="ja-JP" altLang="en-US" b="0" i="0" dirty="0">
                <a:solidFill>
                  <a:srgbClr val="1D1D1F"/>
                </a:solidFill>
                <a:effectLst/>
                <a:latin typeface="SF Pro JP"/>
              </a:rPr>
              <a:t>名の異なる患者さん </a:t>
            </a:r>
            <a:r>
              <a:rPr lang="en-US" altLang="ja-JP" b="0" i="0" dirty="0">
                <a:solidFill>
                  <a:srgbClr val="1D1D1F"/>
                </a:solidFill>
                <a:effectLst/>
                <a:latin typeface="SF Pro JP"/>
              </a:rPr>
              <a:t>(</a:t>
            </a:r>
            <a:r>
              <a:rPr lang="ja-JP" altLang="en-US" b="0" i="0" dirty="0">
                <a:solidFill>
                  <a:srgbClr val="1D1D1F"/>
                </a:solidFill>
                <a:effectLst/>
                <a:latin typeface="SF Pro JP"/>
              </a:rPr>
              <a:t>ご高齢の家族、子ども、友人、その他の大切な人</a:t>
            </a:r>
            <a:r>
              <a:rPr lang="en-US" altLang="ja-JP" b="0" i="0" dirty="0">
                <a:solidFill>
                  <a:srgbClr val="1D1D1F"/>
                </a:solidFill>
                <a:effectLst/>
                <a:latin typeface="SF Pro JP"/>
              </a:rPr>
              <a:t>) </a:t>
            </a:r>
            <a:r>
              <a:rPr lang="ja-JP" altLang="en-US" b="0" i="0" dirty="0">
                <a:solidFill>
                  <a:srgbClr val="1D1D1F"/>
                </a:solidFill>
                <a:effectLst/>
                <a:latin typeface="SF Pro JP"/>
              </a:rPr>
              <a:t>から血糖値情報を受信できる。</a:t>
            </a:r>
          </a:p>
        </p:txBody>
      </p:sp>
    </p:spTree>
    <p:extLst>
      <p:ext uri="{BB962C8B-B14F-4D97-AF65-F5344CB8AC3E}">
        <p14:creationId xmlns:p14="http://schemas.microsoft.com/office/powerpoint/2010/main" val="3665464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 日本で使用できるCGMの種類と特徴">
            <a:extLst>
              <a:ext uri="{FF2B5EF4-FFF2-40B4-BE49-F238E27FC236}">
                <a16:creationId xmlns:a16="http://schemas.microsoft.com/office/drawing/2014/main" id="{5B998EF5-52AE-426B-8558-832064CDB670}"/>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日本で使用できるCGMの種類と特徴</a:t>
            </a:r>
          </a:p>
        </p:txBody>
      </p:sp>
      <p:sp>
        <p:nvSpPr>
          <p:cNvPr id="2" name="2">
            <a:extLst>
              <a:ext uri="{FF2B5EF4-FFF2-40B4-BE49-F238E27FC236}">
                <a16:creationId xmlns:a16="http://schemas.microsoft.com/office/drawing/2014/main" id="{2BA90007-7BCE-47B7-9B5D-8D2B4844F7CC}"/>
              </a:ext>
            </a:extLst>
          </p:cNvPr>
          <p:cNvSpPr>
            <a:spLocks noGrp="1"/>
          </p:cNvSpPr>
          <p:nvPr/>
        </p:nvSpPr>
        <p:spPr>
          <a:xfrm>
            <a:off x="8791575" y="47625"/>
            <a:ext cx="266700"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2</a:t>
            </a:r>
          </a:p>
        </p:txBody>
      </p:sp>
      <p:sp>
        <p:nvSpPr>
          <p:cNvPr id="3" name="主な単独使用型CGM（2026年9月確認）">
            <a:extLst>
              <a:ext uri="{FF2B5EF4-FFF2-40B4-BE49-F238E27FC236}">
                <a16:creationId xmlns:a16="http://schemas.microsoft.com/office/drawing/2014/main" id="{46D6EAD8-F6A5-4328-A0C6-600E221F47B1}"/>
              </a:ext>
            </a:extLst>
          </p:cNvPr>
          <p:cNvSpPr>
            <a:spLocks noGrp="1"/>
          </p:cNvSpPr>
          <p:nvPr/>
        </p:nvSpPr>
        <p:spPr>
          <a:xfrm>
            <a:off x="381000" y="838200"/>
            <a:ext cx="8286750" cy="285750"/>
          </a:xfrm>
          <a:prstGeom prst="rect">
            <a:avLst/>
          </a:prstGeom>
          <a:noFill/>
          <a:ln w="0">
            <a:noFill/>
          </a:ln>
        </p:spPr>
        <p:txBody>
          <a:bodyPr lIns="57150" tIns="28575" rIns="57150" bIns="28575" anchor="ctr">
            <a:noAutofit/>
          </a:bodyPr>
          <a:lstStyle/>
          <a:p>
            <a:pPr>
              <a:defRPr sz="1575" b="0">
                <a:solidFill>
                  <a:srgbClr val="000000"/>
                </a:solidFill>
                <a:latin typeface="ＭＳ Ｐゴシック"/>
                <a:ea typeface="ＭＳ Ｐゴシック"/>
                <a:cs typeface="ＭＳ Ｐゴシック"/>
              </a:defRPr>
            </a:pPr>
            <a:r>
              <a:rPr sz="1575" b="0" dirty="0" err="1">
                <a:solidFill>
                  <a:srgbClr val="000000"/>
                </a:solidFill>
                <a:latin typeface="ＭＳ Ｐゴシック"/>
                <a:ea typeface="ＭＳ Ｐゴシック"/>
                <a:cs typeface="ＭＳ Ｐゴシック"/>
              </a:rPr>
              <a:t>主なCGM</a:t>
            </a:r>
            <a:endParaRPr sz="1575" b="0" dirty="0">
              <a:solidFill>
                <a:srgbClr val="000000"/>
              </a:solidFill>
              <a:latin typeface="ＭＳ Ｐゴシック"/>
              <a:ea typeface="ＭＳ Ｐゴシック"/>
              <a:cs typeface="ＭＳ Ｐゴシック"/>
            </a:endParaRPr>
          </a:p>
        </p:txBody>
      </p:sp>
      <p:pic>
        <p:nvPicPr>
          <p:cNvPr id="13" name="図 12"/>
          <p:cNvPicPr>
            <a:picLocks noChangeAspect="1"/>
          </p:cNvPicPr>
          <p:nvPr/>
        </p:nvPicPr>
        <p:blipFill>
          <a:blip r:embed="rId3"/>
          <a:stretch/>
        </p:blipFill>
        <p:spPr>
          <a:xfrm>
            <a:off x="2988949" y="1133475"/>
            <a:ext cx="822951" cy="733425"/>
          </a:xfrm>
          <a:prstGeom prst="rect">
            <a:avLst/>
          </a:prstGeom>
        </p:spPr>
      </p:pic>
      <p:pic>
        <p:nvPicPr>
          <p:cNvPr id="14" name="図 13"/>
          <p:cNvPicPr>
            <a:picLocks noChangeAspect="1"/>
          </p:cNvPicPr>
          <p:nvPr/>
        </p:nvPicPr>
        <p:blipFill>
          <a:blip r:embed="rId4"/>
          <a:stretch/>
        </p:blipFill>
        <p:spPr>
          <a:xfrm>
            <a:off x="5031414" y="1133475"/>
            <a:ext cx="1043323" cy="733425"/>
          </a:xfrm>
          <a:prstGeom prst="rect">
            <a:avLst/>
          </a:prstGeom>
        </p:spPr>
      </p:pic>
      <p:pic>
        <p:nvPicPr>
          <p:cNvPr id="15" name="図 14"/>
          <p:cNvPicPr>
            <a:picLocks noChangeAspect="1"/>
          </p:cNvPicPr>
          <p:nvPr/>
        </p:nvPicPr>
        <p:blipFill>
          <a:blip r:embed="rId5"/>
          <a:stretch/>
        </p:blipFill>
        <p:spPr>
          <a:xfrm>
            <a:off x="7199558" y="1133475"/>
            <a:ext cx="1012333" cy="733425"/>
          </a:xfrm>
          <a:prstGeom prst="rect">
            <a:avLst/>
          </a:prstGeom>
        </p:spPr>
      </p:pic>
      <p:graphicFrame>
        <p:nvGraphicFramePr>
          <p:cNvPr id="16" name="表 15"/>
          <p:cNvGraphicFramePr/>
          <p:nvPr/>
        </p:nvGraphicFramePr>
        <p:xfrm>
          <a:off x="381000" y="1990725"/>
          <a:ext cx="8382000" cy="4010025"/>
        </p:xfrm>
        <a:graphic>
          <a:graphicData uri="http://schemas.openxmlformats.org/drawingml/2006/table">
            <a:tbl>
              <a:tblPr/>
              <a:tblGrid>
                <a:gridCol w="18669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33375">
                <a:tc>
                  <a:txBody>
                    <a:bodyPr/>
                    <a:lstStyle/>
                    <a:p>
                      <a:r>
                        <a:rPr sz="1350" b="1">
                          <a:solidFill>
                            <a:srgbClr val="1F497D"/>
                          </a:solidFill>
                          <a:latin typeface="ＭＳ Ｐゴシック"/>
                          <a:ea typeface="ＭＳ Ｐゴシック"/>
                          <a:cs typeface="ＭＳ Ｐゴシック"/>
                        </a:rPr>
                        <a:t>項目</a:t>
                      </a:r>
                    </a:p>
                  </a:txBody>
                  <a:tcPr marL="66675" marR="66675" marT="28575" marB="28575">
                    <a:solidFill>
                      <a:srgbClr val="F2F2F2"/>
                    </a:solidFill>
                  </a:tcPr>
                </a:tc>
                <a:tc>
                  <a:txBody>
                    <a:bodyPr/>
                    <a:lstStyle/>
                    <a:p>
                      <a:r>
                        <a:rPr sz="1350" b="1">
                          <a:solidFill>
                            <a:srgbClr val="1F497D"/>
                          </a:solidFill>
                          <a:latin typeface="ＭＳ Ｐゴシック"/>
                          <a:ea typeface="ＭＳ Ｐゴシック"/>
                          <a:cs typeface="ＭＳ Ｐゴシック"/>
                        </a:rPr>
                        <a:t>FreeStyle リブレ2</a:t>
                      </a:r>
                    </a:p>
                  </a:txBody>
                  <a:tcPr marL="66675" marR="66675" marT="28575" marB="28575">
                    <a:solidFill>
                      <a:srgbClr val="F2F2F2"/>
                    </a:solidFill>
                  </a:tcPr>
                </a:tc>
                <a:tc>
                  <a:txBody>
                    <a:bodyPr/>
                    <a:lstStyle/>
                    <a:p>
                      <a:r>
                        <a:rPr sz="1350" b="1">
                          <a:solidFill>
                            <a:srgbClr val="1F497D"/>
                          </a:solidFill>
                          <a:latin typeface="ＭＳ Ｐゴシック"/>
                          <a:ea typeface="ＭＳ Ｐゴシック"/>
                          <a:cs typeface="ＭＳ Ｐゴシック"/>
                        </a:rPr>
                        <a:t>Dexcom G7</a:t>
                      </a:r>
                    </a:p>
                  </a:txBody>
                  <a:tcPr marL="66675" marR="66675" marT="28575" marB="28575">
                    <a:solidFill>
                      <a:srgbClr val="F2F2F2"/>
                    </a:solidFill>
                  </a:tcPr>
                </a:tc>
                <a:tc>
                  <a:txBody>
                    <a:bodyPr/>
                    <a:lstStyle/>
                    <a:p>
                      <a:r>
                        <a:rPr sz="1350" b="1" dirty="0">
                          <a:solidFill>
                            <a:srgbClr val="1F497D"/>
                          </a:solidFill>
                          <a:latin typeface="ＭＳ Ｐゴシック"/>
                          <a:ea typeface="ＭＳ Ｐゴシック"/>
                          <a:cs typeface="ＭＳ Ｐゴシック"/>
                        </a:rPr>
                        <a:t>ガーディアン4</a:t>
                      </a:r>
                    </a:p>
                    <a:p>
                      <a:r>
                        <a:rPr sz="1350" b="1" dirty="0" err="1">
                          <a:solidFill>
                            <a:srgbClr val="1F497D"/>
                          </a:solidFill>
                          <a:latin typeface="ＭＳ Ｐゴシック"/>
                          <a:ea typeface="ＭＳ Ｐゴシック"/>
                          <a:cs typeface="ＭＳ Ｐゴシック"/>
                        </a:rPr>
                        <a:t>スマートCGM</a:t>
                      </a:r>
                      <a:endParaRPr sz="1350" b="1" dirty="0">
                        <a:solidFill>
                          <a:srgbClr val="1F497D"/>
                        </a:solidFill>
                        <a:latin typeface="ＭＳ Ｐゴシック"/>
                        <a:ea typeface="ＭＳ Ｐゴシック"/>
                        <a:cs typeface="ＭＳ Ｐゴシック"/>
                      </a:endParaRPr>
                    </a:p>
                  </a:txBody>
                  <a:tcPr marL="66675" marR="66675" marT="28575" marB="28575">
                    <a:solidFill>
                      <a:srgbClr val="F2F2F2"/>
                    </a:solidFill>
                  </a:tcPr>
                </a:tc>
                <a:extLst>
                  <a:ext uri="{0D108BD9-81ED-4DB2-BD59-A6C34878D82A}">
                    <a16:rowId xmlns:a16="http://schemas.microsoft.com/office/drawing/2014/main" val="10000"/>
                  </a:ext>
                </a:extLst>
              </a:tr>
              <a:tr h="333375">
                <a:tc>
                  <a:txBody>
                    <a:bodyPr/>
                    <a:lstStyle/>
                    <a:p>
                      <a:r>
                        <a:rPr sz="1350" b="0">
                          <a:solidFill>
                            <a:srgbClr val="000000"/>
                          </a:solidFill>
                          <a:latin typeface="ＭＳ Ｐゴシック"/>
                          <a:ea typeface="ＭＳ Ｐゴシック"/>
                          <a:cs typeface="ＭＳ Ｐゴシック"/>
                        </a:rPr>
                        <a:t>連携アプリ</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リブレLink</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Dexcom G7アプリ</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ガーディアンアプリ</a:t>
                      </a:r>
                    </a:p>
                  </a:txBody>
                  <a:tcPr marL="66675" marR="66675" marT="28575" marB="28575">
                    <a:solidFill>
                      <a:srgbClr val="FFFFFF"/>
                    </a:solidFill>
                  </a:tcPr>
                </a:tc>
                <a:extLst>
                  <a:ext uri="{0D108BD9-81ED-4DB2-BD59-A6C34878D82A}">
                    <a16:rowId xmlns:a16="http://schemas.microsoft.com/office/drawing/2014/main" val="10001"/>
                  </a:ext>
                </a:extLst>
              </a:tr>
              <a:tr h="333375">
                <a:tc>
                  <a:txBody>
                    <a:bodyPr/>
                    <a:lstStyle/>
                    <a:p>
                      <a:r>
                        <a:rPr sz="1350" b="0">
                          <a:solidFill>
                            <a:srgbClr val="000000"/>
                          </a:solidFill>
                          <a:latin typeface="ＭＳ Ｐゴシック"/>
                          <a:ea typeface="ＭＳ Ｐゴシック"/>
                          <a:cs typeface="ＭＳ Ｐゴシック"/>
                        </a:rPr>
                        <a:t>装着部位</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上腕後面</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上腕後部・腹部</a:t>
                      </a:r>
                    </a:p>
                    <a:p>
                      <a:r>
                        <a:rPr sz="1350" b="0">
                          <a:solidFill>
                            <a:srgbClr val="000000"/>
                          </a:solidFill>
                          <a:latin typeface="ＭＳ Ｐゴシック"/>
                          <a:ea typeface="ＭＳ Ｐゴシック"/>
                          <a:cs typeface="ＭＳ Ｐゴシック"/>
                        </a:rPr>
                        <a:t>2～6歳は上臀部も可</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成人：上腕後面・腹部</a:t>
                      </a:r>
                    </a:p>
                    <a:p>
                      <a:r>
                        <a:rPr sz="1350" b="0">
                          <a:solidFill>
                            <a:srgbClr val="000000"/>
                          </a:solidFill>
                          <a:latin typeface="ＭＳ Ｐゴシック"/>
                          <a:ea typeface="ＭＳ Ｐゴシック"/>
                          <a:cs typeface="ＭＳ Ｐゴシック"/>
                        </a:rPr>
                        <a:t>小児：上腕後面・上臀部</a:t>
                      </a:r>
                    </a:p>
                  </a:txBody>
                  <a:tcPr marL="66675" marR="66675" marT="28575" marB="28575">
                    <a:solidFill>
                      <a:srgbClr val="FFFFFF"/>
                    </a:solidFill>
                  </a:tcPr>
                </a:tc>
                <a:extLst>
                  <a:ext uri="{0D108BD9-81ED-4DB2-BD59-A6C34878D82A}">
                    <a16:rowId xmlns:a16="http://schemas.microsoft.com/office/drawing/2014/main" val="10002"/>
                  </a:ext>
                </a:extLst>
              </a:tr>
              <a:tr h="333375">
                <a:tc>
                  <a:txBody>
                    <a:bodyPr/>
                    <a:lstStyle/>
                    <a:p>
                      <a:r>
                        <a:rPr sz="1350" b="0">
                          <a:solidFill>
                            <a:srgbClr val="000000"/>
                          </a:solidFill>
                          <a:latin typeface="ＭＳ Ｐゴシック"/>
                          <a:ea typeface="ＭＳ Ｐゴシック"/>
                          <a:cs typeface="ＭＳ Ｐゴシック"/>
                        </a:rPr>
                        <a:t>記録時間（間隔）</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リーダー：15分毎</a:t>
                      </a:r>
                    </a:p>
                    <a:p>
                      <a:r>
                        <a:rPr sz="1350" b="0">
                          <a:solidFill>
                            <a:srgbClr val="000000"/>
                          </a:solidFill>
                          <a:latin typeface="ＭＳ Ｐゴシック"/>
                          <a:ea typeface="ＭＳ Ｐゴシック"/>
                          <a:cs typeface="ＭＳ Ｐゴシック"/>
                        </a:rPr>
                        <a:t>アプリ：1分毎*</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5分毎</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5分毎</a:t>
                      </a:r>
                    </a:p>
                  </a:txBody>
                  <a:tcPr marL="66675" marR="66675" marT="28575" marB="28575">
                    <a:solidFill>
                      <a:srgbClr val="FFFFFF"/>
                    </a:solidFill>
                  </a:tcPr>
                </a:tc>
                <a:extLst>
                  <a:ext uri="{0D108BD9-81ED-4DB2-BD59-A6C34878D82A}">
                    <a16:rowId xmlns:a16="http://schemas.microsoft.com/office/drawing/2014/main" val="10003"/>
                  </a:ext>
                </a:extLst>
              </a:tr>
              <a:tr h="333375">
                <a:tc>
                  <a:txBody>
                    <a:bodyPr/>
                    <a:lstStyle/>
                    <a:p>
                      <a:r>
                        <a:rPr sz="1350" b="0">
                          <a:solidFill>
                            <a:srgbClr val="000000"/>
                          </a:solidFill>
                          <a:latin typeface="ＭＳ Ｐゴシック"/>
                          <a:ea typeface="ＭＳ Ｐゴシック"/>
                          <a:cs typeface="ＭＳ Ｐゴシック"/>
                        </a:rPr>
                        <a:t>血糖値の較正</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不要（較正不可）</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不要（較正も可能）</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不要（較正も可能）</a:t>
                      </a:r>
                    </a:p>
                  </a:txBody>
                  <a:tcPr marL="66675" marR="66675" marT="28575" marB="28575">
                    <a:solidFill>
                      <a:srgbClr val="FFFFFF"/>
                    </a:solidFill>
                  </a:tcPr>
                </a:tc>
                <a:extLst>
                  <a:ext uri="{0D108BD9-81ED-4DB2-BD59-A6C34878D82A}">
                    <a16:rowId xmlns:a16="http://schemas.microsoft.com/office/drawing/2014/main" val="10004"/>
                  </a:ext>
                </a:extLst>
              </a:tr>
              <a:tr h="333375">
                <a:tc>
                  <a:txBody>
                    <a:bodyPr/>
                    <a:lstStyle/>
                    <a:p>
                      <a:r>
                        <a:rPr sz="1350" b="0">
                          <a:solidFill>
                            <a:srgbClr val="000000"/>
                          </a:solidFill>
                          <a:latin typeface="ＭＳ Ｐゴシック"/>
                          <a:ea typeface="ＭＳ Ｐゴシック"/>
                          <a:cs typeface="ＭＳ Ｐゴシック"/>
                        </a:rPr>
                        <a:t>センサー使用時間</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14日間</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10日間＋12時間</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7日間</a:t>
                      </a:r>
                    </a:p>
                  </a:txBody>
                  <a:tcPr marL="66675" marR="66675" marT="28575" marB="28575">
                    <a:solidFill>
                      <a:srgbClr val="FFFFFF"/>
                    </a:solidFill>
                  </a:tcPr>
                </a:tc>
                <a:extLst>
                  <a:ext uri="{0D108BD9-81ED-4DB2-BD59-A6C34878D82A}">
                    <a16:rowId xmlns:a16="http://schemas.microsoft.com/office/drawing/2014/main" val="10005"/>
                  </a:ext>
                </a:extLst>
              </a:tr>
              <a:tr h="333375">
                <a:tc>
                  <a:txBody>
                    <a:bodyPr/>
                    <a:lstStyle/>
                    <a:p>
                      <a:r>
                        <a:rPr sz="1350" b="0">
                          <a:solidFill>
                            <a:srgbClr val="000000"/>
                          </a:solidFill>
                          <a:latin typeface="ＭＳ Ｐゴシック"/>
                          <a:ea typeface="ＭＳ Ｐゴシック"/>
                          <a:cs typeface="ＭＳ Ｐゴシック"/>
                        </a:rPr>
                        <a:t>起動時間</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60分</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30分</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2時間</a:t>
                      </a:r>
                    </a:p>
                  </a:txBody>
                  <a:tcPr marL="66675" marR="66675" marT="28575" marB="28575">
                    <a:solidFill>
                      <a:srgbClr val="FFFFFF"/>
                    </a:solidFill>
                  </a:tcPr>
                </a:tc>
                <a:extLst>
                  <a:ext uri="{0D108BD9-81ED-4DB2-BD59-A6C34878D82A}">
                    <a16:rowId xmlns:a16="http://schemas.microsoft.com/office/drawing/2014/main" val="10006"/>
                  </a:ext>
                </a:extLst>
              </a:tr>
              <a:tr h="333375">
                <a:tc>
                  <a:txBody>
                    <a:bodyPr/>
                    <a:lstStyle/>
                    <a:p>
                      <a:r>
                        <a:rPr sz="1350" b="0">
                          <a:solidFill>
                            <a:srgbClr val="000000"/>
                          </a:solidFill>
                          <a:latin typeface="ＭＳ Ｐゴシック"/>
                          <a:ea typeface="ＭＳ Ｐゴシック"/>
                          <a:cs typeface="ＭＳ Ｐゴシック"/>
                        </a:rPr>
                        <a:t>スマートウォッチ連携</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非対応**</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可能（Apple Watch）</a:t>
                      </a:r>
                    </a:p>
                    <a:p>
                      <a:r>
                        <a:rPr sz="1350" b="0">
                          <a:solidFill>
                            <a:srgbClr val="000000"/>
                          </a:solidFill>
                          <a:latin typeface="ＭＳ Ｐゴシック"/>
                          <a:ea typeface="ＭＳ Ｐゴシック"/>
                          <a:cs typeface="ＭＳ Ｐゴシック"/>
                        </a:rPr>
                        <a:t>直接接続にも対応</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可能（Apple Watch）</a:t>
                      </a:r>
                    </a:p>
                  </a:txBody>
                  <a:tcPr marL="66675" marR="66675" marT="28575" marB="28575">
                    <a:solidFill>
                      <a:srgbClr val="FFFFFF"/>
                    </a:solidFill>
                  </a:tcPr>
                </a:tc>
                <a:extLst>
                  <a:ext uri="{0D108BD9-81ED-4DB2-BD59-A6C34878D82A}">
                    <a16:rowId xmlns:a16="http://schemas.microsoft.com/office/drawing/2014/main" val="10007"/>
                  </a:ext>
                </a:extLst>
              </a:tr>
              <a:tr h="333375">
                <a:tc>
                  <a:txBody>
                    <a:bodyPr/>
                    <a:lstStyle/>
                    <a:p>
                      <a:r>
                        <a:rPr sz="1350" b="0">
                          <a:solidFill>
                            <a:srgbClr val="000000"/>
                          </a:solidFill>
                          <a:latin typeface="ＭＳ Ｐゴシック"/>
                          <a:ea typeface="ＭＳ Ｐゴシック"/>
                          <a:cs typeface="ＭＳ Ｐゴシック"/>
                        </a:rPr>
                        <a:t>予測アラート</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なし</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20分以内に55 mg/dL</a:t>
                      </a:r>
                    </a:p>
                    <a:p>
                      <a:r>
                        <a:rPr sz="1350" b="0">
                          <a:solidFill>
                            <a:srgbClr val="000000"/>
                          </a:solidFill>
                          <a:latin typeface="ＭＳ Ｐゴシック"/>
                          <a:ea typeface="ＭＳ Ｐゴシック"/>
                          <a:cs typeface="ＭＳ Ｐゴシック"/>
                        </a:rPr>
                        <a:t>未満となる予測</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高値・低値</a:t>
                      </a:r>
                    </a:p>
                    <a:p>
                      <a:r>
                        <a:rPr sz="1350" b="0">
                          <a:solidFill>
                            <a:srgbClr val="000000"/>
                          </a:solidFill>
                          <a:latin typeface="ＭＳ Ｐゴシック"/>
                          <a:ea typeface="ＭＳ Ｐゴシック"/>
                          <a:cs typeface="ＭＳ Ｐゴシック"/>
                        </a:rPr>
                        <a:t>最大60分前から</a:t>
                      </a:r>
                    </a:p>
                  </a:txBody>
                  <a:tcPr marL="66675" marR="66675" marT="28575" marB="28575">
                    <a:solidFill>
                      <a:srgbClr val="FFFFFF"/>
                    </a:solidFill>
                  </a:tcPr>
                </a:tc>
                <a:extLst>
                  <a:ext uri="{0D108BD9-81ED-4DB2-BD59-A6C34878D82A}">
                    <a16:rowId xmlns:a16="http://schemas.microsoft.com/office/drawing/2014/main" val="10008"/>
                  </a:ext>
                </a:extLst>
              </a:tr>
              <a:tr h="333375">
                <a:tc>
                  <a:txBody>
                    <a:bodyPr/>
                    <a:lstStyle/>
                    <a:p>
                      <a:r>
                        <a:rPr sz="1350" b="0">
                          <a:solidFill>
                            <a:srgbClr val="000000"/>
                          </a:solidFill>
                          <a:latin typeface="ＭＳ Ｐゴシック"/>
                          <a:ea typeface="ＭＳ Ｐゴシック"/>
                          <a:cs typeface="ＭＳ Ｐゴシック"/>
                        </a:rPr>
                        <a:t>共有（家族間）</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リブレLinkUp</a:t>
                      </a:r>
                    </a:p>
                  </a:txBody>
                  <a:tcPr marL="66675" marR="66675" marT="28575" marB="28575">
                    <a:solidFill>
                      <a:srgbClr val="FFFFFF"/>
                    </a:solidFill>
                  </a:tcPr>
                </a:tc>
                <a:tc>
                  <a:txBody>
                    <a:bodyPr/>
                    <a:lstStyle/>
                    <a:p>
                      <a:r>
                        <a:rPr sz="1350" b="0">
                          <a:solidFill>
                            <a:srgbClr val="000000"/>
                          </a:solidFill>
                          <a:latin typeface="ＭＳ Ｐゴシック"/>
                          <a:ea typeface="ＭＳ Ｐゴシック"/>
                          <a:cs typeface="ＭＳ Ｐゴシック"/>
                        </a:rPr>
                        <a:t>Dexcom Follow</a:t>
                      </a:r>
                    </a:p>
                  </a:txBody>
                  <a:tcPr marL="66675" marR="66675" marT="28575" marB="28575">
                    <a:solidFill>
                      <a:srgbClr val="FFFFFF"/>
                    </a:solidFill>
                  </a:tcPr>
                </a:tc>
                <a:tc>
                  <a:txBody>
                    <a:bodyPr/>
                    <a:lstStyle/>
                    <a:p>
                      <a:r>
                        <a:rPr sz="1350" b="0" dirty="0" err="1">
                          <a:solidFill>
                            <a:srgbClr val="000000"/>
                          </a:solidFill>
                          <a:latin typeface="ＭＳ Ｐゴシック"/>
                          <a:ea typeface="ＭＳ Ｐゴシック"/>
                          <a:cs typeface="ＭＳ Ｐゴシック"/>
                        </a:rPr>
                        <a:t>ケアリンクコネクト</a:t>
                      </a:r>
                      <a:endParaRPr sz="1350" b="0" dirty="0">
                        <a:solidFill>
                          <a:srgbClr val="000000"/>
                        </a:solidFill>
                        <a:latin typeface="ＭＳ Ｐゴシック"/>
                        <a:ea typeface="ＭＳ Ｐゴシック"/>
                        <a:cs typeface="ＭＳ Ｐゴシック"/>
                      </a:endParaRPr>
                    </a:p>
                  </a:txBody>
                  <a:tcPr marL="66675" marR="66675" marT="28575" marB="28575">
                    <a:solidFill>
                      <a:srgbClr val="FFFFFF"/>
                    </a:solidFill>
                  </a:tcPr>
                </a:tc>
                <a:extLst>
                  <a:ext uri="{0D108BD9-81ED-4DB2-BD59-A6C34878D82A}">
                    <a16:rowId xmlns:a16="http://schemas.microsoft.com/office/drawing/2014/main" val="10009"/>
                  </a:ext>
                </a:extLst>
              </a:tr>
            </a:tbl>
          </a:graphicData>
        </a:graphic>
      </p:graphicFrame>
      <p:sp>
        <p:nvSpPr>
          <p:cNvPr id="8" name="* アプリのグラフ化は15分毎（論文表1）。** 国内公式の測定">
            <a:extLst>
              <a:ext uri="{FF2B5EF4-FFF2-40B4-BE49-F238E27FC236}">
                <a16:creationId xmlns:a16="http://schemas.microsoft.com/office/drawing/2014/main" id="{CA414D84-0349-4A51-9E58-30DA9B853058}"/>
              </a:ext>
            </a:extLst>
          </p:cNvPr>
          <p:cNvSpPr>
            <a:spLocks noGrp="1"/>
          </p:cNvSpPr>
          <p:nvPr/>
        </p:nvSpPr>
        <p:spPr>
          <a:xfrm>
            <a:off x="390525" y="6181725"/>
            <a:ext cx="8382000" cy="247650"/>
          </a:xfrm>
          <a:prstGeom prst="rect">
            <a:avLst/>
          </a:prstGeom>
          <a:noFill/>
          <a:ln w="0">
            <a:noFill/>
          </a:ln>
        </p:spPr>
        <p:txBody>
          <a:bodyPr lIns="57150" tIns="28575" rIns="57150" bIns="28575" anchor="ctr">
            <a:noAutofit/>
          </a:bodyPr>
          <a:lstStyle/>
          <a:p>
            <a:pPr>
              <a:defRPr sz="1275" b="0">
                <a:solidFill>
                  <a:srgbClr val="000000"/>
                </a:solidFill>
                <a:latin typeface="ＭＳ Ｐゴシック"/>
                <a:ea typeface="ＭＳ Ｐゴシック"/>
                <a:cs typeface="ＭＳ Ｐゴシック"/>
              </a:defRPr>
            </a:pPr>
            <a:r>
              <a:rPr sz="1275" b="0">
                <a:solidFill>
                  <a:srgbClr val="000000"/>
                </a:solidFill>
                <a:latin typeface="ＭＳ Ｐゴシック"/>
                <a:ea typeface="ＭＳ Ｐゴシック"/>
                <a:cs typeface="ＭＳ Ｐゴシック"/>
              </a:rPr>
              <a:t>* アプリのグラフ化は15分毎（論文表1）。** 国内公式の測定値表示連携。</a:t>
            </a:r>
          </a:p>
        </p:txBody>
      </p:sp>
    </p:spTree>
    <p:extLst>
      <p:ext uri="{BB962C8B-B14F-4D97-AF65-F5344CB8AC3E}">
        <p14:creationId xmlns:p14="http://schemas.microsoft.com/office/powerpoint/2010/main" val="41825079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674" y="2829464"/>
            <a:ext cx="8870383" cy="3884647"/>
          </a:xfrm>
          <a:prstGeom prst="rect">
            <a:avLst/>
          </a:prstGeom>
        </p:spPr>
      </p:pic>
      <p:sp>
        <p:nvSpPr>
          <p:cNvPr id="3" name="テキスト ボックス 2"/>
          <p:cNvSpPr txBox="1"/>
          <p:nvPr/>
        </p:nvSpPr>
        <p:spPr>
          <a:xfrm>
            <a:off x="405442" y="310551"/>
            <a:ext cx="7667484" cy="461665"/>
          </a:xfrm>
          <a:prstGeom prst="rect">
            <a:avLst/>
          </a:prstGeom>
          <a:noFill/>
        </p:spPr>
        <p:txBody>
          <a:bodyPr wrap="none" rtlCol="0">
            <a:spAutoFit/>
          </a:bodyPr>
          <a:lstStyle/>
          <a:p>
            <a:r>
              <a:rPr lang="ja-JP" altLang="en-US" sz="2400" dirty="0"/>
              <a:t>指先穿刺による血糖測定と比べ、若干の誤差があります。</a:t>
            </a:r>
            <a:endParaRPr kumimoji="1" lang="ja-JP" altLang="en-US" sz="2400" dirty="0"/>
          </a:p>
        </p:txBody>
      </p:sp>
      <p:sp>
        <p:nvSpPr>
          <p:cNvPr id="4" name="テキスト ボックス 3"/>
          <p:cNvSpPr txBox="1"/>
          <p:nvPr/>
        </p:nvSpPr>
        <p:spPr>
          <a:xfrm>
            <a:off x="1221370" y="1190444"/>
            <a:ext cx="6035627" cy="1200329"/>
          </a:xfrm>
          <a:prstGeom prst="rect">
            <a:avLst/>
          </a:prstGeom>
          <a:noFill/>
        </p:spPr>
        <p:txBody>
          <a:bodyPr wrap="none" rtlCol="0">
            <a:spAutoFit/>
          </a:bodyPr>
          <a:lstStyle/>
          <a:p>
            <a:r>
              <a:rPr kumimoji="1" lang="ja-JP" altLang="en-US" sz="2400" dirty="0"/>
              <a:t>センサー装着初日の誤差が大きい。</a:t>
            </a:r>
            <a:endParaRPr kumimoji="1" lang="en-US" altLang="ja-JP" sz="2400" dirty="0"/>
          </a:p>
          <a:p>
            <a:r>
              <a:rPr lang="ja-JP" altLang="en-US" sz="2400" dirty="0"/>
              <a:t>センサーが抜けかかると低血糖を連発する。</a:t>
            </a:r>
            <a:endParaRPr lang="en-US" altLang="ja-JP" sz="2400" dirty="0"/>
          </a:p>
          <a:p>
            <a:r>
              <a:rPr kumimoji="1" lang="ja-JP" altLang="en-US" sz="2400" dirty="0"/>
              <a:t>血糖</a:t>
            </a:r>
            <a:r>
              <a:rPr lang="ja-JP" altLang="en-US" sz="2400" dirty="0"/>
              <a:t>が急に変動したときに、正確さが落ちる。</a:t>
            </a:r>
            <a:endParaRPr kumimoji="1" lang="ja-JP" altLang="en-US" sz="2400" dirty="0"/>
          </a:p>
        </p:txBody>
      </p:sp>
    </p:spTree>
    <p:extLst>
      <p:ext uri="{BB962C8B-B14F-4D97-AF65-F5344CB8AC3E}">
        <p14:creationId xmlns:p14="http://schemas.microsoft.com/office/powerpoint/2010/main" val="19977060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 CGM使用における注意点">
            <a:extLst>
              <a:ext uri="{FF2B5EF4-FFF2-40B4-BE49-F238E27FC236}">
                <a16:creationId xmlns:a16="http://schemas.microsoft.com/office/drawing/2014/main" id="{D360622D-05E8-4FC6-8968-2E9F6991B3CE}"/>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CGM使用における注意点</a:t>
            </a:r>
          </a:p>
        </p:txBody>
      </p:sp>
      <p:sp>
        <p:nvSpPr>
          <p:cNvPr id="2" name="3">
            <a:extLst>
              <a:ext uri="{FF2B5EF4-FFF2-40B4-BE49-F238E27FC236}">
                <a16:creationId xmlns:a16="http://schemas.microsoft.com/office/drawing/2014/main" id="{1B66B336-9E5B-4F71-B56E-DD23AB9ED5B3}"/>
              </a:ext>
            </a:extLst>
          </p:cNvPr>
          <p:cNvSpPr>
            <a:spLocks noGrp="1"/>
          </p:cNvSpPr>
          <p:nvPr/>
        </p:nvSpPr>
        <p:spPr>
          <a:xfrm>
            <a:off x="8791575" y="47625"/>
            <a:ext cx="266700"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3</a:t>
            </a:r>
          </a:p>
        </p:txBody>
      </p:sp>
      <p:sp>
        <p:nvSpPr>
          <p:cNvPr id="3" name="① 血糖値とのずれ・測定精度">
            <a:extLst>
              <a:ext uri="{FF2B5EF4-FFF2-40B4-BE49-F238E27FC236}">
                <a16:creationId xmlns:a16="http://schemas.microsoft.com/office/drawing/2014/main" id="{8265B19A-43EB-4A86-8F36-473D3A8F579B}"/>
              </a:ext>
            </a:extLst>
          </p:cNvPr>
          <p:cNvSpPr>
            <a:spLocks noGrp="1"/>
          </p:cNvSpPr>
          <p:nvPr/>
        </p:nvSpPr>
        <p:spPr>
          <a:xfrm>
            <a:off x="390525" y="962025"/>
            <a:ext cx="8391525" cy="381000"/>
          </a:xfrm>
          <a:prstGeom prst="rect">
            <a:avLst/>
          </a:prstGeom>
          <a:noFill/>
          <a:ln w="0">
            <a:noFill/>
          </a:ln>
        </p:spPr>
        <p:txBody>
          <a:bodyPr lIns="57150" tIns="28575" rIns="57150" bIns="28575" anchor="ctr">
            <a:noAutofit/>
          </a:bodyPr>
          <a:lstStyle/>
          <a:p>
            <a:pPr>
              <a:defRPr sz="2100" b="1">
                <a:solidFill>
                  <a:srgbClr val="1F497D"/>
                </a:solidFill>
                <a:latin typeface="ＭＳ Ｐゴシック"/>
                <a:ea typeface="ＭＳ Ｐゴシック"/>
                <a:cs typeface="ＭＳ Ｐゴシック"/>
              </a:defRPr>
            </a:pPr>
            <a:r>
              <a:rPr sz="2100" b="1">
                <a:solidFill>
                  <a:srgbClr val="1F497D"/>
                </a:solidFill>
                <a:latin typeface="ＭＳ Ｐゴシック"/>
                <a:ea typeface="ＭＳ Ｐゴシック"/>
                <a:cs typeface="ＭＳ Ｐゴシック"/>
              </a:rPr>
              <a:t>① 血糖値とのずれ・測定精度</a:t>
            </a:r>
          </a:p>
        </p:txBody>
      </p:sp>
      <p:sp>
        <p:nvSpPr>
          <p:cNvPr id="4" name="間質液の値なので、実際の血糖値とずれることがあります。&#10;MARD">
            <a:extLst>
              <a:ext uri="{FF2B5EF4-FFF2-40B4-BE49-F238E27FC236}">
                <a16:creationId xmlns:a16="http://schemas.microsoft.com/office/drawing/2014/main" id="{38E47459-92AA-485D-A400-F95796D7ACEA}"/>
              </a:ext>
            </a:extLst>
          </p:cNvPr>
          <p:cNvSpPr>
            <a:spLocks noGrp="1"/>
          </p:cNvSpPr>
          <p:nvPr/>
        </p:nvSpPr>
        <p:spPr>
          <a:xfrm>
            <a:off x="523875" y="1381125"/>
            <a:ext cx="8181975" cy="7239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dirty="0" err="1">
                <a:solidFill>
                  <a:srgbClr val="000000"/>
                </a:solidFill>
                <a:latin typeface="ＭＳ Ｐゴシック"/>
                <a:ea typeface="ＭＳ Ｐゴシック"/>
                <a:cs typeface="ＭＳ Ｐゴシック"/>
              </a:rPr>
              <a:t>間質液の値なので、実際の血糖値とずれることがあります</a:t>
            </a:r>
            <a:r>
              <a:rPr sz="1725" b="0" dirty="0">
                <a:solidFill>
                  <a:srgbClr val="000000"/>
                </a:solidFill>
                <a:latin typeface="ＭＳ Ｐゴシック"/>
                <a:ea typeface="ＭＳ Ｐゴシック"/>
                <a:cs typeface="ＭＳ Ｐゴシック"/>
              </a:rPr>
              <a:t>。</a:t>
            </a:r>
          </a:p>
          <a:p>
            <a:pPr>
              <a:defRPr sz="1725" b="0">
                <a:solidFill>
                  <a:srgbClr val="000000"/>
                </a:solidFill>
                <a:latin typeface="ＭＳ Ｐゴシック"/>
                <a:ea typeface="ＭＳ Ｐゴシック"/>
                <a:cs typeface="ＭＳ Ｐゴシック"/>
              </a:defRPr>
            </a:pPr>
            <a:r>
              <a:rPr sz="1725" b="0" dirty="0">
                <a:solidFill>
                  <a:srgbClr val="000000"/>
                </a:solidFill>
                <a:latin typeface="ＭＳ Ｐゴシック"/>
                <a:ea typeface="ＭＳ Ｐゴシック"/>
                <a:cs typeface="ＭＳ Ｐゴシック"/>
              </a:rPr>
              <a:t>MARD（平均的な相対誤差）は約8～10％。</a:t>
            </a:r>
            <a:r>
              <a:rPr sz="1725" b="0" dirty="0" err="1">
                <a:solidFill>
                  <a:srgbClr val="000000"/>
                </a:solidFill>
                <a:latin typeface="ＭＳ Ｐゴシック"/>
                <a:ea typeface="ＭＳ Ｐゴシック"/>
                <a:cs typeface="ＭＳ Ｐゴシック"/>
              </a:rPr>
              <a:t>低値・急変時はずれが大きくなりやすい</a:t>
            </a:r>
            <a:r>
              <a:rPr sz="1725" b="0" dirty="0">
                <a:solidFill>
                  <a:srgbClr val="000000"/>
                </a:solidFill>
                <a:latin typeface="ＭＳ Ｐゴシック"/>
                <a:ea typeface="ＭＳ Ｐゴシック"/>
                <a:cs typeface="ＭＳ Ｐゴシック"/>
              </a:rPr>
              <a:t>。</a:t>
            </a:r>
            <a:endParaRPr lang="en-US" sz="1725" b="0" dirty="0">
              <a:solidFill>
                <a:srgbClr val="000000"/>
              </a:solidFill>
              <a:latin typeface="ＭＳ Ｐゴシック"/>
              <a:ea typeface="ＭＳ Ｐゴシック"/>
              <a:cs typeface="ＭＳ Ｐゴシック"/>
            </a:endParaRPr>
          </a:p>
          <a:p>
            <a:pPr>
              <a:defRPr sz="1725" b="0">
                <a:solidFill>
                  <a:srgbClr val="000000"/>
                </a:solidFill>
                <a:latin typeface="ＭＳ Ｐゴシック"/>
                <a:ea typeface="ＭＳ Ｐゴシック"/>
                <a:cs typeface="ＭＳ Ｐゴシック"/>
              </a:defRPr>
            </a:pPr>
            <a:r>
              <a:rPr lang="ja-JP" altLang="en-US" sz="1725" b="0" dirty="0">
                <a:solidFill>
                  <a:srgbClr val="000000"/>
                </a:solidFill>
                <a:latin typeface="ＭＳ Ｐゴシック"/>
                <a:ea typeface="ＭＳ Ｐゴシック"/>
                <a:cs typeface="ＭＳ Ｐゴシック"/>
              </a:rPr>
              <a:t>装着した初日は誤差が大きくなります。</a:t>
            </a:r>
            <a:endParaRPr sz="1725" b="0" dirty="0">
              <a:solidFill>
                <a:srgbClr val="000000"/>
              </a:solidFill>
              <a:latin typeface="ＭＳ Ｐゴシック"/>
              <a:ea typeface="ＭＳ Ｐゴシック"/>
              <a:cs typeface="ＭＳ Ｐゴシック"/>
            </a:endParaRPr>
          </a:p>
        </p:txBody>
      </p:sp>
      <p:sp>
        <p:nvSpPr>
          <p:cNvPr id="5" name="② 5～10分程度の時間差">
            <a:extLst>
              <a:ext uri="{FF2B5EF4-FFF2-40B4-BE49-F238E27FC236}">
                <a16:creationId xmlns:a16="http://schemas.microsoft.com/office/drawing/2014/main" id="{569CD1A4-206E-4F69-8B99-40DEA530F55A}"/>
              </a:ext>
            </a:extLst>
          </p:cNvPr>
          <p:cNvSpPr>
            <a:spLocks noGrp="1"/>
          </p:cNvSpPr>
          <p:nvPr/>
        </p:nvSpPr>
        <p:spPr>
          <a:xfrm>
            <a:off x="390525" y="2266950"/>
            <a:ext cx="8391525" cy="381000"/>
          </a:xfrm>
          <a:prstGeom prst="rect">
            <a:avLst/>
          </a:prstGeom>
          <a:noFill/>
          <a:ln w="0">
            <a:noFill/>
          </a:ln>
        </p:spPr>
        <p:txBody>
          <a:bodyPr lIns="57150" tIns="28575" rIns="57150" bIns="28575" anchor="ctr">
            <a:noAutofit/>
          </a:bodyPr>
          <a:lstStyle/>
          <a:p>
            <a:pPr>
              <a:defRPr sz="2100" b="1">
                <a:solidFill>
                  <a:srgbClr val="1F497D"/>
                </a:solidFill>
                <a:latin typeface="ＭＳ Ｐゴシック"/>
                <a:ea typeface="ＭＳ Ｐゴシック"/>
                <a:cs typeface="ＭＳ Ｐゴシック"/>
              </a:defRPr>
            </a:pPr>
            <a:r>
              <a:rPr sz="2100" b="1">
                <a:solidFill>
                  <a:srgbClr val="1F497D"/>
                </a:solidFill>
                <a:latin typeface="ＭＳ Ｐゴシック"/>
                <a:ea typeface="ＭＳ Ｐゴシック"/>
                <a:cs typeface="ＭＳ Ｐゴシック"/>
              </a:rPr>
              <a:t>② 5～10分程度の時間差</a:t>
            </a:r>
          </a:p>
        </p:txBody>
      </p:sp>
      <p:sp>
        <p:nvSpPr>
          <p:cNvPr id="6" name="血糖値の変化が、間質液の値に反映されるまで時間差があります。&#10;低">
            <a:extLst>
              <a:ext uri="{FF2B5EF4-FFF2-40B4-BE49-F238E27FC236}">
                <a16:creationId xmlns:a16="http://schemas.microsoft.com/office/drawing/2014/main" id="{A8B6DB37-C147-44DE-BCFA-6A4963558322}"/>
              </a:ext>
            </a:extLst>
          </p:cNvPr>
          <p:cNvSpPr>
            <a:spLocks noGrp="1"/>
          </p:cNvSpPr>
          <p:nvPr/>
        </p:nvSpPr>
        <p:spPr>
          <a:xfrm>
            <a:off x="523875" y="2686050"/>
            <a:ext cx="8181975" cy="7239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血糖値の変化が、間質液の値に反映されるまで時間差があります。</a:t>
            </a:r>
          </a:p>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低血糖が疑われる時や症状と値が合わない時は、適宜SMBGで確認します。</a:t>
            </a:r>
          </a:p>
        </p:txBody>
      </p:sp>
      <p:sp>
        <p:nvSpPr>
          <p:cNvPr id="7" name="③ 患者さん・家族が使えるように支援">
            <a:extLst>
              <a:ext uri="{FF2B5EF4-FFF2-40B4-BE49-F238E27FC236}">
                <a16:creationId xmlns:a16="http://schemas.microsoft.com/office/drawing/2014/main" id="{4507177D-4A69-4403-B5CA-AB56BB0FD958}"/>
              </a:ext>
            </a:extLst>
          </p:cNvPr>
          <p:cNvSpPr>
            <a:spLocks noGrp="1"/>
          </p:cNvSpPr>
          <p:nvPr/>
        </p:nvSpPr>
        <p:spPr>
          <a:xfrm>
            <a:off x="390525" y="3571875"/>
            <a:ext cx="8391525" cy="381000"/>
          </a:xfrm>
          <a:prstGeom prst="rect">
            <a:avLst/>
          </a:prstGeom>
          <a:noFill/>
          <a:ln w="0">
            <a:noFill/>
          </a:ln>
        </p:spPr>
        <p:txBody>
          <a:bodyPr lIns="57150" tIns="28575" rIns="57150" bIns="28575" anchor="ctr">
            <a:noAutofit/>
          </a:bodyPr>
          <a:lstStyle/>
          <a:p>
            <a:pPr>
              <a:defRPr sz="2100" b="1">
                <a:solidFill>
                  <a:srgbClr val="1F497D"/>
                </a:solidFill>
                <a:latin typeface="ＭＳ Ｐゴシック"/>
                <a:ea typeface="ＭＳ Ｐゴシック"/>
                <a:cs typeface="ＭＳ Ｐゴシック"/>
              </a:defRPr>
            </a:pPr>
            <a:r>
              <a:rPr sz="2100" b="1" dirty="0">
                <a:solidFill>
                  <a:srgbClr val="1F497D"/>
                </a:solidFill>
                <a:latin typeface="ＭＳ Ｐゴシック"/>
                <a:ea typeface="ＭＳ Ｐゴシック"/>
                <a:cs typeface="ＭＳ Ｐゴシック"/>
              </a:rPr>
              <a:t>③ </a:t>
            </a:r>
            <a:r>
              <a:rPr sz="2100" b="1" dirty="0" err="1">
                <a:solidFill>
                  <a:srgbClr val="1F497D"/>
                </a:solidFill>
                <a:latin typeface="ＭＳ Ｐゴシック"/>
                <a:ea typeface="ＭＳ Ｐゴシック"/>
                <a:cs typeface="ＭＳ Ｐゴシック"/>
              </a:rPr>
              <a:t>患者さん・家族が使えるように支援</a:t>
            </a:r>
            <a:r>
              <a:rPr lang="ja-JP" altLang="en-US" sz="2100" b="1" dirty="0">
                <a:solidFill>
                  <a:srgbClr val="1F497D"/>
                </a:solidFill>
                <a:latin typeface="ＭＳ Ｐゴシック"/>
                <a:ea typeface="ＭＳ Ｐゴシック"/>
                <a:cs typeface="ＭＳ Ｐゴシック"/>
              </a:rPr>
              <a:t>、トラブル時の説明</a:t>
            </a:r>
            <a:endParaRPr sz="2100" b="1" dirty="0">
              <a:solidFill>
                <a:srgbClr val="1F497D"/>
              </a:solidFill>
              <a:latin typeface="ＭＳ Ｐゴシック"/>
              <a:ea typeface="ＭＳ Ｐゴシック"/>
              <a:cs typeface="ＭＳ Ｐゴシック"/>
            </a:endParaRPr>
          </a:p>
        </p:txBody>
      </p:sp>
      <p:sp>
        <p:nvSpPr>
          <p:cNvPr id="8" name="センサー装着、アプリ操作を実際にできるか確認します。&#10;対応スマホ">
            <a:extLst>
              <a:ext uri="{FF2B5EF4-FFF2-40B4-BE49-F238E27FC236}">
                <a16:creationId xmlns:a16="http://schemas.microsoft.com/office/drawing/2014/main" id="{575A08B5-7A8A-4C26-97BC-91442621C590}"/>
              </a:ext>
            </a:extLst>
          </p:cNvPr>
          <p:cNvSpPr>
            <a:spLocks noGrp="1"/>
          </p:cNvSpPr>
          <p:nvPr/>
        </p:nvSpPr>
        <p:spPr>
          <a:xfrm>
            <a:off x="523875" y="3990975"/>
            <a:ext cx="8181975" cy="7239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dirty="0" err="1">
                <a:solidFill>
                  <a:srgbClr val="000000"/>
                </a:solidFill>
                <a:latin typeface="ＭＳ Ｐゴシック"/>
                <a:ea typeface="ＭＳ Ｐゴシック"/>
                <a:cs typeface="ＭＳ Ｐゴシック"/>
              </a:rPr>
              <a:t>センサー装着、アプリ操作を実際にできるか確認します</a:t>
            </a:r>
            <a:r>
              <a:rPr sz="1725" b="0" dirty="0">
                <a:solidFill>
                  <a:srgbClr val="000000"/>
                </a:solidFill>
                <a:latin typeface="ＭＳ Ｐゴシック"/>
                <a:ea typeface="ＭＳ Ｐゴシック"/>
                <a:cs typeface="ＭＳ Ｐゴシック"/>
              </a:rPr>
              <a:t>。</a:t>
            </a:r>
          </a:p>
          <a:p>
            <a:pPr>
              <a:defRPr sz="1725" b="0">
                <a:solidFill>
                  <a:srgbClr val="000000"/>
                </a:solidFill>
                <a:latin typeface="ＭＳ Ｐゴシック"/>
                <a:ea typeface="ＭＳ Ｐゴシック"/>
                <a:cs typeface="ＭＳ Ｐゴシック"/>
              </a:defRPr>
            </a:pPr>
            <a:r>
              <a:rPr sz="1725" b="0" dirty="0" err="1">
                <a:solidFill>
                  <a:srgbClr val="000000"/>
                </a:solidFill>
                <a:latin typeface="ＭＳ Ｐゴシック"/>
                <a:ea typeface="ＭＳ Ｐゴシック"/>
                <a:cs typeface="ＭＳ Ｐゴシック"/>
              </a:rPr>
              <a:t>対応スマホ・通信・通知設定も確認し、困った時の相談先</a:t>
            </a:r>
            <a:r>
              <a:rPr lang="en-US" sz="1725" b="0" dirty="0">
                <a:solidFill>
                  <a:srgbClr val="000000"/>
                </a:solidFill>
                <a:latin typeface="ＭＳ Ｐゴシック"/>
                <a:ea typeface="ＭＳ Ｐゴシック"/>
                <a:cs typeface="ＭＳ Ｐゴシック"/>
              </a:rPr>
              <a:t>(</a:t>
            </a:r>
            <a:r>
              <a:rPr lang="ja-JP" altLang="en-US" sz="1725" b="0" dirty="0">
                <a:solidFill>
                  <a:srgbClr val="000000"/>
                </a:solidFill>
                <a:latin typeface="ＭＳ Ｐゴシック"/>
                <a:ea typeface="ＭＳ Ｐゴシック"/>
                <a:cs typeface="ＭＳ Ｐゴシック"/>
              </a:rPr>
              <a:t>ヘルプダイヤルなど</a:t>
            </a:r>
            <a:r>
              <a:rPr lang="en-US" sz="1725" b="0" dirty="0">
                <a:solidFill>
                  <a:srgbClr val="000000"/>
                </a:solidFill>
                <a:latin typeface="ＭＳ Ｐゴシック"/>
                <a:ea typeface="ＭＳ Ｐゴシック"/>
                <a:cs typeface="ＭＳ Ｐゴシック"/>
              </a:rPr>
              <a:t>)</a:t>
            </a:r>
            <a:r>
              <a:rPr sz="1725" b="0" dirty="0">
                <a:solidFill>
                  <a:srgbClr val="000000"/>
                </a:solidFill>
                <a:latin typeface="ＭＳ Ｐゴシック"/>
                <a:ea typeface="ＭＳ Ｐゴシック"/>
                <a:cs typeface="ＭＳ Ｐゴシック"/>
              </a:rPr>
              <a:t>を</a:t>
            </a:r>
            <a:r>
              <a:rPr lang="ja-JP" altLang="en-US" sz="1725" b="0" dirty="0">
                <a:solidFill>
                  <a:srgbClr val="000000"/>
                </a:solidFill>
                <a:latin typeface="ＭＳ Ｐゴシック"/>
                <a:ea typeface="ＭＳ Ｐゴシック"/>
                <a:cs typeface="ＭＳ Ｐゴシック"/>
              </a:rPr>
              <a:t>伝達</a:t>
            </a:r>
            <a:r>
              <a:rPr sz="1725" b="0" dirty="0" err="1">
                <a:solidFill>
                  <a:srgbClr val="000000"/>
                </a:solidFill>
                <a:latin typeface="ＭＳ Ｐゴシック"/>
                <a:ea typeface="ＭＳ Ｐゴシック"/>
                <a:cs typeface="ＭＳ Ｐゴシック"/>
              </a:rPr>
              <a:t>します</a:t>
            </a:r>
            <a:r>
              <a:rPr sz="1725" b="0" dirty="0">
                <a:solidFill>
                  <a:srgbClr val="000000"/>
                </a:solidFill>
                <a:latin typeface="ＭＳ Ｐゴシック"/>
                <a:ea typeface="ＭＳ Ｐゴシック"/>
                <a:cs typeface="ＭＳ Ｐゴシック"/>
              </a:rPr>
              <a:t>。</a:t>
            </a:r>
          </a:p>
        </p:txBody>
      </p:sp>
      <p:sp>
        <p:nvSpPr>
          <p:cNvPr id="9" name="④ かぶれ・脱落への対策">
            <a:extLst>
              <a:ext uri="{FF2B5EF4-FFF2-40B4-BE49-F238E27FC236}">
                <a16:creationId xmlns:a16="http://schemas.microsoft.com/office/drawing/2014/main" id="{2FCA34D5-78B4-4551-8973-ED24B8122A66}"/>
              </a:ext>
            </a:extLst>
          </p:cNvPr>
          <p:cNvSpPr>
            <a:spLocks noGrp="1"/>
          </p:cNvSpPr>
          <p:nvPr/>
        </p:nvSpPr>
        <p:spPr>
          <a:xfrm>
            <a:off x="390525" y="4876800"/>
            <a:ext cx="8391525" cy="381000"/>
          </a:xfrm>
          <a:prstGeom prst="rect">
            <a:avLst/>
          </a:prstGeom>
          <a:noFill/>
          <a:ln w="0">
            <a:noFill/>
          </a:ln>
        </p:spPr>
        <p:txBody>
          <a:bodyPr lIns="57150" tIns="28575" rIns="57150" bIns="28575" anchor="ctr">
            <a:noAutofit/>
          </a:bodyPr>
          <a:lstStyle/>
          <a:p>
            <a:pPr>
              <a:defRPr sz="2100" b="1">
                <a:solidFill>
                  <a:srgbClr val="1F497D"/>
                </a:solidFill>
                <a:latin typeface="ＭＳ Ｐゴシック"/>
                <a:ea typeface="ＭＳ Ｐゴシック"/>
                <a:cs typeface="ＭＳ Ｐゴシック"/>
              </a:defRPr>
            </a:pPr>
            <a:r>
              <a:rPr sz="2100" b="1">
                <a:solidFill>
                  <a:srgbClr val="1F497D"/>
                </a:solidFill>
                <a:latin typeface="ＭＳ Ｐゴシック"/>
                <a:ea typeface="ＭＳ Ｐゴシック"/>
                <a:cs typeface="ＭＳ Ｐゴシック"/>
              </a:rPr>
              <a:t>④ かぶれ・脱落への対策</a:t>
            </a:r>
          </a:p>
        </p:txBody>
      </p:sp>
      <p:sp>
        <p:nvSpPr>
          <p:cNvPr id="10" name="装着前：保護膜形成剤・ドレッシング材の使用を検討。&#10;取り外し時：">
            <a:extLst>
              <a:ext uri="{FF2B5EF4-FFF2-40B4-BE49-F238E27FC236}">
                <a16:creationId xmlns:a16="http://schemas.microsoft.com/office/drawing/2014/main" id="{C362BAA9-E11D-466F-9C64-73E3BA75CD79}"/>
              </a:ext>
            </a:extLst>
          </p:cNvPr>
          <p:cNvSpPr>
            <a:spLocks noGrp="1"/>
          </p:cNvSpPr>
          <p:nvPr/>
        </p:nvSpPr>
        <p:spPr>
          <a:xfrm>
            <a:off x="523875" y="5295900"/>
            <a:ext cx="8181975" cy="7239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dirty="0" err="1">
                <a:solidFill>
                  <a:srgbClr val="000000"/>
                </a:solidFill>
                <a:latin typeface="ＭＳ Ｐゴシック"/>
                <a:ea typeface="ＭＳ Ｐゴシック"/>
                <a:cs typeface="ＭＳ Ｐゴシック"/>
              </a:rPr>
              <a:t>装着前：保護膜形成剤・ドレッシング材の使用を検討</a:t>
            </a:r>
            <a:r>
              <a:rPr sz="1725" b="0" dirty="0">
                <a:solidFill>
                  <a:srgbClr val="000000"/>
                </a:solidFill>
                <a:latin typeface="ＭＳ Ｐゴシック"/>
                <a:ea typeface="ＭＳ Ｐゴシック"/>
                <a:cs typeface="ＭＳ Ｐゴシック"/>
              </a:rPr>
              <a:t>。</a:t>
            </a:r>
          </a:p>
          <a:p>
            <a:pPr>
              <a:defRPr sz="1725" b="0">
                <a:solidFill>
                  <a:srgbClr val="000000"/>
                </a:solidFill>
                <a:latin typeface="ＭＳ Ｐゴシック"/>
                <a:ea typeface="ＭＳ Ｐゴシック"/>
                <a:cs typeface="ＭＳ Ｐゴシック"/>
              </a:defRPr>
            </a:pPr>
            <a:r>
              <a:rPr sz="1725" b="0" dirty="0" err="1">
                <a:solidFill>
                  <a:srgbClr val="000000"/>
                </a:solidFill>
                <a:latin typeface="ＭＳ Ｐゴシック"/>
                <a:ea typeface="ＭＳ Ｐゴシック"/>
                <a:cs typeface="ＭＳ Ｐゴシック"/>
              </a:rPr>
              <a:t>脱落予防</a:t>
            </a:r>
            <a:r>
              <a:rPr sz="1725" b="0" dirty="0">
                <a:solidFill>
                  <a:srgbClr val="000000"/>
                </a:solidFill>
                <a:latin typeface="ＭＳ Ｐゴシック"/>
                <a:ea typeface="ＭＳ Ｐゴシック"/>
                <a:cs typeface="ＭＳ Ｐゴシック"/>
              </a:rPr>
              <a:t>：</a:t>
            </a:r>
            <a:r>
              <a:rPr lang="ja-JP" altLang="en-US" sz="1725" b="0" dirty="0">
                <a:solidFill>
                  <a:srgbClr val="000000"/>
                </a:solidFill>
                <a:latin typeface="ＭＳ Ｐゴシック"/>
                <a:ea typeface="ＭＳ Ｐゴシック"/>
                <a:cs typeface="ＭＳ Ｐゴシック"/>
              </a:rPr>
              <a:t>着替えの時に特に注意するよう指導。サポーターなど</a:t>
            </a:r>
            <a:r>
              <a:rPr sz="1725" b="0" dirty="0" err="1">
                <a:solidFill>
                  <a:srgbClr val="000000"/>
                </a:solidFill>
                <a:latin typeface="ＭＳ Ｐゴシック"/>
                <a:ea typeface="ＭＳ Ｐゴシック"/>
                <a:cs typeface="ＭＳ Ｐゴシック"/>
              </a:rPr>
              <a:t>で補助</a:t>
            </a:r>
            <a:r>
              <a:rPr sz="1725" b="0" dirty="0">
                <a:solidFill>
                  <a:srgbClr val="000000"/>
                </a:solidFill>
                <a:latin typeface="ＭＳ Ｐゴシック"/>
                <a:ea typeface="ＭＳ Ｐゴシック"/>
                <a:cs typeface="ＭＳ Ｐゴシック"/>
              </a:rPr>
              <a:t>。</a:t>
            </a:r>
          </a:p>
        </p:txBody>
      </p:sp>
    </p:spTree>
    <p:extLst>
      <p:ext uri="{BB962C8B-B14F-4D97-AF65-F5344CB8AC3E}">
        <p14:creationId xmlns:p14="http://schemas.microsoft.com/office/powerpoint/2010/main" val="9913274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459C6BA-97D6-E2C5-E1EE-3F874455CEE6}"/>
              </a:ext>
            </a:extLst>
          </p:cNvPr>
          <p:cNvPicPr>
            <a:picLocks noChangeAspect="1"/>
          </p:cNvPicPr>
          <p:nvPr/>
        </p:nvPicPr>
        <p:blipFill>
          <a:blip r:embed="rId2"/>
          <a:stretch>
            <a:fillRect/>
          </a:stretch>
        </p:blipFill>
        <p:spPr>
          <a:xfrm>
            <a:off x="1344826" y="734484"/>
            <a:ext cx="6454347" cy="6123515"/>
          </a:xfrm>
          <a:prstGeom prst="rect">
            <a:avLst/>
          </a:prstGeom>
        </p:spPr>
      </p:pic>
      <p:sp>
        <p:nvSpPr>
          <p:cNvPr id="5" name="■ CGM使用における注意点">
            <a:extLst>
              <a:ext uri="{FF2B5EF4-FFF2-40B4-BE49-F238E27FC236}">
                <a16:creationId xmlns:a16="http://schemas.microsoft.com/office/drawing/2014/main" id="{A4237E17-215E-12EE-567B-E72E32C2468D}"/>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dirty="0">
                <a:solidFill>
                  <a:srgbClr val="FFFFFF"/>
                </a:solidFill>
                <a:latin typeface="ＭＳ Ｐゴシック"/>
                <a:ea typeface="ＭＳ Ｐゴシック"/>
                <a:cs typeface="ＭＳ Ｐゴシック"/>
              </a:rPr>
              <a:t>■ CGM</a:t>
            </a:r>
            <a:r>
              <a:rPr lang="ja-JP" altLang="en-US" sz="2400" b="1" dirty="0">
                <a:solidFill>
                  <a:srgbClr val="FFFFFF"/>
                </a:solidFill>
                <a:latin typeface="ＭＳ Ｐゴシック"/>
                <a:ea typeface="ＭＳ Ｐゴシック"/>
                <a:cs typeface="ＭＳ Ｐゴシック"/>
              </a:rPr>
              <a:t>の評価指標</a:t>
            </a:r>
            <a:endParaRPr sz="2400" b="1" dirty="0">
              <a:solidFill>
                <a:srgbClr val="FFFFFF"/>
              </a:solidFill>
              <a:latin typeface="ＭＳ Ｐゴシック"/>
              <a:ea typeface="ＭＳ Ｐゴシック"/>
              <a:cs typeface="ＭＳ Ｐゴシック"/>
            </a:endParaRPr>
          </a:p>
        </p:txBody>
      </p:sp>
    </p:spTree>
    <p:extLst>
      <p:ext uri="{BB962C8B-B14F-4D97-AF65-F5344CB8AC3E}">
        <p14:creationId xmlns:p14="http://schemas.microsoft.com/office/powerpoint/2010/main" val="39372800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 CGMが示す5つの指標">
            <a:extLst>
              <a:ext uri="{FF2B5EF4-FFF2-40B4-BE49-F238E27FC236}">
                <a16:creationId xmlns:a16="http://schemas.microsoft.com/office/drawing/2014/main" id="{802DF48A-9F6D-4954-AD73-306DE0FEDC18}"/>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dirty="0">
                <a:solidFill>
                  <a:srgbClr val="FFFFFF"/>
                </a:solidFill>
                <a:latin typeface="ＭＳ Ｐゴシック"/>
                <a:ea typeface="ＭＳ Ｐゴシック"/>
                <a:cs typeface="ＭＳ Ｐゴシック"/>
              </a:rPr>
              <a:t>■ </a:t>
            </a:r>
            <a:r>
              <a:rPr sz="2400" b="1" dirty="0" err="1">
                <a:solidFill>
                  <a:srgbClr val="FFFFFF"/>
                </a:solidFill>
                <a:latin typeface="ＭＳ Ｐゴシック"/>
                <a:ea typeface="ＭＳ Ｐゴシック"/>
                <a:cs typeface="ＭＳ Ｐゴシック"/>
              </a:rPr>
              <a:t>CGMが示す</a:t>
            </a:r>
            <a:r>
              <a:rPr lang="ja-JP" altLang="en-US" sz="2400" b="1" dirty="0">
                <a:solidFill>
                  <a:srgbClr val="FFFFFF"/>
                </a:solidFill>
                <a:latin typeface="ＭＳ Ｐゴシック"/>
                <a:ea typeface="ＭＳ Ｐゴシック"/>
                <a:cs typeface="ＭＳ Ｐゴシック"/>
              </a:rPr>
              <a:t>大事な</a:t>
            </a:r>
            <a:r>
              <a:rPr sz="2400" b="1" dirty="0">
                <a:solidFill>
                  <a:srgbClr val="FFFFFF"/>
                </a:solidFill>
                <a:latin typeface="ＭＳ Ｐゴシック"/>
                <a:ea typeface="ＭＳ Ｐゴシック"/>
                <a:cs typeface="ＭＳ Ｐゴシック"/>
              </a:rPr>
              <a:t>5つの指標</a:t>
            </a:r>
          </a:p>
        </p:txBody>
      </p:sp>
      <p:sp>
        <p:nvSpPr>
          <p:cNvPr id="2" name="4">
            <a:extLst>
              <a:ext uri="{FF2B5EF4-FFF2-40B4-BE49-F238E27FC236}">
                <a16:creationId xmlns:a16="http://schemas.microsoft.com/office/drawing/2014/main" id="{EA8FC758-E045-4B24-8CC2-85C4394EFAE3}"/>
              </a:ext>
            </a:extLst>
          </p:cNvPr>
          <p:cNvSpPr>
            <a:spLocks noGrp="1"/>
          </p:cNvSpPr>
          <p:nvPr/>
        </p:nvSpPr>
        <p:spPr>
          <a:xfrm>
            <a:off x="8791575" y="47625"/>
            <a:ext cx="266700"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4</a:t>
            </a:r>
          </a:p>
        </p:txBody>
      </p:sp>
      <p:sp>
        <p:nvSpPr>
          <p:cNvPr id="3" name="TAR">
            <a:extLst>
              <a:ext uri="{FF2B5EF4-FFF2-40B4-BE49-F238E27FC236}">
                <a16:creationId xmlns:a16="http://schemas.microsoft.com/office/drawing/2014/main" id="{0C8DC8D2-03D5-4E8B-AC4C-3E2059C4BC47}"/>
              </a:ext>
            </a:extLst>
          </p:cNvPr>
          <p:cNvSpPr>
            <a:spLocks noGrp="1"/>
          </p:cNvSpPr>
          <p:nvPr/>
        </p:nvSpPr>
        <p:spPr>
          <a:xfrm>
            <a:off x="381000" y="1000125"/>
            <a:ext cx="1266825" cy="647700"/>
          </a:xfrm>
          <a:prstGeom prst="rect">
            <a:avLst/>
          </a:prstGeom>
          <a:noFill/>
          <a:ln w="0">
            <a:noFill/>
          </a:ln>
        </p:spPr>
        <p:txBody>
          <a:bodyPr lIns="57150" tIns="28575" rIns="57150" bIns="28575"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TAR</a:t>
            </a:r>
          </a:p>
        </p:txBody>
      </p:sp>
      <p:sp>
        <p:nvSpPr>
          <p:cNvPr id="4" name="範囲より高い時間の割合&#10;目安：180超は25％未満、250超は5">
            <a:extLst>
              <a:ext uri="{FF2B5EF4-FFF2-40B4-BE49-F238E27FC236}">
                <a16:creationId xmlns:a16="http://schemas.microsoft.com/office/drawing/2014/main" id="{42F9DEB8-CC5A-48AD-A198-44DDACAAF79D}"/>
              </a:ext>
            </a:extLst>
          </p:cNvPr>
          <p:cNvSpPr>
            <a:spLocks noGrp="1"/>
          </p:cNvSpPr>
          <p:nvPr/>
        </p:nvSpPr>
        <p:spPr>
          <a:xfrm>
            <a:off x="1685925" y="1000125"/>
            <a:ext cx="4276725" cy="8382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範囲より高い時間の割合</a:t>
            </a:r>
          </a:p>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目安：180超は25％未満、250超は5％未満</a:t>
            </a:r>
          </a:p>
        </p:txBody>
      </p:sp>
      <p:sp>
        <p:nvSpPr>
          <p:cNvPr id="5" name="TIR">
            <a:extLst>
              <a:ext uri="{FF2B5EF4-FFF2-40B4-BE49-F238E27FC236}">
                <a16:creationId xmlns:a16="http://schemas.microsoft.com/office/drawing/2014/main" id="{1E797596-9CBA-4205-9A7A-4AC5C6831946}"/>
              </a:ext>
            </a:extLst>
          </p:cNvPr>
          <p:cNvSpPr>
            <a:spLocks noGrp="1"/>
          </p:cNvSpPr>
          <p:nvPr/>
        </p:nvSpPr>
        <p:spPr>
          <a:xfrm>
            <a:off x="381000" y="2028825"/>
            <a:ext cx="1266825" cy="647700"/>
          </a:xfrm>
          <a:prstGeom prst="rect">
            <a:avLst/>
          </a:prstGeom>
          <a:noFill/>
          <a:ln w="0">
            <a:noFill/>
          </a:ln>
        </p:spPr>
        <p:txBody>
          <a:bodyPr lIns="57150" tIns="28575" rIns="57150" bIns="28575"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TIR</a:t>
            </a:r>
          </a:p>
        </p:txBody>
      </p:sp>
      <p:sp>
        <p:nvSpPr>
          <p:cNvPr id="6" name="70～180 mg/dLに入った時間の割合&#10;目安：70％超">
            <a:extLst>
              <a:ext uri="{FF2B5EF4-FFF2-40B4-BE49-F238E27FC236}">
                <a16:creationId xmlns:a16="http://schemas.microsoft.com/office/drawing/2014/main" id="{F9641C68-896C-42A3-BF47-EDCBD7884BC6}"/>
              </a:ext>
            </a:extLst>
          </p:cNvPr>
          <p:cNvSpPr>
            <a:spLocks noGrp="1"/>
          </p:cNvSpPr>
          <p:nvPr/>
        </p:nvSpPr>
        <p:spPr>
          <a:xfrm>
            <a:off x="1685925" y="2028825"/>
            <a:ext cx="4276725" cy="8382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70～180 mg/dLに入った時間の割合</a:t>
            </a:r>
          </a:p>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目安：70％超</a:t>
            </a:r>
          </a:p>
        </p:txBody>
      </p:sp>
      <p:sp>
        <p:nvSpPr>
          <p:cNvPr id="7" name="TBR">
            <a:extLst>
              <a:ext uri="{FF2B5EF4-FFF2-40B4-BE49-F238E27FC236}">
                <a16:creationId xmlns:a16="http://schemas.microsoft.com/office/drawing/2014/main" id="{B9800802-E96C-4248-81C9-1C9253EABC82}"/>
              </a:ext>
            </a:extLst>
          </p:cNvPr>
          <p:cNvSpPr>
            <a:spLocks noGrp="1"/>
          </p:cNvSpPr>
          <p:nvPr/>
        </p:nvSpPr>
        <p:spPr>
          <a:xfrm>
            <a:off x="381000" y="3057525"/>
            <a:ext cx="1266825" cy="647700"/>
          </a:xfrm>
          <a:prstGeom prst="rect">
            <a:avLst/>
          </a:prstGeom>
          <a:noFill/>
          <a:ln w="0">
            <a:noFill/>
          </a:ln>
        </p:spPr>
        <p:txBody>
          <a:bodyPr lIns="57150" tIns="28575" rIns="57150" bIns="28575"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TBR</a:t>
            </a:r>
          </a:p>
        </p:txBody>
      </p:sp>
      <p:sp>
        <p:nvSpPr>
          <p:cNvPr id="8" name="範囲より低い時間の割合&#10;目安：70未満は4％未満、54未満は1％">
            <a:extLst>
              <a:ext uri="{FF2B5EF4-FFF2-40B4-BE49-F238E27FC236}">
                <a16:creationId xmlns:a16="http://schemas.microsoft.com/office/drawing/2014/main" id="{D01B6D8A-7783-419F-9237-B52A517068A4}"/>
              </a:ext>
            </a:extLst>
          </p:cNvPr>
          <p:cNvSpPr>
            <a:spLocks noGrp="1"/>
          </p:cNvSpPr>
          <p:nvPr/>
        </p:nvSpPr>
        <p:spPr>
          <a:xfrm>
            <a:off x="1685925" y="3057525"/>
            <a:ext cx="4276725" cy="8382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範囲より低い時間の割合</a:t>
            </a:r>
          </a:p>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目安：70未満は4％未満、54未満は1％未満</a:t>
            </a:r>
          </a:p>
        </p:txBody>
      </p:sp>
      <p:sp>
        <p:nvSpPr>
          <p:cNvPr id="9" name="％CV">
            <a:extLst>
              <a:ext uri="{FF2B5EF4-FFF2-40B4-BE49-F238E27FC236}">
                <a16:creationId xmlns:a16="http://schemas.microsoft.com/office/drawing/2014/main" id="{2C6F8302-F006-4D2C-A9CA-CF072C982950}"/>
              </a:ext>
            </a:extLst>
          </p:cNvPr>
          <p:cNvSpPr>
            <a:spLocks noGrp="1"/>
          </p:cNvSpPr>
          <p:nvPr/>
        </p:nvSpPr>
        <p:spPr>
          <a:xfrm>
            <a:off x="381000" y="4086225"/>
            <a:ext cx="1266825" cy="647700"/>
          </a:xfrm>
          <a:prstGeom prst="rect">
            <a:avLst/>
          </a:prstGeom>
          <a:noFill/>
          <a:ln w="0">
            <a:noFill/>
          </a:ln>
        </p:spPr>
        <p:txBody>
          <a:bodyPr lIns="57150" tIns="28575" rIns="57150" bIns="28575"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％CV</a:t>
            </a:r>
          </a:p>
        </p:txBody>
      </p:sp>
      <p:sp>
        <p:nvSpPr>
          <p:cNvPr id="10" name="値のばらつき（標準偏差÷平均値×100）&#10;目安：36％以下">
            <a:extLst>
              <a:ext uri="{FF2B5EF4-FFF2-40B4-BE49-F238E27FC236}">
                <a16:creationId xmlns:a16="http://schemas.microsoft.com/office/drawing/2014/main" id="{B69197B1-8148-4B04-A2BB-A5D79B763B61}"/>
              </a:ext>
            </a:extLst>
          </p:cNvPr>
          <p:cNvSpPr>
            <a:spLocks noGrp="1"/>
          </p:cNvSpPr>
          <p:nvPr/>
        </p:nvSpPr>
        <p:spPr>
          <a:xfrm>
            <a:off x="1685925" y="4086225"/>
            <a:ext cx="4276725" cy="8382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値のばらつき（標準偏差÷平均値×100）</a:t>
            </a:r>
          </a:p>
          <a:p>
            <a:pPr>
              <a:defRPr sz="1725" b="0">
                <a:solidFill>
                  <a:srgbClr val="000000"/>
                </a:solidFill>
                <a:latin typeface="ＭＳ Ｐゴシック"/>
                <a:ea typeface="ＭＳ Ｐゴシック"/>
                <a:cs typeface="ＭＳ Ｐゴシック"/>
              </a:defRPr>
            </a:pPr>
            <a:r>
              <a:rPr sz="1725" b="0">
                <a:solidFill>
                  <a:srgbClr val="000000"/>
                </a:solidFill>
                <a:latin typeface="ＭＳ Ｐゴシック"/>
                <a:ea typeface="ＭＳ Ｐゴシック"/>
                <a:cs typeface="ＭＳ Ｐゴシック"/>
              </a:rPr>
              <a:t>目安：36％以下</a:t>
            </a:r>
          </a:p>
        </p:txBody>
      </p:sp>
      <p:sp>
        <p:nvSpPr>
          <p:cNvPr id="11" name="GMI">
            <a:extLst>
              <a:ext uri="{FF2B5EF4-FFF2-40B4-BE49-F238E27FC236}">
                <a16:creationId xmlns:a16="http://schemas.microsoft.com/office/drawing/2014/main" id="{0CE63AA6-4D35-4EDB-9287-E3A9149AB89E}"/>
              </a:ext>
            </a:extLst>
          </p:cNvPr>
          <p:cNvSpPr>
            <a:spLocks noGrp="1"/>
          </p:cNvSpPr>
          <p:nvPr/>
        </p:nvSpPr>
        <p:spPr>
          <a:xfrm>
            <a:off x="381000" y="5114925"/>
            <a:ext cx="1266825" cy="647700"/>
          </a:xfrm>
          <a:prstGeom prst="rect">
            <a:avLst/>
          </a:prstGeom>
          <a:noFill/>
          <a:ln w="0">
            <a:noFill/>
          </a:ln>
        </p:spPr>
        <p:txBody>
          <a:bodyPr lIns="57150" tIns="28575" rIns="57150" bIns="28575" anchor="ctr">
            <a:noAutofit/>
          </a:bodyPr>
          <a:lstStyle/>
          <a:p>
            <a:pPr>
              <a:defRPr sz="2175" b="1">
                <a:solidFill>
                  <a:srgbClr val="1F497D"/>
                </a:solidFill>
                <a:latin typeface="ＭＳ Ｐゴシック"/>
                <a:ea typeface="ＭＳ Ｐゴシック"/>
                <a:cs typeface="ＭＳ Ｐゴシック"/>
              </a:defRPr>
            </a:pPr>
            <a:r>
              <a:rPr sz="2175" b="1">
                <a:solidFill>
                  <a:srgbClr val="1F497D"/>
                </a:solidFill>
                <a:latin typeface="ＭＳ Ｐゴシック"/>
                <a:ea typeface="ＭＳ Ｐゴシック"/>
                <a:cs typeface="ＭＳ Ｐゴシック"/>
              </a:rPr>
              <a:t>GMI</a:t>
            </a:r>
          </a:p>
        </p:txBody>
      </p:sp>
      <p:sp>
        <p:nvSpPr>
          <p:cNvPr id="12" name="平均値から計算するHbA1cに近い指標（％）&#10;短期の変化を反映。">
            <a:extLst>
              <a:ext uri="{FF2B5EF4-FFF2-40B4-BE49-F238E27FC236}">
                <a16:creationId xmlns:a16="http://schemas.microsoft.com/office/drawing/2014/main" id="{7329C686-CFAE-4998-84DC-F01ACF5F445D}"/>
              </a:ext>
            </a:extLst>
          </p:cNvPr>
          <p:cNvSpPr>
            <a:spLocks noGrp="1"/>
          </p:cNvSpPr>
          <p:nvPr/>
        </p:nvSpPr>
        <p:spPr>
          <a:xfrm>
            <a:off x="1685925" y="5114925"/>
            <a:ext cx="4276725" cy="838200"/>
          </a:xfrm>
          <a:prstGeom prst="rect">
            <a:avLst/>
          </a:prstGeom>
          <a:noFill/>
          <a:ln w="0">
            <a:noFill/>
          </a:ln>
        </p:spPr>
        <p:txBody>
          <a:bodyPr lIns="57150" tIns="28575" rIns="57150" bIns="28575" anchor="ctr">
            <a:noAutofit/>
          </a:bodyPr>
          <a:lstStyle/>
          <a:p>
            <a:pPr>
              <a:defRPr sz="1725" b="0">
                <a:solidFill>
                  <a:srgbClr val="000000"/>
                </a:solidFill>
                <a:latin typeface="ＭＳ Ｐゴシック"/>
                <a:ea typeface="ＭＳ Ｐゴシック"/>
                <a:cs typeface="ＭＳ Ｐゴシック"/>
              </a:defRPr>
            </a:pPr>
            <a:r>
              <a:rPr sz="1725" b="0" dirty="0">
                <a:solidFill>
                  <a:srgbClr val="000000"/>
                </a:solidFill>
                <a:latin typeface="ＭＳ Ｐゴシック"/>
                <a:ea typeface="ＭＳ Ｐゴシック"/>
                <a:cs typeface="ＭＳ Ｐゴシック"/>
              </a:rPr>
              <a:t>平均値から計算するHbA1cに近い指標（％）</a:t>
            </a:r>
          </a:p>
          <a:p>
            <a:pPr>
              <a:defRPr sz="1725" b="0">
                <a:solidFill>
                  <a:srgbClr val="000000"/>
                </a:solidFill>
                <a:latin typeface="ＭＳ Ｐゴシック"/>
                <a:ea typeface="ＭＳ Ｐゴシック"/>
                <a:cs typeface="ＭＳ Ｐゴシック"/>
              </a:defRPr>
            </a:pPr>
            <a:r>
              <a:rPr sz="1725" b="0" dirty="0" err="1">
                <a:solidFill>
                  <a:srgbClr val="000000"/>
                </a:solidFill>
                <a:latin typeface="ＭＳ Ｐゴシック"/>
                <a:ea typeface="ＭＳ Ｐゴシック"/>
                <a:cs typeface="ＭＳ Ｐゴシック"/>
              </a:rPr>
              <a:t>採血</a:t>
            </a:r>
            <a:r>
              <a:rPr lang="ja-JP" altLang="en-US" sz="1725" b="0" dirty="0">
                <a:solidFill>
                  <a:srgbClr val="000000"/>
                </a:solidFill>
                <a:latin typeface="ＭＳ Ｐゴシック"/>
                <a:ea typeface="ＭＳ Ｐゴシック"/>
                <a:cs typeface="ＭＳ Ｐゴシック"/>
              </a:rPr>
              <a:t>での</a:t>
            </a:r>
            <a:r>
              <a:rPr lang="en-US" altLang="ja-JP" sz="1725" b="0" dirty="0">
                <a:solidFill>
                  <a:srgbClr val="000000"/>
                </a:solidFill>
                <a:latin typeface="ＭＳ Ｐゴシック"/>
                <a:ea typeface="ＭＳ Ｐゴシック"/>
                <a:cs typeface="ＭＳ Ｐゴシック"/>
              </a:rPr>
              <a:t>HbA1c</a:t>
            </a:r>
            <a:r>
              <a:rPr sz="1725" b="0" dirty="0">
                <a:solidFill>
                  <a:srgbClr val="000000"/>
                </a:solidFill>
                <a:latin typeface="ＭＳ Ｐゴシック"/>
                <a:ea typeface="ＭＳ Ｐゴシック"/>
                <a:cs typeface="ＭＳ Ｐゴシック"/>
              </a:rPr>
              <a:t>値と異なる場合も。</a:t>
            </a:r>
          </a:p>
        </p:txBody>
      </p:sp>
      <p:sp>
        <p:nvSpPr>
          <p:cNvPr id="13" name="グルコース値の範囲">
            <a:extLst>
              <a:ext uri="{FF2B5EF4-FFF2-40B4-BE49-F238E27FC236}">
                <a16:creationId xmlns:a16="http://schemas.microsoft.com/office/drawing/2014/main" id="{594FD89E-F4E3-4DFA-8981-BD566BAABD1E}"/>
              </a:ext>
            </a:extLst>
          </p:cNvPr>
          <p:cNvSpPr>
            <a:spLocks noGrp="1"/>
          </p:cNvSpPr>
          <p:nvPr/>
        </p:nvSpPr>
        <p:spPr>
          <a:xfrm>
            <a:off x="6153150" y="1019175"/>
            <a:ext cx="2705100" cy="361950"/>
          </a:xfrm>
          <a:prstGeom prst="rect">
            <a:avLst/>
          </a:prstGeom>
          <a:noFill/>
          <a:ln w="0">
            <a:noFill/>
          </a:ln>
        </p:spPr>
        <p:txBody>
          <a:bodyPr lIns="57150" tIns="28575" rIns="57150" bIns="28575" anchor="ctr">
            <a:noAutofit/>
          </a:bodyPr>
          <a:lstStyle/>
          <a:p>
            <a:pPr>
              <a:defRPr sz="1875" b="1">
                <a:solidFill>
                  <a:srgbClr val="1F497D"/>
                </a:solidFill>
                <a:latin typeface="ＭＳ Ｐゴシック"/>
                <a:ea typeface="ＭＳ Ｐゴシック"/>
                <a:cs typeface="ＭＳ Ｐゴシック"/>
              </a:defRPr>
            </a:pPr>
            <a:r>
              <a:rPr sz="1875" b="1">
                <a:solidFill>
                  <a:srgbClr val="1F497D"/>
                </a:solidFill>
                <a:latin typeface="ＭＳ Ｐゴシック"/>
                <a:ea typeface="ＭＳ Ｐゴシック"/>
                <a:cs typeface="ＭＳ Ｐゴシック"/>
              </a:rPr>
              <a:t>グルコース値の範囲</a:t>
            </a:r>
          </a:p>
        </p:txBody>
      </p:sp>
      <p:sp>
        <p:nvSpPr>
          <p:cNvPr id="14" name="250超">
            <a:extLst>
              <a:ext uri="{FF2B5EF4-FFF2-40B4-BE49-F238E27FC236}">
                <a16:creationId xmlns:a16="http://schemas.microsoft.com/office/drawing/2014/main" id="{718E6D0D-8015-49C7-8738-FA4358A23993}"/>
              </a:ext>
            </a:extLst>
          </p:cNvPr>
          <p:cNvSpPr>
            <a:spLocks noGrp="1"/>
          </p:cNvSpPr>
          <p:nvPr/>
        </p:nvSpPr>
        <p:spPr>
          <a:xfrm>
            <a:off x="6315075" y="1638300"/>
            <a:ext cx="2209800" cy="361950"/>
          </a:xfrm>
          <a:prstGeom prst="rect">
            <a:avLst/>
          </a:prstGeom>
          <a:solidFill>
            <a:srgbClr val="FFAA3B"/>
          </a:solidFill>
          <a:ln w="0">
            <a:noFill/>
          </a:ln>
        </p:spPr>
        <p:txBody>
          <a:bodyPr lIns="57150" tIns="28575" rIns="57150" bIns="28575" anchor="ctr">
            <a:noAutofit/>
          </a:bodyPr>
          <a:lstStyle/>
          <a:p>
            <a:pPr>
              <a:defRPr sz="1950" b="1">
                <a:solidFill>
                  <a:srgbClr val="000000"/>
                </a:solidFill>
                <a:latin typeface="ＭＳ Ｐゴシック"/>
                <a:ea typeface="ＭＳ Ｐゴシック"/>
                <a:cs typeface="ＭＳ Ｐゴシック"/>
              </a:defRPr>
            </a:pPr>
            <a:r>
              <a:rPr sz="1950" b="1">
                <a:solidFill>
                  <a:srgbClr val="000000"/>
                </a:solidFill>
                <a:latin typeface="ＭＳ Ｐゴシック"/>
                <a:ea typeface="ＭＳ Ｐゴシック"/>
                <a:cs typeface="ＭＳ Ｐゴシック"/>
              </a:rPr>
              <a:t>250超</a:t>
            </a:r>
          </a:p>
        </p:txBody>
      </p:sp>
      <p:sp>
        <p:nvSpPr>
          <p:cNvPr id="15" name="180超～250">
            <a:extLst>
              <a:ext uri="{FF2B5EF4-FFF2-40B4-BE49-F238E27FC236}">
                <a16:creationId xmlns:a16="http://schemas.microsoft.com/office/drawing/2014/main" id="{ECADD8C0-24DF-4593-A3BA-D3E9A0D9D6B4}"/>
              </a:ext>
            </a:extLst>
          </p:cNvPr>
          <p:cNvSpPr>
            <a:spLocks noGrp="1"/>
          </p:cNvSpPr>
          <p:nvPr/>
        </p:nvSpPr>
        <p:spPr>
          <a:xfrm>
            <a:off x="6315075" y="2000250"/>
            <a:ext cx="2209800" cy="666750"/>
          </a:xfrm>
          <a:prstGeom prst="rect">
            <a:avLst/>
          </a:prstGeom>
          <a:solidFill>
            <a:srgbClr val="FFE43B"/>
          </a:solidFill>
          <a:ln w="0">
            <a:noFill/>
          </a:ln>
        </p:spPr>
        <p:txBody>
          <a:bodyPr lIns="57150" tIns="28575" rIns="57150" bIns="28575" anchor="ctr">
            <a:noAutofit/>
          </a:bodyPr>
          <a:lstStyle/>
          <a:p>
            <a:pPr>
              <a:defRPr sz="1950" b="1">
                <a:solidFill>
                  <a:srgbClr val="000000"/>
                </a:solidFill>
                <a:latin typeface="ＭＳ Ｐゴシック"/>
                <a:ea typeface="ＭＳ Ｐゴシック"/>
                <a:cs typeface="ＭＳ Ｐゴシック"/>
              </a:defRPr>
            </a:pPr>
            <a:r>
              <a:rPr sz="1950" b="1">
                <a:solidFill>
                  <a:srgbClr val="000000"/>
                </a:solidFill>
                <a:latin typeface="ＭＳ Ｐゴシック"/>
                <a:ea typeface="ＭＳ Ｐゴシック"/>
                <a:cs typeface="ＭＳ Ｐゴシック"/>
              </a:rPr>
              <a:t>180超～250</a:t>
            </a:r>
          </a:p>
        </p:txBody>
      </p:sp>
      <p:sp>
        <p:nvSpPr>
          <p:cNvPr id="16" name="70～180">
            <a:extLst>
              <a:ext uri="{FF2B5EF4-FFF2-40B4-BE49-F238E27FC236}">
                <a16:creationId xmlns:a16="http://schemas.microsoft.com/office/drawing/2014/main" id="{1EC1D01C-D43B-4D32-8EF0-E35E55E2676A}"/>
              </a:ext>
            </a:extLst>
          </p:cNvPr>
          <p:cNvSpPr>
            <a:spLocks noGrp="1"/>
          </p:cNvSpPr>
          <p:nvPr/>
        </p:nvSpPr>
        <p:spPr>
          <a:xfrm>
            <a:off x="6315075" y="2667000"/>
            <a:ext cx="2209800" cy="1743075"/>
          </a:xfrm>
          <a:prstGeom prst="rect">
            <a:avLst/>
          </a:prstGeom>
          <a:solidFill>
            <a:srgbClr val="15AE63"/>
          </a:solidFill>
          <a:ln w="0">
            <a:noFill/>
          </a:ln>
        </p:spPr>
        <p:txBody>
          <a:bodyPr lIns="57150" tIns="28575" rIns="57150" bIns="28575" anchor="ctr">
            <a:noAutofit/>
          </a:bodyPr>
          <a:lstStyle/>
          <a:p>
            <a:pPr>
              <a:defRPr sz="1950" b="1">
                <a:solidFill>
                  <a:srgbClr val="000000"/>
                </a:solidFill>
                <a:latin typeface="ＭＳ Ｐゴシック"/>
                <a:ea typeface="ＭＳ Ｐゴシック"/>
                <a:cs typeface="ＭＳ Ｐゴシック"/>
              </a:defRPr>
            </a:pPr>
            <a:r>
              <a:rPr sz="1950" b="1">
                <a:solidFill>
                  <a:srgbClr val="000000"/>
                </a:solidFill>
                <a:latin typeface="ＭＳ Ｐゴシック"/>
                <a:ea typeface="ＭＳ Ｐゴシック"/>
                <a:cs typeface="ＭＳ Ｐゴシック"/>
              </a:rPr>
              <a:t>70～180</a:t>
            </a:r>
          </a:p>
        </p:txBody>
      </p:sp>
      <p:sp>
        <p:nvSpPr>
          <p:cNvPr id="17" name="54～70未満">
            <a:extLst>
              <a:ext uri="{FF2B5EF4-FFF2-40B4-BE49-F238E27FC236}">
                <a16:creationId xmlns:a16="http://schemas.microsoft.com/office/drawing/2014/main" id="{77093E93-9237-4445-A05D-02BF6E702FB4}"/>
              </a:ext>
            </a:extLst>
          </p:cNvPr>
          <p:cNvSpPr>
            <a:spLocks noGrp="1"/>
          </p:cNvSpPr>
          <p:nvPr/>
        </p:nvSpPr>
        <p:spPr>
          <a:xfrm>
            <a:off x="6315075" y="4410075"/>
            <a:ext cx="2209800" cy="600075"/>
          </a:xfrm>
          <a:prstGeom prst="rect">
            <a:avLst/>
          </a:prstGeom>
          <a:solidFill>
            <a:srgbClr val="F04B5A"/>
          </a:solidFill>
          <a:ln w="0">
            <a:noFill/>
          </a:ln>
        </p:spPr>
        <p:txBody>
          <a:bodyPr lIns="57150" tIns="28575" rIns="57150" bIns="28575" anchor="ctr">
            <a:noAutofit/>
          </a:bodyPr>
          <a:lstStyle/>
          <a:p>
            <a:pPr>
              <a:defRPr sz="1950" b="1">
                <a:solidFill>
                  <a:srgbClr val="000000"/>
                </a:solidFill>
                <a:latin typeface="ＭＳ Ｐゴシック"/>
                <a:ea typeface="ＭＳ Ｐゴシック"/>
                <a:cs typeface="ＭＳ Ｐゴシック"/>
              </a:defRPr>
            </a:pPr>
            <a:r>
              <a:rPr sz="1950" b="1">
                <a:solidFill>
                  <a:srgbClr val="000000"/>
                </a:solidFill>
                <a:latin typeface="ＭＳ Ｐゴシック"/>
                <a:ea typeface="ＭＳ Ｐゴシック"/>
                <a:cs typeface="ＭＳ Ｐゴシック"/>
              </a:rPr>
              <a:t>54～70未満</a:t>
            </a:r>
          </a:p>
        </p:txBody>
      </p:sp>
      <p:sp>
        <p:nvSpPr>
          <p:cNvPr id="18" name="54未満">
            <a:extLst>
              <a:ext uri="{FF2B5EF4-FFF2-40B4-BE49-F238E27FC236}">
                <a16:creationId xmlns:a16="http://schemas.microsoft.com/office/drawing/2014/main" id="{BCD22D97-BF97-4F0A-B8A3-05E597CB0D13}"/>
              </a:ext>
            </a:extLst>
          </p:cNvPr>
          <p:cNvSpPr>
            <a:spLocks noGrp="1"/>
          </p:cNvSpPr>
          <p:nvPr/>
        </p:nvSpPr>
        <p:spPr>
          <a:xfrm>
            <a:off x="6315075" y="5010150"/>
            <a:ext cx="2209800" cy="371475"/>
          </a:xfrm>
          <a:prstGeom prst="rect">
            <a:avLst/>
          </a:prstGeom>
          <a:solidFill>
            <a:srgbClr val="B5152B"/>
          </a:solidFill>
          <a:ln w="0">
            <a:noFill/>
          </a:ln>
        </p:spPr>
        <p:txBody>
          <a:bodyPr lIns="57150" tIns="28575" rIns="57150" bIns="28575" anchor="ctr">
            <a:noAutofit/>
          </a:bodyPr>
          <a:lstStyle/>
          <a:p>
            <a:pPr>
              <a:defRPr sz="1950" b="1">
                <a:solidFill>
                  <a:srgbClr val="FFFFFF"/>
                </a:solidFill>
                <a:latin typeface="ＭＳ Ｐゴシック"/>
                <a:ea typeface="ＭＳ Ｐゴシック"/>
                <a:cs typeface="ＭＳ Ｐゴシック"/>
              </a:defRPr>
            </a:pPr>
            <a:r>
              <a:rPr sz="1950" b="1">
                <a:solidFill>
                  <a:srgbClr val="FFFFFF"/>
                </a:solidFill>
                <a:latin typeface="ＭＳ Ｐゴシック"/>
                <a:ea typeface="ＭＳ Ｐゴシック"/>
                <a:cs typeface="ＭＳ Ｐゴシック"/>
              </a:rPr>
              <a:t>54未満</a:t>
            </a:r>
          </a:p>
        </p:txBody>
      </p:sp>
      <p:sp>
        <p:nvSpPr>
          <p:cNvPr id="19" name="（mg/dL）">
            <a:extLst>
              <a:ext uri="{FF2B5EF4-FFF2-40B4-BE49-F238E27FC236}">
                <a16:creationId xmlns:a16="http://schemas.microsoft.com/office/drawing/2014/main" id="{17D6AE1F-4CE5-4380-ADBA-CE050A87858B}"/>
              </a:ext>
            </a:extLst>
          </p:cNvPr>
          <p:cNvSpPr>
            <a:spLocks noGrp="1"/>
          </p:cNvSpPr>
          <p:nvPr/>
        </p:nvSpPr>
        <p:spPr>
          <a:xfrm>
            <a:off x="6334125" y="5467350"/>
            <a:ext cx="2190750" cy="295275"/>
          </a:xfrm>
          <a:prstGeom prst="rect">
            <a:avLst/>
          </a:prstGeom>
          <a:noFill/>
          <a:ln w="0">
            <a:noFill/>
          </a:ln>
        </p:spPr>
        <p:txBody>
          <a:bodyPr lIns="57150" tIns="28575" rIns="57150" bIns="28575" anchor="ctr">
            <a:noAutofit/>
          </a:bodyPr>
          <a:lstStyle/>
          <a:p>
            <a:pPr>
              <a:defRPr sz="1575" b="0">
                <a:solidFill>
                  <a:srgbClr val="000000"/>
                </a:solidFill>
                <a:latin typeface="ＭＳ Ｐゴシック"/>
                <a:ea typeface="ＭＳ Ｐゴシック"/>
                <a:cs typeface="ＭＳ Ｐゴシック"/>
              </a:defRPr>
            </a:pPr>
            <a:r>
              <a:rPr sz="1575" b="0">
                <a:solidFill>
                  <a:srgbClr val="000000"/>
                </a:solidFill>
                <a:latin typeface="ＭＳ Ｐゴシック"/>
                <a:ea typeface="ＭＳ Ｐゴシック"/>
                <a:cs typeface="ＭＳ Ｐゴシック"/>
              </a:rPr>
              <a:t>（mg/dL）</a:t>
            </a:r>
          </a:p>
        </p:txBody>
      </p:sp>
      <p:cxnSp>
        <p:nvCxnSpPr>
          <p:cNvPr id="26" name="直線コネクタ 25">
            <a:extLst>
              <a:ext uri="{FF2B5EF4-FFF2-40B4-BE49-F238E27FC236}">
                <a16:creationId xmlns:a16="http://schemas.microsoft.com/office/drawing/2014/main" id="{091A5780-9E1E-50A7-A2A1-7EA0E275CD4A}"/>
              </a:ext>
            </a:extLst>
          </p:cNvPr>
          <p:cNvCxnSpPr>
            <a:cxnSpLocks/>
          </p:cNvCxnSpPr>
          <p:nvPr/>
        </p:nvCxnSpPr>
        <p:spPr>
          <a:xfrm>
            <a:off x="5736380" y="1647825"/>
            <a:ext cx="513116"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E2125369-CA23-7DFC-48E4-EC30505B6498}"/>
              </a:ext>
            </a:extLst>
          </p:cNvPr>
          <p:cNvCxnSpPr/>
          <p:nvPr/>
        </p:nvCxnSpPr>
        <p:spPr>
          <a:xfrm>
            <a:off x="5736380" y="1647825"/>
            <a:ext cx="513116" cy="5493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DF629EC-5F51-3D2F-DE46-798A1F443110}"/>
              </a:ext>
            </a:extLst>
          </p:cNvPr>
          <p:cNvCxnSpPr>
            <a:cxnSpLocks/>
          </p:cNvCxnSpPr>
          <p:nvPr/>
        </p:nvCxnSpPr>
        <p:spPr>
          <a:xfrm>
            <a:off x="5019332" y="2581275"/>
            <a:ext cx="1262954" cy="7797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A6377873-61DC-4013-0155-BF03F63B1EFB}"/>
              </a:ext>
            </a:extLst>
          </p:cNvPr>
          <p:cNvCxnSpPr/>
          <p:nvPr/>
        </p:nvCxnSpPr>
        <p:spPr>
          <a:xfrm>
            <a:off x="5736380" y="3705225"/>
            <a:ext cx="513116" cy="952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A72BD195-FF68-ADBF-E726-42F6C45C4DEC}"/>
              </a:ext>
            </a:extLst>
          </p:cNvPr>
          <p:cNvCxnSpPr/>
          <p:nvPr/>
        </p:nvCxnSpPr>
        <p:spPr>
          <a:xfrm>
            <a:off x="5736380" y="3705225"/>
            <a:ext cx="513116" cy="14097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2920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 CGMの指標を用いた治療">
            <a:extLst>
              <a:ext uri="{FF2B5EF4-FFF2-40B4-BE49-F238E27FC236}">
                <a16:creationId xmlns:a16="http://schemas.microsoft.com/office/drawing/2014/main" id="{E066D88B-F3BD-4983-A978-4FEC7F632F8E}"/>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CGMの指標を用いた治療</a:t>
            </a:r>
          </a:p>
        </p:txBody>
      </p:sp>
      <p:sp>
        <p:nvSpPr>
          <p:cNvPr id="2" name="5">
            <a:extLst>
              <a:ext uri="{FF2B5EF4-FFF2-40B4-BE49-F238E27FC236}">
                <a16:creationId xmlns:a16="http://schemas.microsoft.com/office/drawing/2014/main" id="{445EB17E-E01B-401A-BB24-D76F8CCC05CA}"/>
              </a:ext>
            </a:extLst>
          </p:cNvPr>
          <p:cNvSpPr>
            <a:spLocks noGrp="1"/>
          </p:cNvSpPr>
          <p:nvPr/>
        </p:nvSpPr>
        <p:spPr>
          <a:xfrm>
            <a:off x="8791575" y="47625"/>
            <a:ext cx="266700"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5</a:t>
            </a:r>
          </a:p>
        </p:txBody>
      </p:sp>
      <p:sp>
        <p:nvSpPr>
          <p:cNvPr id="4" name="グルコース値">
            <a:extLst>
              <a:ext uri="{FF2B5EF4-FFF2-40B4-BE49-F238E27FC236}">
                <a16:creationId xmlns:a16="http://schemas.microsoft.com/office/drawing/2014/main" id="{381F7A55-B7B8-4CF8-B280-99D0CE55BD2D}"/>
              </a:ext>
            </a:extLst>
          </p:cNvPr>
          <p:cNvSpPr>
            <a:spLocks noGrp="1"/>
          </p:cNvSpPr>
          <p:nvPr/>
        </p:nvSpPr>
        <p:spPr>
          <a:xfrm>
            <a:off x="400050" y="1743075"/>
            <a:ext cx="2028825" cy="285750"/>
          </a:xfrm>
          <a:prstGeom prst="rect">
            <a:avLst/>
          </a:prstGeom>
          <a:noFill/>
          <a:ln w="0">
            <a:noFill/>
          </a:ln>
        </p:spPr>
        <p:txBody>
          <a:bodyPr lIns="57150" tIns="28575" rIns="57150" bIns="28575" anchor="ctr">
            <a:noAutofit/>
          </a:bodyPr>
          <a:lstStyle/>
          <a:p>
            <a:pPr>
              <a:defRPr sz="1575" b="0">
                <a:solidFill>
                  <a:srgbClr val="1F497D"/>
                </a:solidFill>
                <a:latin typeface="ＭＳ Ｐゴシック"/>
                <a:ea typeface="ＭＳ Ｐゴシック"/>
                <a:cs typeface="ＭＳ Ｐゴシック"/>
              </a:defRPr>
            </a:pPr>
            <a:r>
              <a:rPr sz="1575" b="0">
                <a:solidFill>
                  <a:srgbClr val="1F497D"/>
                </a:solidFill>
                <a:latin typeface="ＭＳ Ｐゴシック"/>
                <a:ea typeface="ＭＳ Ｐゴシック"/>
                <a:cs typeface="ＭＳ Ｐゴシック"/>
              </a:rPr>
              <a:t>グルコース値</a:t>
            </a:r>
          </a:p>
        </p:txBody>
      </p:sp>
      <p:sp>
        <p:nvSpPr>
          <p:cNvPr id="5" name="対応の考え方（2型糖尿病）">
            <a:extLst>
              <a:ext uri="{FF2B5EF4-FFF2-40B4-BE49-F238E27FC236}">
                <a16:creationId xmlns:a16="http://schemas.microsoft.com/office/drawing/2014/main" id="{A13812ED-49B5-4E32-9900-AB2F805BF42D}"/>
              </a:ext>
            </a:extLst>
          </p:cNvPr>
          <p:cNvSpPr>
            <a:spLocks noGrp="1"/>
          </p:cNvSpPr>
          <p:nvPr/>
        </p:nvSpPr>
        <p:spPr>
          <a:xfrm>
            <a:off x="3067050" y="1743075"/>
            <a:ext cx="5619750" cy="304800"/>
          </a:xfrm>
          <a:prstGeom prst="rect">
            <a:avLst/>
          </a:prstGeom>
          <a:noFill/>
          <a:ln w="0">
            <a:noFill/>
          </a:ln>
        </p:spPr>
        <p:txBody>
          <a:bodyPr lIns="57150" tIns="28575" rIns="57150" bIns="28575" anchor="ctr">
            <a:noAutofit/>
          </a:bodyPr>
          <a:lstStyle/>
          <a:p>
            <a:pPr>
              <a:defRPr sz="1875" b="1">
                <a:solidFill>
                  <a:srgbClr val="1F497D"/>
                </a:solidFill>
                <a:latin typeface="ＭＳ Ｐゴシック"/>
                <a:ea typeface="ＭＳ Ｐゴシック"/>
                <a:cs typeface="ＭＳ Ｐゴシック"/>
              </a:defRPr>
            </a:pPr>
            <a:r>
              <a:rPr sz="1875" b="1">
                <a:solidFill>
                  <a:srgbClr val="1F497D"/>
                </a:solidFill>
                <a:latin typeface="ＭＳ Ｐゴシック"/>
                <a:ea typeface="ＭＳ Ｐゴシック"/>
                <a:cs typeface="ＭＳ Ｐゴシック"/>
              </a:rPr>
              <a:t>対応の考え方（2型糖尿病）</a:t>
            </a:r>
          </a:p>
        </p:txBody>
      </p:sp>
      <p:sp>
        <p:nvSpPr>
          <p:cNvPr id="6" name="TAR&#10;180 mg/dL超">
            <a:extLst>
              <a:ext uri="{FF2B5EF4-FFF2-40B4-BE49-F238E27FC236}">
                <a16:creationId xmlns:a16="http://schemas.microsoft.com/office/drawing/2014/main" id="{07860B30-8077-4E2C-89CC-5F97427A4041}"/>
              </a:ext>
            </a:extLst>
          </p:cNvPr>
          <p:cNvSpPr>
            <a:spLocks noGrp="1"/>
          </p:cNvSpPr>
          <p:nvPr/>
        </p:nvSpPr>
        <p:spPr>
          <a:xfrm>
            <a:off x="466725" y="2209800"/>
            <a:ext cx="2047875" cy="923925"/>
          </a:xfrm>
          <a:prstGeom prst="rect">
            <a:avLst/>
          </a:prstGeom>
          <a:solidFill>
            <a:srgbClr val="FFE43B"/>
          </a:solidFill>
          <a:ln w="0">
            <a:noFill/>
          </a:ln>
        </p:spPr>
        <p:txBody>
          <a:bodyPr lIns="57150" tIns="28575" rIns="57150" bIns="28575" anchor="ctr">
            <a:noAutofit/>
          </a:bodyPr>
          <a:lstStyle/>
          <a:p>
            <a:pPr>
              <a:defRPr sz="2025" b="1">
                <a:solidFill>
                  <a:srgbClr val="000000"/>
                </a:solidFill>
                <a:latin typeface="ＭＳ Ｐゴシック"/>
                <a:ea typeface="ＭＳ Ｐゴシック"/>
                <a:cs typeface="ＭＳ Ｐゴシック"/>
              </a:defRPr>
            </a:pPr>
            <a:r>
              <a:rPr sz="2025" b="1">
                <a:solidFill>
                  <a:srgbClr val="000000"/>
                </a:solidFill>
                <a:latin typeface="ＭＳ Ｐゴシック"/>
                <a:ea typeface="ＭＳ Ｐゴシック"/>
                <a:cs typeface="ＭＳ Ｐゴシック"/>
              </a:rPr>
              <a:t>TAR</a:t>
            </a:r>
          </a:p>
          <a:p>
            <a:pPr>
              <a:defRPr sz="2025" b="1">
                <a:solidFill>
                  <a:srgbClr val="000000"/>
                </a:solidFill>
                <a:latin typeface="ＭＳ Ｐゴシック"/>
                <a:ea typeface="ＭＳ Ｐゴシック"/>
                <a:cs typeface="ＭＳ Ｐゴシック"/>
              </a:defRPr>
            </a:pPr>
            <a:r>
              <a:rPr sz="2025" b="1">
                <a:solidFill>
                  <a:srgbClr val="000000"/>
                </a:solidFill>
                <a:latin typeface="ＭＳ Ｐゴシック"/>
                <a:ea typeface="ＭＳ Ｐゴシック"/>
                <a:cs typeface="ＭＳ Ｐゴシック"/>
              </a:rPr>
              <a:t>180 mg/dL超</a:t>
            </a:r>
          </a:p>
        </p:txBody>
      </p:sp>
      <p:sp>
        <p:nvSpPr>
          <p:cNvPr id="7" name="② 高い時間を減らす">
            <a:extLst>
              <a:ext uri="{FF2B5EF4-FFF2-40B4-BE49-F238E27FC236}">
                <a16:creationId xmlns:a16="http://schemas.microsoft.com/office/drawing/2014/main" id="{EDEDF9FC-4B95-41A0-9021-EA3F020952EC}"/>
              </a:ext>
            </a:extLst>
          </p:cNvPr>
          <p:cNvSpPr>
            <a:spLocks noGrp="1"/>
          </p:cNvSpPr>
          <p:nvPr/>
        </p:nvSpPr>
        <p:spPr>
          <a:xfrm>
            <a:off x="3028950" y="2162175"/>
            <a:ext cx="5619750" cy="409575"/>
          </a:xfrm>
          <a:prstGeom prst="rect">
            <a:avLst/>
          </a:prstGeom>
          <a:noFill/>
          <a:ln w="0">
            <a:noFill/>
          </a:ln>
        </p:spPr>
        <p:txBody>
          <a:bodyPr lIns="57150" tIns="28575" rIns="57150" bIns="28575" anchor="ctr">
            <a:noAutofit/>
          </a:bodyPr>
          <a:lstStyle/>
          <a:p>
            <a:pPr>
              <a:defRPr sz="2250" b="1">
                <a:solidFill>
                  <a:srgbClr val="9A6500"/>
                </a:solidFill>
                <a:latin typeface="ＭＳ Ｐゴシック"/>
                <a:ea typeface="ＭＳ Ｐゴシック"/>
                <a:cs typeface="ＭＳ Ｐゴシック"/>
              </a:defRPr>
            </a:pPr>
            <a:r>
              <a:rPr sz="2250" b="1">
                <a:solidFill>
                  <a:srgbClr val="9A6500"/>
                </a:solidFill>
                <a:latin typeface="ＭＳ Ｐゴシック"/>
                <a:ea typeface="ＭＳ Ｐゴシック"/>
                <a:cs typeface="ＭＳ Ｐゴシック"/>
              </a:rPr>
              <a:t>② 高い時間を減らす</a:t>
            </a:r>
          </a:p>
        </p:txBody>
      </p:sp>
      <p:sp>
        <p:nvSpPr>
          <p:cNvPr id="8" name="食事・活動・薬剤を見直します。&#10;TBRを増やさないことが条件です">
            <a:extLst>
              <a:ext uri="{FF2B5EF4-FFF2-40B4-BE49-F238E27FC236}">
                <a16:creationId xmlns:a16="http://schemas.microsoft.com/office/drawing/2014/main" id="{2C2523C5-2D14-4BC0-8B65-3EA023AAD6AD}"/>
              </a:ext>
            </a:extLst>
          </p:cNvPr>
          <p:cNvSpPr>
            <a:spLocks noGrp="1"/>
          </p:cNvSpPr>
          <p:nvPr/>
        </p:nvSpPr>
        <p:spPr>
          <a:xfrm>
            <a:off x="3219450" y="2638425"/>
            <a:ext cx="5410200" cy="647700"/>
          </a:xfrm>
          <a:prstGeom prst="rect">
            <a:avLst/>
          </a:prstGeom>
          <a:noFill/>
          <a:ln w="0">
            <a:noFill/>
          </a:ln>
        </p:spPr>
        <p:txBody>
          <a:bodyPr lIns="57150" tIns="28575" rIns="57150" bIns="28575" anchor="ctr">
            <a:noAutofit/>
          </a:bodyPr>
          <a:lstStyle/>
          <a:p>
            <a:pPr>
              <a:defRPr sz="2025" b="0">
                <a:solidFill>
                  <a:srgbClr val="000000"/>
                </a:solidFill>
                <a:latin typeface="ＭＳ Ｐゴシック"/>
                <a:ea typeface="ＭＳ Ｐゴシック"/>
                <a:cs typeface="ＭＳ Ｐゴシック"/>
              </a:defRPr>
            </a:pPr>
            <a:r>
              <a:rPr sz="2025" b="0">
                <a:solidFill>
                  <a:srgbClr val="000000"/>
                </a:solidFill>
                <a:latin typeface="ＭＳ Ｐゴシック"/>
                <a:ea typeface="ＭＳ Ｐゴシック"/>
                <a:cs typeface="ＭＳ Ｐゴシック"/>
              </a:rPr>
              <a:t>食事・活動・薬剤を見直します。</a:t>
            </a:r>
          </a:p>
          <a:p>
            <a:pPr>
              <a:defRPr sz="2025" b="0">
                <a:solidFill>
                  <a:srgbClr val="000000"/>
                </a:solidFill>
                <a:latin typeface="ＭＳ Ｐゴシック"/>
                <a:ea typeface="ＭＳ Ｐゴシック"/>
                <a:cs typeface="ＭＳ Ｐゴシック"/>
              </a:defRPr>
            </a:pPr>
            <a:r>
              <a:rPr sz="2025" b="0">
                <a:solidFill>
                  <a:srgbClr val="000000"/>
                </a:solidFill>
                <a:latin typeface="ＭＳ Ｐゴシック"/>
                <a:ea typeface="ＭＳ Ｐゴシック"/>
                <a:cs typeface="ＭＳ Ｐゴシック"/>
              </a:rPr>
              <a:t>TBRを増やさないことが条件です。</a:t>
            </a:r>
          </a:p>
        </p:txBody>
      </p:sp>
      <p:sp>
        <p:nvSpPr>
          <p:cNvPr id="9" name="TIR&#10;70～180 mg/dL">
            <a:extLst>
              <a:ext uri="{FF2B5EF4-FFF2-40B4-BE49-F238E27FC236}">
                <a16:creationId xmlns:a16="http://schemas.microsoft.com/office/drawing/2014/main" id="{71472351-F8C3-42E2-B2A5-D6249EBD272C}"/>
              </a:ext>
            </a:extLst>
          </p:cNvPr>
          <p:cNvSpPr>
            <a:spLocks noGrp="1"/>
          </p:cNvSpPr>
          <p:nvPr/>
        </p:nvSpPr>
        <p:spPr>
          <a:xfrm>
            <a:off x="466725" y="3133725"/>
            <a:ext cx="2047875" cy="1438275"/>
          </a:xfrm>
          <a:prstGeom prst="rect">
            <a:avLst/>
          </a:prstGeom>
          <a:solidFill>
            <a:srgbClr val="15AE63"/>
          </a:solidFill>
          <a:ln w="0">
            <a:noFill/>
          </a:ln>
        </p:spPr>
        <p:txBody>
          <a:bodyPr lIns="57150" tIns="28575" rIns="57150" bIns="28575" anchor="ctr">
            <a:noAutofit/>
          </a:bodyPr>
          <a:lstStyle/>
          <a:p>
            <a:pPr>
              <a:defRPr sz="1950" b="1">
                <a:solidFill>
                  <a:srgbClr val="FFFFFF"/>
                </a:solidFill>
                <a:latin typeface="ＭＳ Ｐゴシック"/>
                <a:ea typeface="ＭＳ Ｐゴシック"/>
                <a:cs typeface="ＭＳ Ｐゴシック"/>
              </a:defRPr>
            </a:pPr>
            <a:r>
              <a:rPr sz="1950" b="1">
                <a:solidFill>
                  <a:srgbClr val="FFFFFF"/>
                </a:solidFill>
                <a:latin typeface="ＭＳ Ｐゴシック"/>
                <a:ea typeface="ＭＳ Ｐゴシック"/>
                <a:cs typeface="ＭＳ Ｐゴシック"/>
              </a:rPr>
              <a:t>TIR</a:t>
            </a:r>
          </a:p>
          <a:p>
            <a:pPr>
              <a:defRPr sz="1950" b="1">
                <a:solidFill>
                  <a:srgbClr val="FFFFFF"/>
                </a:solidFill>
                <a:latin typeface="ＭＳ Ｐゴシック"/>
                <a:ea typeface="ＭＳ Ｐゴシック"/>
                <a:cs typeface="ＭＳ Ｐゴシック"/>
              </a:defRPr>
            </a:pPr>
            <a:r>
              <a:rPr sz="1950" b="1">
                <a:solidFill>
                  <a:srgbClr val="FFFFFF"/>
                </a:solidFill>
                <a:latin typeface="ＭＳ Ｐゴシック"/>
                <a:ea typeface="ＭＳ Ｐゴシック"/>
                <a:cs typeface="ＭＳ Ｐゴシック"/>
              </a:rPr>
              <a:t>70～180 mg/dL</a:t>
            </a:r>
          </a:p>
        </p:txBody>
      </p:sp>
      <p:sp>
        <p:nvSpPr>
          <p:cNvPr id="10" name="結果として、範囲内の時間が増える">
            <a:extLst>
              <a:ext uri="{FF2B5EF4-FFF2-40B4-BE49-F238E27FC236}">
                <a16:creationId xmlns:a16="http://schemas.microsoft.com/office/drawing/2014/main" id="{41486F04-F051-4600-B888-AFBA48BD6EA8}"/>
              </a:ext>
            </a:extLst>
          </p:cNvPr>
          <p:cNvSpPr>
            <a:spLocks noGrp="1"/>
          </p:cNvSpPr>
          <p:nvPr/>
        </p:nvSpPr>
        <p:spPr>
          <a:xfrm>
            <a:off x="3028950" y="3600450"/>
            <a:ext cx="5686425" cy="533400"/>
          </a:xfrm>
          <a:prstGeom prst="rect">
            <a:avLst/>
          </a:prstGeom>
          <a:noFill/>
          <a:ln w="0">
            <a:noFill/>
          </a:ln>
        </p:spPr>
        <p:txBody>
          <a:bodyPr lIns="57150" tIns="28575" rIns="57150" bIns="28575" anchor="ctr">
            <a:noAutofit/>
          </a:bodyPr>
          <a:lstStyle/>
          <a:p>
            <a:pPr>
              <a:defRPr sz="2250" b="1">
                <a:solidFill>
                  <a:srgbClr val="008B48"/>
                </a:solidFill>
                <a:latin typeface="ＭＳ Ｐゴシック"/>
                <a:ea typeface="ＭＳ Ｐゴシック"/>
                <a:cs typeface="ＭＳ Ｐゴシック"/>
              </a:defRPr>
            </a:pPr>
            <a:r>
              <a:rPr sz="2250" b="1">
                <a:solidFill>
                  <a:srgbClr val="008B48"/>
                </a:solidFill>
                <a:latin typeface="ＭＳ Ｐゴシック"/>
                <a:ea typeface="ＭＳ Ｐゴシック"/>
                <a:cs typeface="ＭＳ Ｐゴシック"/>
              </a:rPr>
              <a:t>結果として、範囲内の時間が増える</a:t>
            </a:r>
          </a:p>
        </p:txBody>
      </p:sp>
      <p:sp>
        <p:nvSpPr>
          <p:cNvPr id="11" name="TBR&#10;70 mg/dL未満">
            <a:extLst>
              <a:ext uri="{FF2B5EF4-FFF2-40B4-BE49-F238E27FC236}">
                <a16:creationId xmlns:a16="http://schemas.microsoft.com/office/drawing/2014/main" id="{1E20727A-6D88-47A2-B7C3-58BA2F5DB795}"/>
              </a:ext>
            </a:extLst>
          </p:cNvPr>
          <p:cNvSpPr>
            <a:spLocks noGrp="1"/>
          </p:cNvSpPr>
          <p:nvPr/>
        </p:nvSpPr>
        <p:spPr>
          <a:xfrm>
            <a:off x="466725" y="4572000"/>
            <a:ext cx="2047875" cy="914400"/>
          </a:xfrm>
          <a:prstGeom prst="rect">
            <a:avLst/>
          </a:prstGeom>
          <a:solidFill>
            <a:srgbClr val="D92744"/>
          </a:solidFill>
          <a:ln w="0">
            <a:noFill/>
          </a:ln>
        </p:spPr>
        <p:txBody>
          <a:bodyPr lIns="57150" tIns="28575" rIns="57150" bIns="28575" anchor="ctr">
            <a:noAutofit/>
          </a:bodyPr>
          <a:lstStyle/>
          <a:p>
            <a:pPr>
              <a:defRPr sz="1950" b="1">
                <a:solidFill>
                  <a:srgbClr val="FFFFFF"/>
                </a:solidFill>
                <a:latin typeface="ＭＳ Ｐゴシック"/>
                <a:ea typeface="ＭＳ Ｐゴシック"/>
                <a:cs typeface="ＭＳ Ｐゴシック"/>
              </a:defRPr>
            </a:pPr>
            <a:r>
              <a:rPr sz="1950" b="1">
                <a:solidFill>
                  <a:srgbClr val="FFFFFF"/>
                </a:solidFill>
                <a:latin typeface="ＭＳ Ｐゴシック"/>
                <a:ea typeface="ＭＳ Ｐゴシック"/>
                <a:cs typeface="ＭＳ Ｐゴシック"/>
              </a:rPr>
              <a:t>TBR</a:t>
            </a:r>
          </a:p>
          <a:p>
            <a:pPr>
              <a:defRPr sz="1950" b="1">
                <a:solidFill>
                  <a:srgbClr val="FFFFFF"/>
                </a:solidFill>
                <a:latin typeface="ＭＳ Ｐゴシック"/>
                <a:ea typeface="ＭＳ Ｐゴシック"/>
                <a:cs typeface="ＭＳ Ｐゴシック"/>
              </a:defRPr>
            </a:pPr>
            <a:r>
              <a:rPr sz="1950" b="1">
                <a:solidFill>
                  <a:srgbClr val="FFFFFF"/>
                </a:solidFill>
                <a:latin typeface="ＭＳ Ｐゴシック"/>
                <a:ea typeface="ＭＳ Ｐゴシック"/>
                <a:cs typeface="ＭＳ Ｐゴシック"/>
              </a:rPr>
              <a:t>70 mg/dL未満</a:t>
            </a:r>
          </a:p>
        </p:txBody>
      </p:sp>
      <p:sp>
        <p:nvSpPr>
          <p:cNvPr id="12" name="① まず低い時間を減らす">
            <a:extLst>
              <a:ext uri="{FF2B5EF4-FFF2-40B4-BE49-F238E27FC236}">
                <a16:creationId xmlns:a16="http://schemas.microsoft.com/office/drawing/2014/main" id="{BBB5BEB4-915F-4CF2-9638-4A07D6C6151E}"/>
              </a:ext>
            </a:extLst>
          </p:cNvPr>
          <p:cNvSpPr>
            <a:spLocks noGrp="1"/>
          </p:cNvSpPr>
          <p:nvPr/>
        </p:nvSpPr>
        <p:spPr>
          <a:xfrm>
            <a:off x="3028950" y="4448175"/>
            <a:ext cx="5695950" cy="447675"/>
          </a:xfrm>
          <a:prstGeom prst="rect">
            <a:avLst/>
          </a:prstGeom>
          <a:noFill/>
          <a:ln w="0">
            <a:noFill/>
          </a:ln>
        </p:spPr>
        <p:txBody>
          <a:bodyPr lIns="57150" tIns="28575" rIns="57150" bIns="28575" anchor="ctr">
            <a:noAutofit/>
          </a:bodyPr>
          <a:lstStyle/>
          <a:p>
            <a:pPr>
              <a:defRPr sz="2325" b="1">
                <a:solidFill>
                  <a:srgbClr val="C00028"/>
                </a:solidFill>
                <a:latin typeface="ＭＳ Ｐゴシック"/>
                <a:ea typeface="ＭＳ Ｐゴシック"/>
                <a:cs typeface="ＭＳ Ｐゴシック"/>
              </a:defRPr>
            </a:pPr>
            <a:r>
              <a:rPr sz="2325" b="1">
                <a:solidFill>
                  <a:srgbClr val="C00028"/>
                </a:solidFill>
                <a:latin typeface="ＭＳ Ｐゴシック"/>
                <a:ea typeface="ＭＳ Ｐゴシック"/>
                <a:cs typeface="ＭＳ Ｐゴシック"/>
              </a:rPr>
              <a:t>① まず低い時間を減らす</a:t>
            </a:r>
          </a:p>
        </p:txBody>
      </p:sp>
      <p:sp>
        <p:nvSpPr>
          <p:cNvPr id="13" name="欠食や運動、薬剤の量・時刻を確認。&#10;医師と治療・アラート設定を相">
            <a:extLst>
              <a:ext uri="{FF2B5EF4-FFF2-40B4-BE49-F238E27FC236}">
                <a16:creationId xmlns:a16="http://schemas.microsoft.com/office/drawing/2014/main" id="{30A8ECE0-A423-4B15-BD53-8B6387FB5F9B}"/>
              </a:ext>
            </a:extLst>
          </p:cNvPr>
          <p:cNvSpPr>
            <a:spLocks noGrp="1"/>
          </p:cNvSpPr>
          <p:nvPr/>
        </p:nvSpPr>
        <p:spPr>
          <a:xfrm>
            <a:off x="3219450" y="4933950"/>
            <a:ext cx="5448300" cy="676275"/>
          </a:xfrm>
          <a:prstGeom prst="rect">
            <a:avLst/>
          </a:prstGeom>
          <a:noFill/>
          <a:ln w="0">
            <a:noFill/>
          </a:ln>
        </p:spPr>
        <p:txBody>
          <a:bodyPr lIns="57150" tIns="28575" rIns="57150" bIns="28575" anchor="ctr">
            <a:noAutofit/>
          </a:bodyPr>
          <a:lstStyle/>
          <a:p>
            <a:pPr>
              <a:defRPr sz="1950" b="0">
                <a:solidFill>
                  <a:srgbClr val="000000"/>
                </a:solidFill>
                <a:latin typeface="ＭＳ Ｐゴシック"/>
                <a:ea typeface="ＭＳ Ｐゴシック"/>
                <a:cs typeface="ＭＳ Ｐゴシック"/>
              </a:defRPr>
            </a:pPr>
            <a:r>
              <a:rPr sz="1950" b="0">
                <a:solidFill>
                  <a:srgbClr val="000000"/>
                </a:solidFill>
                <a:latin typeface="ＭＳ Ｐゴシック"/>
                <a:ea typeface="ＭＳ Ｐゴシック"/>
                <a:cs typeface="ＭＳ Ｐゴシック"/>
              </a:rPr>
              <a:t>欠食や運動、薬剤の量・時刻を確認。</a:t>
            </a:r>
          </a:p>
          <a:p>
            <a:pPr>
              <a:defRPr sz="1950" b="0">
                <a:solidFill>
                  <a:srgbClr val="000000"/>
                </a:solidFill>
                <a:latin typeface="ＭＳ Ｐゴシック"/>
                <a:ea typeface="ＭＳ Ｐゴシック"/>
                <a:cs typeface="ＭＳ Ｐゴシック"/>
              </a:defRPr>
            </a:pPr>
            <a:r>
              <a:rPr sz="1950" b="0">
                <a:solidFill>
                  <a:srgbClr val="000000"/>
                </a:solidFill>
                <a:latin typeface="ＭＳ Ｐゴシック"/>
                <a:ea typeface="ＭＳ Ｐゴシック"/>
                <a:cs typeface="ＭＳ Ｐゴシック"/>
              </a:rPr>
              <a:t>医師と治療・アラート設定を相談します。</a:t>
            </a:r>
          </a:p>
        </p:txBody>
      </p:sp>
      <p:sp>
        <p:nvSpPr>
          <p:cNvPr id="14" name="治療変更後も、TBRが増えていないか再評価します。">
            <a:extLst>
              <a:ext uri="{FF2B5EF4-FFF2-40B4-BE49-F238E27FC236}">
                <a16:creationId xmlns:a16="http://schemas.microsoft.com/office/drawing/2014/main" id="{F4008229-4242-41DD-98D7-B6A40DB8AAE2}"/>
              </a:ext>
            </a:extLst>
          </p:cNvPr>
          <p:cNvSpPr>
            <a:spLocks noGrp="1"/>
          </p:cNvSpPr>
          <p:nvPr/>
        </p:nvSpPr>
        <p:spPr>
          <a:xfrm>
            <a:off x="409575" y="5876925"/>
            <a:ext cx="8324850" cy="409575"/>
          </a:xfrm>
          <a:prstGeom prst="rect">
            <a:avLst/>
          </a:prstGeom>
          <a:noFill/>
          <a:ln w="0">
            <a:noFill/>
          </a:ln>
        </p:spPr>
        <p:txBody>
          <a:bodyPr lIns="57150" tIns="28575" rIns="57150" bIns="28575" anchor="ctr">
            <a:noAutofit/>
          </a:bodyPr>
          <a:lstStyle/>
          <a:p>
            <a:pPr>
              <a:defRPr sz="2175" b="1">
                <a:solidFill>
                  <a:srgbClr val="FF0000"/>
                </a:solidFill>
                <a:latin typeface="ＭＳ Ｐゴシック"/>
                <a:ea typeface="ＭＳ Ｐゴシック"/>
                <a:cs typeface="ＭＳ Ｐゴシック"/>
              </a:defRPr>
            </a:pPr>
            <a:r>
              <a:rPr sz="2175" b="1">
                <a:solidFill>
                  <a:srgbClr val="FF0000"/>
                </a:solidFill>
                <a:latin typeface="ＭＳ Ｐゴシック"/>
                <a:ea typeface="ＭＳ Ｐゴシック"/>
                <a:cs typeface="ＭＳ Ｐゴシック"/>
              </a:rPr>
              <a:t>治療変更後も、TBRが増えていないか再評価します。</a:t>
            </a:r>
          </a:p>
        </p:txBody>
      </p:sp>
    </p:spTree>
    <p:extLst>
      <p:ext uri="{BB962C8B-B14F-4D97-AF65-F5344CB8AC3E}">
        <p14:creationId xmlns:p14="http://schemas.microsoft.com/office/powerpoint/2010/main" val="33977648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 目標範囲内・外の時間と治療の選び方">
            <a:extLst>
              <a:ext uri="{FF2B5EF4-FFF2-40B4-BE49-F238E27FC236}">
                <a16:creationId xmlns:a16="http://schemas.microsoft.com/office/drawing/2014/main" id="{FCD913DA-3FC5-4EB1-AB7B-EB2D95B3FEF3}"/>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目標範囲内・外の時間と治療の選び方</a:t>
            </a:r>
          </a:p>
        </p:txBody>
      </p:sp>
      <p:sp>
        <p:nvSpPr>
          <p:cNvPr id="2" name="6">
            <a:extLst>
              <a:ext uri="{FF2B5EF4-FFF2-40B4-BE49-F238E27FC236}">
                <a16:creationId xmlns:a16="http://schemas.microsoft.com/office/drawing/2014/main" id="{8D95BE09-1B26-4C32-828A-65EAA882C849}"/>
              </a:ext>
            </a:extLst>
          </p:cNvPr>
          <p:cNvSpPr>
            <a:spLocks noGrp="1"/>
          </p:cNvSpPr>
          <p:nvPr/>
        </p:nvSpPr>
        <p:spPr>
          <a:xfrm>
            <a:off x="8791575" y="47625"/>
            <a:ext cx="266700"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6</a:t>
            </a:r>
          </a:p>
        </p:txBody>
      </p:sp>
      <p:sp>
        <p:nvSpPr>
          <p:cNvPr id="3" name="2型糖尿病：CGMで評価">
            <a:extLst>
              <a:ext uri="{FF2B5EF4-FFF2-40B4-BE49-F238E27FC236}">
                <a16:creationId xmlns:a16="http://schemas.microsoft.com/office/drawing/2014/main" id="{D8A6DF1E-D8A6-4393-B527-82D6F29FF8C6}"/>
              </a:ext>
            </a:extLst>
          </p:cNvPr>
          <p:cNvSpPr>
            <a:spLocks noGrp="1"/>
          </p:cNvSpPr>
          <p:nvPr/>
        </p:nvSpPr>
        <p:spPr>
          <a:xfrm>
            <a:off x="400050" y="866775"/>
            <a:ext cx="8286750" cy="295275"/>
          </a:xfrm>
          <a:prstGeom prst="rect">
            <a:avLst/>
          </a:prstGeom>
          <a:noFill/>
          <a:ln w="0">
            <a:noFill/>
          </a:ln>
        </p:spPr>
        <p:txBody>
          <a:bodyPr lIns="57150" tIns="28575" rIns="57150" bIns="28575" anchor="ctr">
            <a:noAutofit/>
          </a:bodyPr>
          <a:lstStyle/>
          <a:p>
            <a:pPr>
              <a:defRPr sz="1800" b="1">
                <a:solidFill>
                  <a:srgbClr val="1F497D"/>
                </a:solidFill>
                <a:latin typeface="ＭＳ Ｐゴシック"/>
                <a:ea typeface="ＭＳ Ｐゴシック"/>
                <a:cs typeface="ＭＳ Ｐゴシック"/>
              </a:defRPr>
            </a:pPr>
            <a:r>
              <a:rPr sz="1800" b="1">
                <a:solidFill>
                  <a:srgbClr val="1F497D"/>
                </a:solidFill>
                <a:latin typeface="ＭＳ Ｐゴシック"/>
                <a:ea typeface="ＭＳ Ｐゴシック"/>
                <a:cs typeface="ＭＳ Ｐゴシック"/>
              </a:rPr>
              <a:t>2型糖尿病：CGMで評価</a:t>
            </a:r>
          </a:p>
        </p:txBody>
      </p:sp>
      <p:sp>
        <p:nvSpPr>
          <p:cNvPr id="4" name="TBRが個別の目標値以上？">
            <a:extLst>
              <a:ext uri="{FF2B5EF4-FFF2-40B4-BE49-F238E27FC236}">
                <a16:creationId xmlns:a16="http://schemas.microsoft.com/office/drawing/2014/main" id="{698C3965-FCC4-4146-8E4C-79A5879415D7}"/>
              </a:ext>
            </a:extLst>
          </p:cNvPr>
          <p:cNvSpPr>
            <a:spLocks noGrp="1"/>
          </p:cNvSpPr>
          <p:nvPr/>
        </p:nvSpPr>
        <p:spPr>
          <a:xfrm>
            <a:off x="2752725" y="1228725"/>
            <a:ext cx="3676650" cy="485775"/>
          </a:xfrm>
          <a:prstGeom prst="rect">
            <a:avLst/>
          </a:prstGeom>
          <a:solidFill>
            <a:srgbClr val="EAF0F7"/>
          </a:solidFill>
          <a:ln w="13335">
            <a:solidFill>
              <a:srgbClr val="1F497D"/>
            </a:solidFill>
          </a:ln>
        </p:spPr>
        <p:txBody>
          <a:bodyPr lIns="57150" tIns="28575" rIns="57150" bIns="28575" anchor="ctr">
            <a:noAutofit/>
          </a:bodyPr>
          <a:lstStyle/>
          <a:p>
            <a:pPr algn="ctr">
              <a:defRPr sz="2100" b="1">
                <a:solidFill>
                  <a:srgbClr val="1F497D"/>
                </a:solidFill>
                <a:latin typeface="ＭＳ Ｐゴシック"/>
                <a:ea typeface="ＭＳ Ｐゴシック"/>
                <a:cs typeface="ＭＳ Ｐゴシック"/>
              </a:defRPr>
            </a:pPr>
            <a:r>
              <a:rPr sz="2100" b="1">
                <a:solidFill>
                  <a:srgbClr val="1F497D"/>
                </a:solidFill>
                <a:latin typeface="ＭＳ Ｐゴシック"/>
                <a:ea typeface="ＭＳ Ｐゴシック"/>
                <a:cs typeface="ＭＳ Ｐゴシック"/>
              </a:rPr>
              <a:t>TBRが個別の目標値以上？</a:t>
            </a:r>
          </a:p>
        </p:txBody>
      </p:sp>
      <p:sp>
        <p:nvSpPr>
          <p:cNvPr id="5" name="TBRを減らす対応">
            <a:extLst>
              <a:ext uri="{FF2B5EF4-FFF2-40B4-BE49-F238E27FC236}">
                <a16:creationId xmlns:a16="http://schemas.microsoft.com/office/drawing/2014/main" id="{6021E44A-C66A-45AE-9AE8-C50ABBFA0A52}"/>
              </a:ext>
            </a:extLst>
          </p:cNvPr>
          <p:cNvSpPr>
            <a:spLocks noGrp="1"/>
          </p:cNvSpPr>
          <p:nvPr/>
        </p:nvSpPr>
        <p:spPr>
          <a:xfrm>
            <a:off x="419100" y="2209800"/>
            <a:ext cx="3028950" cy="561975"/>
          </a:xfrm>
          <a:prstGeom prst="rect">
            <a:avLst/>
          </a:prstGeom>
          <a:solidFill>
            <a:srgbClr val="FFF0F2"/>
          </a:solidFill>
          <a:ln w="13335">
            <a:solidFill>
              <a:srgbClr val="C00028"/>
            </a:solidFill>
          </a:ln>
        </p:spPr>
        <p:txBody>
          <a:bodyPr lIns="57150" tIns="28575" rIns="57150" bIns="28575" anchor="ctr">
            <a:noAutofit/>
          </a:bodyPr>
          <a:lstStyle/>
          <a:p>
            <a:pPr algn="ctr">
              <a:defRPr sz="2025" b="1">
                <a:solidFill>
                  <a:srgbClr val="C00028"/>
                </a:solidFill>
                <a:latin typeface="ＭＳ Ｐゴシック"/>
                <a:ea typeface="ＭＳ Ｐゴシック"/>
                <a:cs typeface="ＭＳ Ｐゴシック"/>
              </a:defRPr>
            </a:pPr>
            <a:r>
              <a:rPr sz="2025" b="1">
                <a:solidFill>
                  <a:srgbClr val="C00028"/>
                </a:solidFill>
                <a:latin typeface="ＭＳ Ｐゴシック"/>
                <a:ea typeface="ＭＳ Ｐゴシック"/>
                <a:cs typeface="ＭＳ Ｐゴシック"/>
              </a:rPr>
              <a:t>TBRを減らす対応</a:t>
            </a:r>
          </a:p>
        </p:txBody>
      </p:sp>
      <p:sp>
        <p:nvSpPr>
          <p:cNvPr id="6" name="HbA1cを評価">
            <a:extLst>
              <a:ext uri="{FF2B5EF4-FFF2-40B4-BE49-F238E27FC236}">
                <a16:creationId xmlns:a16="http://schemas.microsoft.com/office/drawing/2014/main" id="{25836B85-EB80-4807-BC29-E0BCB43F06DA}"/>
              </a:ext>
            </a:extLst>
          </p:cNvPr>
          <p:cNvSpPr>
            <a:spLocks noGrp="1"/>
          </p:cNvSpPr>
          <p:nvPr/>
        </p:nvSpPr>
        <p:spPr>
          <a:xfrm>
            <a:off x="5495925" y="2209800"/>
            <a:ext cx="3228975" cy="561975"/>
          </a:xfrm>
          <a:prstGeom prst="rect">
            <a:avLst/>
          </a:prstGeom>
          <a:solidFill>
            <a:srgbClr val="EAF0F7"/>
          </a:solidFill>
          <a:ln w="13335">
            <a:solidFill>
              <a:srgbClr val="1F497D"/>
            </a:solidFill>
          </a:ln>
        </p:spPr>
        <p:txBody>
          <a:bodyPr lIns="57150" tIns="28575" rIns="57150" bIns="28575" anchor="ctr">
            <a:noAutofit/>
          </a:bodyPr>
          <a:lstStyle/>
          <a:p>
            <a:pPr algn="ctr">
              <a:defRPr sz="2025" b="1">
                <a:solidFill>
                  <a:srgbClr val="1F497D"/>
                </a:solidFill>
                <a:latin typeface="ＭＳ Ｐゴシック"/>
                <a:ea typeface="ＭＳ Ｐゴシック"/>
                <a:cs typeface="ＭＳ Ｐゴシック"/>
              </a:defRPr>
            </a:pPr>
            <a:r>
              <a:rPr sz="2025" b="1">
                <a:solidFill>
                  <a:srgbClr val="1F497D"/>
                </a:solidFill>
                <a:latin typeface="ＭＳ Ｐゴシック"/>
                <a:ea typeface="ＭＳ Ｐゴシック"/>
                <a:cs typeface="ＭＳ Ｐゴシック"/>
              </a:rPr>
              <a:t>HbA1cを評価</a:t>
            </a:r>
          </a:p>
        </p:txBody>
      </p:sp>
      <p:cxnSp>
        <p:nvCxnSpPr>
          <p:cNvPr id="30" name="コネクタ: カギ線 29"/>
          <p:cNvCxnSpPr>
            <a:stCxn id="4" idx="2"/>
            <a:endCxn id="5" idx="0"/>
          </p:cNvCxnSpPr>
          <p:nvPr/>
        </p:nvCxnSpPr>
        <p:spPr>
          <a:xfrm flipH="1">
            <a:off x="1933575" y="1714500"/>
            <a:ext cx="2657475" cy="495300"/>
          </a:xfrm>
          <a:prstGeom prst="bentConnector4">
            <a:avLst>
              <a:gd name="adj1" fmla="val 0"/>
              <a:gd name="adj2" fmla="val 50000"/>
            </a:avLst>
          </a:prstGeom>
          <a:ln w="19050">
            <a:solidFill>
              <a:srgbClr val="444444"/>
            </a:solidFill>
            <a:tailEnd type="arrow" w="med" len="med"/>
          </a:ln>
        </p:spPr>
      </p:cxnSp>
      <p:cxnSp>
        <p:nvCxnSpPr>
          <p:cNvPr id="31" name="コネクタ: カギ線 30"/>
          <p:cNvCxnSpPr>
            <a:stCxn id="4" idx="2"/>
            <a:endCxn id="6" idx="0"/>
          </p:cNvCxnSpPr>
          <p:nvPr/>
        </p:nvCxnSpPr>
        <p:spPr>
          <a:xfrm>
            <a:off x="4591050" y="1714500"/>
            <a:ext cx="2519363" cy="495300"/>
          </a:xfrm>
          <a:prstGeom prst="bentConnector4">
            <a:avLst>
              <a:gd name="adj1" fmla="val 0"/>
              <a:gd name="adj2" fmla="val 50000"/>
            </a:avLst>
          </a:prstGeom>
          <a:ln w="19050">
            <a:solidFill>
              <a:srgbClr val="444444"/>
            </a:solidFill>
            <a:tailEnd type="arrow" w="med" len="med"/>
          </a:ln>
        </p:spPr>
      </p:cxnSp>
      <p:cxnSp>
        <p:nvCxnSpPr>
          <p:cNvPr id="32" name="直線矢印コネクタ 31"/>
          <p:cNvCxnSpPr>
            <a:stCxn id="5" idx="3"/>
            <a:endCxn id="6" idx="1"/>
          </p:cNvCxnSpPr>
          <p:nvPr/>
        </p:nvCxnSpPr>
        <p:spPr>
          <a:xfrm>
            <a:off x="3448050" y="2490788"/>
            <a:ext cx="2047875" cy="0"/>
          </a:xfrm>
          <a:prstGeom prst="straightConnector1">
            <a:avLst/>
          </a:prstGeom>
          <a:ln w="19050">
            <a:solidFill>
              <a:srgbClr val="444444"/>
            </a:solidFill>
            <a:tailEnd type="arrow" w="med" len="med"/>
          </a:ln>
        </p:spPr>
      </p:cxnSp>
      <p:sp>
        <p:nvSpPr>
          <p:cNvPr id="10" name="はい">
            <a:extLst>
              <a:ext uri="{FF2B5EF4-FFF2-40B4-BE49-F238E27FC236}">
                <a16:creationId xmlns:a16="http://schemas.microsoft.com/office/drawing/2014/main" id="{2FA93E61-C584-4668-9F07-6455368EDCDA}"/>
              </a:ext>
            </a:extLst>
          </p:cNvPr>
          <p:cNvSpPr>
            <a:spLocks noGrp="1"/>
          </p:cNvSpPr>
          <p:nvPr/>
        </p:nvSpPr>
        <p:spPr>
          <a:xfrm>
            <a:off x="1323975" y="1762125"/>
            <a:ext cx="1143000" cy="323850"/>
          </a:xfrm>
          <a:prstGeom prst="rect">
            <a:avLst/>
          </a:prstGeom>
          <a:noFill/>
          <a:ln w="0">
            <a:noFill/>
          </a:ln>
        </p:spPr>
        <p:txBody>
          <a:bodyPr lIns="57150" tIns="28575" rIns="57150" bIns="28575" anchor="ctr">
            <a:noAutofit/>
          </a:bodyPr>
          <a:lstStyle/>
          <a:p>
            <a:pPr>
              <a:defRPr sz="1650" b="1">
                <a:solidFill>
                  <a:srgbClr val="C00028"/>
                </a:solidFill>
                <a:latin typeface="ＭＳ Ｐゴシック"/>
                <a:ea typeface="ＭＳ Ｐゴシック"/>
                <a:cs typeface="ＭＳ Ｐゴシック"/>
              </a:defRPr>
            </a:pPr>
            <a:r>
              <a:rPr sz="1650" b="1">
                <a:solidFill>
                  <a:srgbClr val="C00028"/>
                </a:solidFill>
                <a:latin typeface="ＭＳ Ｐゴシック"/>
                <a:ea typeface="ＭＳ Ｐゴシック"/>
                <a:cs typeface="ＭＳ Ｐゴシック"/>
              </a:rPr>
              <a:t>はい</a:t>
            </a:r>
          </a:p>
        </p:txBody>
      </p:sp>
      <p:sp>
        <p:nvSpPr>
          <p:cNvPr id="11" name="いいえ">
            <a:extLst>
              <a:ext uri="{FF2B5EF4-FFF2-40B4-BE49-F238E27FC236}">
                <a16:creationId xmlns:a16="http://schemas.microsoft.com/office/drawing/2014/main" id="{2BA23A72-FAAA-446A-8536-A31C7F8ED4B2}"/>
              </a:ext>
            </a:extLst>
          </p:cNvPr>
          <p:cNvSpPr>
            <a:spLocks noGrp="1"/>
          </p:cNvSpPr>
          <p:nvPr/>
        </p:nvSpPr>
        <p:spPr>
          <a:xfrm>
            <a:off x="7239000" y="1762125"/>
            <a:ext cx="1304925" cy="323850"/>
          </a:xfrm>
          <a:prstGeom prst="rect">
            <a:avLst/>
          </a:prstGeom>
          <a:noFill/>
          <a:ln w="0">
            <a:noFill/>
          </a:ln>
        </p:spPr>
        <p:txBody>
          <a:bodyPr lIns="57150" tIns="28575" rIns="57150" bIns="28575" anchor="ctr">
            <a:noAutofit/>
          </a:bodyPr>
          <a:lstStyle/>
          <a:p>
            <a:pPr>
              <a:defRPr sz="1650" b="1">
                <a:solidFill>
                  <a:srgbClr val="1F497D"/>
                </a:solidFill>
                <a:latin typeface="ＭＳ Ｐゴシック"/>
                <a:ea typeface="ＭＳ Ｐゴシック"/>
                <a:cs typeface="ＭＳ Ｐゴシック"/>
              </a:defRPr>
            </a:pPr>
            <a:r>
              <a:rPr sz="1650" b="1">
                <a:solidFill>
                  <a:srgbClr val="1F497D"/>
                </a:solidFill>
                <a:latin typeface="ＭＳ Ｐゴシック"/>
                <a:ea typeface="ＭＳ Ｐゴシック"/>
                <a:cs typeface="ＭＳ Ｐゴシック"/>
              </a:rPr>
              <a:t>いいえ</a:t>
            </a:r>
          </a:p>
        </p:txBody>
      </p:sp>
      <p:sp>
        <p:nvSpPr>
          <p:cNvPr id="12" name="TBRが目標未満に">
            <a:extLst>
              <a:ext uri="{FF2B5EF4-FFF2-40B4-BE49-F238E27FC236}">
                <a16:creationId xmlns:a16="http://schemas.microsoft.com/office/drawing/2014/main" id="{5683F205-A0A5-4975-8B96-4C5D1D100C36}"/>
              </a:ext>
            </a:extLst>
          </p:cNvPr>
          <p:cNvSpPr>
            <a:spLocks noGrp="1"/>
          </p:cNvSpPr>
          <p:nvPr/>
        </p:nvSpPr>
        <p:spPr>
          <a:xfrm>
            <a:off x="3562350" y="2209800"/>
            <a:ext cx="1885950" cy="266700"/>
          </a:xfrm>
          <a:prstGeom prst="rect">
            <a:avLst/>
          </a:prstGeom>
          <a:noFill/>
          <a:ln w="0">
            <a:noFill/>
          </a:ln>
        </p:spPr>
        <p:txBody>
          <a:bodyPr lIns="57150" tIns="28575" rIns="57150" bIns="28575" anchor="ctr">
            <a:noAutofit/>
          </a:bodyPr>
          <a:lstStyle/>
          <a:p>
            <a:pPr>
              <a:defRPr sz="1500" b="1">
                <a:solidFill>
                  <a:srgbClr val="008B48"/>
                </a:solidFill>
                <a:latin typeface="ＭＳ Ｐゴシック"/>
                <a:ea typeface="ＭＳ Ｐゴシック"/>
                <a:cs typeface="ＭＳ Ｐゴシック"/>
              </a:defRPr>
            </a:pPr>
            <a:r>
              <a:rPr sz="1500" b="1">
                <a:solidFill>
                  <a:srgbClr val="008B48"/>
                </a:solidFill>
                <a:latin typeface="ＭＳ Ｐゴシック"/>
                <a:ea typeface="ＭＳ Ｐゴシック"/>
                <a:cs typeface="ＭＳ Ｐゴシック"/>
              </a:rPr>
              <a:t>TBRが目標未満に</a:t>
            </a:r>
          </a:p>
        </p:txBody>
      </p:sp>
      <p:sp>
        <p:nvSpPr>
          <p:cNvPr id="13" name="個別目標未満&#10;治療を継続&#10;必要ならTARを減らす">
            <a:extLst>
              <a:ext uri="{FF2B5EF4-FFF2-40B4-BE49-F238E27FC236}">
                <a16:creationId xmlns:a16="http://schemas.microsoft.com/office/drawing/2014/main" id="{3EF985BB-EC27-4880-8C7F-D6E4E3778F8B}"/>
              </a:ext>
            </a:extLst>
          </p:cNvPr>
          <p:cNvSpPr>
            <a:spLocks noGrp="1"/>
          </p:cNvSpPr>
          <p:nvPr/>
        </p:nvSpPr>
        <p:spPr>
          <a:xfrm>
            <a:off x="4152900" y="3295650"/>
            <a:ext cx="2219325" cy="790575"/>
          </a:xfrm>
          <a:prstGeom prst="rect">
            <a:avLst/>
          </a:prstGeom>
          <a:solidFill>
            <a:srgbClr val="FFFFFF"/>
          </a:solidFill>
          <a:ln w="13335">
            <a:solidFill>
              <a:srgbClr val="1F497D"/>
            </a:solidFill>
          </a:ln>
        </p:spPr>
        <p:txBody>
          <a:bodyPr lIns="57150" tIns="28575" rIns="57150" bIns="28575" anchor="ctr">
            <a:noAutofit/>
          </a:bodyPr>
          <a:lstStyle/>
          <a:p>
            <a:pPr algn="ctr">
              <a:defRPr sz="1500" b="1">
                <a:solidFill>
                  <a:srgbClr val="1F497D"/>
                </a:solidFill>
                <a:latin typeface="ＭＳ Ｐゴシック"/>
                <a:ea typeface="ＭＳ Ｐゴシック"/>
                <a:cs typeface="ＭＳ Ｐゴシック"/>
              </a:defRPr>
            </a:pPr>
            <a:r>
              <a:rPr sz="1500" b="1" dirty="0" err="1">
                <a:solidFill>
                  <a:srgbClr val="1F497D"/>
                </a:solidFill>
                <a:latin typeface="ＭＳ Ｐゴシック"/>
                <a:ea typeface="ＭＳ Ｐゴシック"/>
                <a:cs typeface="ＭＳ Ｐゴシック"/>
              </a:rPr>
              <a:t>個別目標</a:t>
            </a:r>
            <a:r>
              <a:rPr lang="ja-JP" altLang="en-US" sz="1500" b="1" dirty="0">
                <a:solidFill>
                  <a:srgbClr val="1F497D"/>
                </a:solidFill>
                <a:latin typeface="ＭＳ Ｐゴシック"/>
                <a:ea typeface="ＭＳ Ｐゴシック"/>
                <a:cs typeface="ＭＳ Ｐゴシック"/>
              </a:rPr>
              <a:t>達成</a:t>
            </a:r>
            <a:endParaRPr sz="1500" b="1" dirty="0">
              <a:solidFill>
                <a:srgbClr val="1F497D"/>
              </a:solidFill>
              <a:latin typeface="ＭＳ Ｐゴシック"/>
              <a:ea typeface="ＭＳ Ｐゴシック"/>
              <a:cs typeface="ＭＳ Ｐゴシック"/>
            </a:endParaRPr>
          </a:p>
          <a:p>
            <a:pPr algn="ctr">
              <a:defRPr sz="1500" b="1">
                <a:solidFill>
                  <a:srgbClr val="1F497D"/>
                </a:solidFill>
                <a:latin typeface="ＭＳ Ｐゴシック"/>
                <a:ea typeface="ＭＳ Ｐゴシック"/>
                <a:cs typeface="ＭＳ Ｐゴシック"/>
              </a:defRPr>
            </a:pPr>
            <a:r>
              <a:rPr sz="1500" b="1" dirty="0" err="1">
                <a:solidFill>
                  <a:srgbClr val="1F497D"/>
                </a:solidFill>
                <a:latin typeface="ＭＳ Ｐゴシック"/>
                <a:ea typeface="ＭＳ Ｐゴシック"/>
                <a:cs typeface="ＭＳ Ｐゴシック"/>
              </a:rPr>
              <a:t>治療を継続</a:t>
            </a:r>
            <a:endParaRPr sz="1500" b="1" dirty="0">
              <a:solidFill>
                <a:srgbClr val="1F497D"/>
              </a:solidFill>
              <a:latin typeface="ＭＳ Ｐゴシック"/>
              <a:ea typeface="ＭＳ Ｐゴシック"/>
              <a:cs typeface="ＭＳ Ｐゴシック"/>
            </a:endParaRPr>
          </a:p>
          <a:p>
            <a:pPr algn="ctr">
              <a:defRPr sz="1500" b="1">
                <a:solidFill>
                  <a:srgbClr val="1F497D"/>
                </a:solidFill>
                <a:latin typeface="ＭＳ Ｐゴシック"/>
                <a:ea typeface="ＭＳ Ｐゴシック"/>
                <a:cs typeface="ＭＳ Ｐゴシック"/>
              </a:defRPr>
            </a:pPr>
            <a:r>
              <a:rPr sz="1500" b="1" dirty="0" err="1">
                <a:solidFill>
                  <a:srgbClr val="1F497D"/>
                </a:solidFill>
                <a:latin typeface="ＭＳ Ｐゴシック"/>
                <a:ea typeface="ＭＳ Ｐゴシック"/>
                <a:cs typeface="ＭＳ Ｐゴシック"/>
              </a:rPr>
              <a:t>必要ならTARを減らす</a:t>
            </a:r>
            <a:endParaRPr sz="1500" b="1" dirty="0">
              <a:solidFill>
                <a:srgbClr val="1F497D"/>
              </a:solidFill>
              <a:latin typeface="ＭＳ Ｐゴシック"/>
              <a:ea typeface="ＭＳ Ｐゴシック"/>
              <a:cs typeface="ＭＳ Ｐゴシック"/>
            </a:endParaRPr>
          </a:p>
        </p:txBody>
      </p:sp>
      <p:sp>
        <p:nvSpPr>
          <p:cNvPr id="14" name="個別目標以上&#10;TBRを増やさず&#10;TARを減らす">
            <a:extLst>
              <a:ext uri="{FF2B5EF4-FFF2-40B4-BE49-F238E27FC236}">
                <a16:creationId xmlns:a16="http://schemas.microsoft.com/office/drawing/2014/main" id="{0DF04B1C-1954-4C7C-AC57-5CC94283A7D9}"/>
              </a:ext>
            </a:extLst>
          </p:cNvPr>
          <p:cNvSpPr>
            <a:spLocks noGrp="1"/>
          </p:cNvSpPr>
          <p:nvPr/>
        </p:nvSpPr>
        <p:spPr>
          <a:xfrm>
            <a:off x="6591300" y="3295650"/>
            <a:ext cx="2209800" cy="790575"/>
          </a:xfrm>
          <a:prstGeom prst="rect">
            <a:avLst/>
          </a:prstGeom>
          <a:solidFill>
            <a:srgbClr val="FFFFFF"/>
          </a:solidFill>
          <a:ln w="13335">
            <a:solidFill>
              <a:srgbClr val="1F497D"/>
            </a:solidFill>
          </a:ln>
        </p:spPr>
        <p:txBody>
          <a:bodyPr lIns="57150" tIns="28575" rIns="57150" bIns="28575" anchor="ctr">
            <a:noAutofit/>
          </a:bodyPr>
          <a:lstStyle/>
          <a:p>
            <a:pPr algn="ctr">
              <a:defRPr sz="1500" b="1">
                <a:solidFill>
                  <a:srgbClr val="1F497D"/>
                </a:solidFill>
                <a:latin typeface="ＭＳ Ｐゴシック"/>
                <a:ea typeface="ＭＳ Ｐゴシック"/>
                <a:cs typeface="ＭＳ Ｐゴシック"/>
              </a:defRPr>
            </a:pPr>
            <a:r>
              <a:rPr sz="1500" b="1" dirty="0" err="1">
                <a:solidFill>
                  <a:srgbClr val="1F497D"/>
                </a:solidFill>
                <a:latin typeface="ＭＳ Ｐゴシック"/>
                <a:ea typeface="ＭＳ Ｐゴシック"/>
                <a:cs typeface="ＭＳ Ｐゴシック"/>
              </a:rPr>
              <a:t>個別目標</a:t>
            </a:r>
            <a:r>
              <a:rPr lang="ja-JP" altLang="en-US" sz="1500" b="1" dirty="0">
                <a:solidFill>
                  <a:srgbClr val="1F497D"/>
                </a:solidFill>
                <a:latin typeface="ＭＳ Ｐゴシック"/>
                <a:ea typeface="ＭＳ Ｐゴシック"/>
                <a:cs typeface="ＭＳ Ｐゴシック"/>
              </a:rPr>
              <a:t>未達成</a:t>
            </a:r>
            <a:endParaRPr sz="1500" b="1" dirty="0">
              <a:solidFill>
                <a:srgbClr val="1F497D"/>
              </a:solidFill>
              <a:latin typeface="ＭＳ Ｐゴシック"/>
              <a:ea typeface="ＭＳ Ｐゴシック"/>
              <a:cs typeface="ＭＳ Ｐゴシック"/>
            </a:endParaRPr>
          </a:p>
          <a:p>
            <a:pPr algn="ctr">
              <a:defRPr sz="1500" b="1">
                <a:solidFill>
                  <a:srgbClr val="1F497D"/>
                </a:solidFill>
                <a:latin typeface="ＭＳ Ｐゴシック"/>
                <a:ea typeface="ＭＳ Ｐゴシック"/>
                <a:cs typeface="ＭＳ Ｐゴシック"/>
              </a:defRPr>
            </a:pPr>
            <a:r>
              <a:rPr sz="1500" b="1" dirty="0" err="1">
                <a:solidFill>
                  <a:srgbClr val="1F497D"/>
                </a:solidFill>
                <a:latin typeface="ＭＳ Ｐゴシック"/>
                <a:ea typeface="ＭＳ Ｐゴシック"/>
                <a:cs typeface="ＭＳ Ｐゴシック"/>
              </a:rPr>
              <a:t>TBRを増やさず</a:t>
            </a:r>
            <a:endParaRPr sz="1500" b="1" dirty="0">
              <a:solidFill>
                <a:srgbClr val="1F497D"/>
              </a:solidFill>
              <a:latin typeface="ＭＳ Ｐゴシック"/>
              <a:ea typeface="ＭＳ Ｐゴシック"/>
              <a:cs typeface="ＭＳ Ｐゴシック"/>
            </a:endParaRPr>
          </a:p>
          <a:p>
            <a:pPr algn="ctr">
              <a:defRPr sz="1500" b="1">
                <a:solidFill>
                  <a:srgbClr val="1F497D"/>
                </a:solidFill>
                <a:latin typeface="ＭＳ Ｐゴシック"/>
                <a:ea typeface="ＭＳ Ｐゴシック"/>
                <a:cs typeface="ＭＳ Ｐゴシック"/>
              </a:defRPr>
            </a:pPr>
            <a:r>
              <a:rPr sz="1500" b="1" dirty="0" err="1">
                <a:solidFill>
                  <a:srgbClr val="1F497D"/>
                </a:solidFill>
                <a:latin typeface="ＭＳ Ｐゴシック"/>
                <a:ea typeface="ＭＳ Ｐゴシック"/>
                <a:cs typeface="ＭＳ Ｐゴシック"/>
              </a:rPr>
              <a:t>TARを減らす</a:t>
            </a:r>
            <a:endParaRPr sz="1500" b="1" dirty="0">
              <a:solidFill>
                <a:srgbClr val="1F497D"/>
              </a:solidFill>
              <a:latin typeface="ＭＳ Ｐゴシック"/>
              <a:ea typeface="ＭＳ Ｐゴシック"/>
              <a:cs typeface="ＭＳ Ｐゴシック"/>
            </a:endParaRPr>
          </a:p>
        </p:txBody>
      </p:sp>
      <p:cxnSp>
        <p:nvCxnSpPr>
          <p:cNvPr id="38" name="コネクタ: カギ線 37"/>
          <p:cNvCxnSpPr>
            <a:stCxn id="6" idx="2"/>
            <a:endCxn id="13" idx="0"/>
          </p:cNvCxnSpPr>
          <p:nvPr/>
        </p:nvCxnSpPr>
        <p:spPr>
          <a:xfrm flipH="1">
            <a:off x="5262563" y="2771775"/>
            <a:ext cx="1847850" cy="523875"/>
          </a:xfrm>
          <a:prstGeom prst="bentConnector4">
            <a:avLst>
              <a:gd name="adj1" fmla="val 0"/>
              <a:gd name="adj2" fmla="val 50000"/>
            </a:avLst>
          </a:prstGeom>
          <a:ln w="19050">
            <a:solidFill>
              <a:srgbClr val="444444"/>
            </a:solidFill>
            <a:tailEnd type="arrow" w="med" len="med"/>
          </a:ln>
        </p:spPr>
      </p:cxnSp>
      <p:cxnSp>
        <p:nvCxnSpPr>
          <p:cNvPr id="39" name="コネクタ: カギ線 38"/>
          <p:cNvCxnSpPr>
            <a:stCxn id="6" idx="2"/>
            <a:endCxn id="14" idx="0"/>
          </p:cNvCxnSpPr>
          <p:nvPr/>
        </p:nvCxnSpPr>
        <p:spPr>
          <a:xfrm>
            <a:off x="7110413" y="2771775"/>
            <a:ext cx="585788" cy="523875"/>
          </a:xfrm>
          <a:prstGeom prst="bentConnector4">
            <a:avLst>
              <a:gd name="adj1" fmla="val 0"/>
              <a:gd name="adj2" fmla="val 50000"/>
            </a:avLst>
          </a:prstGeom>
          <a:ln w="19050">
            <a:solidFill>
              <a:srgbClr val="444444"/>
            </a:solidFill>
            <a:tailEnd type="arrow" w="med" len="med"/>
          </a:ln>
        </p:spPr>
      </p:cxnSp>
      <p:sp>
        <p:nvSpPr>
          <p:cNvPr id="17" name="HbA1cの目標は原則7％未満。&#10;病態・リスクに応じて個別設定。">
            <a:extLst>
              <a:ext uri="{FF2B5EF4-FFF2-40B4-BE49-F238E27FC236}">
                <a16:creationId xmlns:a16="http://schemas.microsoft.com/office/drawing/2014/main" id="{0ECDA2B3-2FF2-44CA-A568-A4EF3417C1F5}"/>
              </a:ext>
            </a:extLst>
          </p:cNvPr>
          <p:cNvSpPr>
            <a:spLocks noGrp="1"/>
          </p:cNvSpPr>
          <p:nvPr/>
        </p:nvSpPr>
        <p:spPr>
          <a:xfrm>
            <a:off x="390525" y="3162300"/>
            <a:ext cx="3524250" cy="762000"/>
          </a:xfrm>
          <a:prstGeom prst="rect">
            <a:avLst/>
          </a:prstGeom>
          <a:noFill/>
          <a:ln w="0">
            <a:noFill/>
          </a:ln>
        </p:spPr>
        <p:txBody>
          <a:bodyPr lIns="57150" tIns="28575" rIns="57150" bIns="28575" anchor="ctr">
            <a:noAutofit/>
          </a:bodyPr>
          <a:lstStyle/>
          <a:p>
            <a:pPr>
              <a:defRPr sz="1575" b="0">
                <a:solidFill>
                  <a:srgbClr val="000000"/>
                </a:solidFill>
                <a:latin typeface="ＭＳ Ｐゴシック"/>
                <a:ea typeface="ＭＳ Ｐゴシック"/>
                <a:cs typeface="ＭＳ Ｐゴシック"/>
              </a:defRPr>
            </a:pPr>
            <a:r>
              <a:rPr sz="1575" b="0">
                <a:solidFill>
                  <a:srgbClr val="000000"/>
                </a:solidFill>
                <a:latin typeface="ＭＳ Ｐゴシック"/>
                <a:ea typeface="ＭＳ Ｐゴシック"/>
                <a:cs typeface="ＭＳ Ｐゴシック"/>
              </a:rPr>
              <a:t>HbA1cの目標は原則7％未満。</a:t>
            </a:r>
          </a:p>
          <a:p>
            <a:pPr>
              <a:defRPr sz="1575" b="0">
                <a:solidFill>
                  <a:srgbClr val="000000"/>
                </a:solidFill>
                <a:latin typeface="ＭＳ Ｐゴシック"/>
                <a:ea typeface="ＭＳ Ｐゴシック"/>
                <a:cs typeface="ＭＳ Ｐゴシック"/>
              </a:defRPr>
            </a:pPr>
            <a:r>
              <a:rPr sz="1575" b="0">
                <a:solidFill>
                  <a:srgbClr val="000000"/>
                </a:solidFill>
                <a:latin typeface="ＭＳ Ｐゴシック"/>
                <a:ea typeface="ＭＳ Ｐゴシック"/>
                <a:cs typeface="ＭＳ Ｐゴシック"/>
              </a:rPr>
              <a:t>病態・リスクに応じて個別設定。</a:t>
            </a:r>
          </a:p>
        </p:txBody>
      </p:sp>
      <p:sp>
        <p:nvSpPr>
          <p:cNvPr id="18" name="結果としてTIRを増やす">
            <a:extLst>
              <a:ext uri="{FF2B5EF4-FFF2-40B4-BE49-F238E27FC236}">
                <a16:creationId xmlns:a16="http://schemas.microsoft.com/office/drawing/2014/main" id="{ACE5DD68-51F3-414E-89D8-67CC19EECA20}"/>
              </a:ext>
            </a:extLst>
          </p:cNvPr>
          <p:cNvSpPr>
            <a:spLocks noGrp="1"/>
          </p:cNvSpPr>
          <p:nvPr/>
        </p:nvSpPr>
        <p:spPr>
          <a:xfrm>
            <a:off x="4562475" y="4171950"/>
            <a:ext cx="4048125" cy="304800"/>
          </a:xfrm>
          <a:prstGeom prst="rect">
            <a:avLst/>
          </a:prstGeom>
          <a:noFill/>
          <a:ln w="0">
            <a:noFill/>
          </a:ln>
        </p:spPr>
        <p:txBody>
          <a:bodyPr lIns="57150" tIns="28575" rIns="57150" bIns="28575" anchor="ctr">
            <a:noAutofit/>
          </a:bodyPr>
          <a:lstStyle/>
          <a:p>
            <a:pPr>
              <a:defRPr sz="1800" b="1">
                <a:solidFill>
                  <a:srgbClr val="008B48"/>
                </a:solidFill>
                <a:latin typeface="ＭＳ Ｐゴシック"/>
                <a:ea typeface="ＭＳ Ｐゴシック"/>
                <a:cs typeface="ＭＳ Ｐゴシック"/>
              </a:defRPr>
            </a:pPr>
            <a:r>
              <a:rPr sz="1800" b="1">
                <a:solidFill>
                  <a:srgbClr val="008B48"/>
                </a:solidFill>
                <a:latin typeface="ＭＳ Ｐゴシック"/>
                <a:ea typeface="ＭＳ Ｐゴシック"/>
                <a:cs typeface="ＭＳ Ｐゴシック"/>
              </a:rPr>
              <a:t>結果としてTIRを増やす</a:t>
            </a:r>
          </a:p>
        </p:txBody>
      </p:sp>
      <p:sp>
        <p:nvSpPr>
          <p:cNvPr id="19" name="TBRを減らす対処例">
            <a:extLst>
              <a:ext uri="{FF2B5EF4-FFF2-40B4-BE49-F238E27FC236}">
                <a16:creationId xmlns:a16="http://schemas.microsoft.com/office/drawing/2014/main" id="{8E5D8A44-B35D-42BE-B3F6-1A110E8D8358}"/>
              </a:ext>
            </a:extLst>
          </p:cNvPr>
          <p:cNvSpPr>
            <a:spLocks noGrp="1"/>
          </p:cNvSpPr>
          <p:nvPr/>
        </p:nvSpPr>
        <p:spPr>
          <a:xfrm>
            <a:off x="390525" y="4591050"/>
            <a:ext cx="4076700" cy="352425"/>
          </a:xfrm>
          <a:prstGeom prst="rect">
            <a:avLst/>
          </a:prstGeom>
          <a:noFill/>
          <a:ln w="0">
            <a:noFill/>
          </a:ln>
        </p:spPr>
        <p:txBody>
          <a:bodyPr lIns="57150" tIns="28575" rIns="57150" bIns="28575" anchor="ctr">
            <a:noAutofit/>
          </a:bodyPr>
          <a:lstStyle/>
          <a:p>
            <a:pPr>
              <a:defRPr sz="2025" b="1">
                <a:solidFill>
                  <a:srgbClr val="C00028"/>
                </a:solidFill>
                <a:latin typeface="ＭＳ Ｐゴシック"/>
                <a:ea typeface="ＭＳ Ｐゴシック"/>
                <a:cs typeface="ＭＳ Ｐゴシック"/>
              </a:defRPr>
            </a:pPr>
            <a:r>
              <a:rPr sz="2025" b="1">
                <a:solidFill>
                  <a:srgbClr val="C00028"/>
                </a:solidFill>
                <a:latin typeface="ＭＳ Ｐゴシック"/>
                <a:ea typeface="ＭＳ Ｐゴシック"/>
                <a:cs typeface="ＭＳ Ｐゴシック"/>
              </a:rPr>
              <a:t>TBRを減らす対処例</a:t>
            </a:r>
          </a:p>
        </p:txBody>
      </p:sp>
      <p:sp>
        <p:nvSpPr>
          <p:cNvPr id="20" name="基礎・追加インスリンの減量を検討&#10;SU薬・グリニド薬の中止・減量">
            <a:extLst>
              <a:ext uri="{FF2B5EF4-FFF2-40B4-BE49-F238E27FC236}">
                <a16:creationId xmlns:a16="http://schemas.microsoft.com/office/drawing/2014/main" id="{E8840872-07BC-44EC-961F-F9484C6D18AA}"/>
              </a:ext>
            </a:extLst>
          </p:cNvPr>
          <p:cNvSpPr>
            <a:spLocks noGrp="1"/>
          </p:cNvSpPr>
          <p:nvPr/>
        </p:nvSpPr>
        <p:spPr>
          <a:xfrm>
            <a:off x="438150" y="5010150"/>
            <a:ext cx="4019550" cy="1238250"/>
          </a:xfrm>
          <a:prstGeom prst="rect">
            <a:avLst/>
          </a:prstGeom>
          <a:noFill/>
          <a:ln w="0">
            <a:noFill/>
          </a:ln>
        </p:spPr>
        <p:txBody>
          <a:bodyPr lIns="57150" tIns="28575" rIns="57150" bIns="28575" anchor="ctr">
            <a:noAutofit/>
          </a:bodyPr>
          <a:lstStyle/>
          <a:p>
            <a:pPr>
              <a:defRPr sz="1500" b="0">
                <a:solidFill>
                  <a:srgbClr val="000000"/>
                </a:solidFill>
                <a:latin typeface="ＭＳ Ｐゴシック"/>
                <a:ea typeface="ＭＳ Ｐゴシック"/>
                <a:cs typeface="ＭＳ Ｐゴシック"/>
              </a:defRPr>
            </a:pPr>
            <a:r>
              <a:rPr sz="1500" b="0">
                <a:solidFill>
                  <a:srgbClr val="000000"/>
                </a:solidFill>
                <a:latin typeface="ＭＳ Ｐゴシック"/>
                <a:ea typeface="ＭＳ Ｐゴシック"/>
                <a:cs typeface="ＭＳ Ｐゴシック"/>
              </a:rPr>
              <a:t>基礎・追加インスリンの減量を検討</a:t>
            </a:r>
          </a:p>
          <a:p>
            <a:pPr>
              <a:defRPr sz="1500" b="0">
                <a:solidFill>
                  <a:srgbClr val="000000"/>
                </a:solidFill>
                <a:latin typeface="ＭＳ Ｐゴシック"/>
                <a:ea typeface="ＭＳ Ｐゴシック"/>
                <a:cs typeface="ＭＳ Ｐゴシック"/>
              </a:defRPr>
            </a:pPr>
            <a:r>
              <a:rPr sz="1500" b="0">
                <a:solidFill>
                  <a:srgbClr val="000000"/>
                </a:solidFill>
                <a:latin typeface="ＭＳ Ｐゴシック"/>
                <a:ea typeface="ＭＳ Ｐゴシック"/>
                <a:cs typeface="ＭＳ Ｐゴシック"/>
              </a:rPr>
              <a:t>SU薬・グリニド薬の中止・減量を検討</a:t>
            </a:r>
          </a:p>
          <a:p>
            <a:pPr>
              <a:defRPr sz="1500" b="0">
                <a:solidFill>
                  <a:srgbClr val="000000"/>
                </a:solidFill>
                <a:latin typeface="ＭＳ Ｐゴシック"/>
                <a:ea typeface="ＭＳ Ｐゴシック"/>
                <a:cs typeface="ＭＳ Ｐゴシック"/>
              </a:defRPr>
            </a:pPr>
            <a:r>
              <a:rPr sz="1500" b="0">
                <a:solidFill>
                  <a:srgbClr val="000000"/>
                </a:solidFill>
                <a:latin typeface="ＭＳ Ｐゴシック"/>
                <a:ea typeface="ＭＳ Ｐゴシック"/>
                <a:cs typeface="ＭＳ Ｐゴシック"/>
              </a:rPr>
              <a:t>低血糖アラートを活用</a:t>
            </a:r>
          </a:p>
          <a:p>
            <a:pPr>
              <a:defRPr sz="1500" b="0">
                <a:solidFill>
                  <a:srgbClr val="000000"/>
                </a:solidFill>
                <a:latin typeface="ＭＳ Ｐゴシック"/>
                <a:ea typeface="ＭＳ Ｐゴシック"/>
                <a:cs typeface="ＭＳ Ｐゴシック"/>
              </a:defRPr>
            </a:pPr>
            <a:r>
              <a:rPr sz="1500" b="0">
                <a:solidFill>
                  <a:srgbClr val="000000"/>
                </a:solidFill>
                <a:latin typeface="ＭＳ Ｐゴシック"/>
                <a:ea typeface="ＭＳ Ｐゴシック"/>
                <a:cs typeface="ＭＳ Ｐゴシック"/>
              </a:rPr>
              <a:t>低血糖につながる大きな変動を優先して是正</a:t>
            </a:r>
          </a:p>
        </p:txBody>
      </p:sp>
      <p:sp>
        <p:nvSpPr>
          <p:cNvPr id="21" name="TARを減らす対処例">
            <a:extLst>
              <a:ext uri="{FF2B5EF4-FFF2-40B4-BE49-F238E27FC236}">
                <a16:creationId xmlns:a16="http://schemas.microsoft.com/office/drawing/2014/main" id="{3BDE89DD-ECBD-49F7-8AF3-CD4AD180897D}"/>
              </a:ext>
            </a:extLst>
          </p:cNvPr>
          <p:cNvSpPr>
            <a:spLocks noGrp="1"/>
          </p:cNvSpPr>
          <p:nvPr/>
        </p:nvSpPr>
        <p:spPr>
          <a:xfrm>
            <a:off x="4667250" y="4591050"/>
            <a:ext cx="4124325" cy="352425"/>
          </a:xfrm>
          <a:prstGeom prst="rect">
            <a:avLst/>
          </a:prstGeom>
          <a:noFill/>
          <a:ln w="0">
            <a:noFill/>
          </a:ln>
        </p:spPr>
        <p:txBody>
          <a:bodyPr lIns="57150" tIns="28575" rIns="57150" bIns="28575" anchor="ctr">
            <a:noAutofit/>
          </a:bodyPr>
          <a:lstStyle/>
          <a:p>
            <a:pPr>
              <a:defRPr sz="2025" b="1">
                <a:solidFill>
                  <a:srgbClr val="9A6500"/>
                </a:solidFill>
                <a:latin typeface="ＭＳ Ｐゴシック"/>
                <a:ea typeface="ＭＳ Ｐゴシック"/>
                <a:cs typeface="ＭＳ Ｐゴシック"/>
              </a:defRPr>
            </a:pPr>
            <a:r>
              <a:rPr sz="2025" b="1">
                <a:solidFill>
                  <a:srgbClr val="9A6500"/>
                </a:solidFill>
                <a:latin typeface="ＭＳ Ｐゴシック"/>
                <a:ea typeface="ＭＳ Ｐゴシック"/>
                <a:cs typeface="ＭＳ Ｐゴシック"/>
              </a:rPr>
              <a:t>TARを減らす対処例</a:t>
            </a:r>
          </a:p>
        </p:txBody>
      </p:sp>
      <p:sp>
        <p:nvSpPr>
          <p:cNvPr id="22" name="食事・運動、インスリン・経口薬を見直す&#10;GLP-1受容体作動薬等">
            <a:extLst>
              <a:ext uri="{FF2B5EF4-FFF2-40B4-BE49-F238E27FC236}">
                <a16:creationId xmlns:a16="http://schemas.microsoft.com/office/drawing/2014/main" id="{2B5DC69B-C796-4695-9AAF-9EC84601AFDB}"/>
              </a:ext>
            </a:extLst>
          </p:cNvPr>
          <p:cNvSpPr>
            <a:spLocks noGrp="1"/>
          </p:cNvSpPr>
          <p:nvPr/>
        </p:nvSpPr>
        <p:spPr>
          <a:xfrm>
            <a:off x="4705350" y="5010150"/>
            <a:ext cx="4067175" cy="1238250"/>
          </a:xfrm>
          <a:prstGeom prst="rect">
            <a:avLst/>
          </a:prstGeom>
          <a:noFill/>
          <a:ln w="0">
            <a:noFill/>
          </a:ln>
        </p:spPr>
        <p:txBody>
          <a:bodyPr lIns="57150" tIns="28575" rIns="57150" bIns="28575" anchor="ctr">
            <a:noAutofit/>
          </a:bodyPr>
          <a:lstStyle/>
          <a:p>
            <a:pPr>
              <a:defRPr sz="1500" b="0">
                <a:solidFill>
                  <a:srgbClr val="000000"/>
                </a:solidFill>
                <a:latin typeface="ＭＳ Ｐゴシック"/>
                <a:ea typeface="ＭＳ Ｐゴシック"/>
                <a:cs typeface="ＭＳ Ｐゴシック"/>
              </a:defRPr>
            </a:pPr>
            <a:r>
              <a:rPr sz="1500" b="0">
                <a:solidFill>
                  <a:srgbClr val="000000"/>
                </a:solidFill>
                <a:latin typeface="ＭＳ Ｐゴシック"/>
                <a:ea typeface="ＭＳ Ｐゴシック"/>
                <a:cs typeface="ＭＳ Ｐゴシック"/>
              </a:rPr>
              <a:t>食事・運動、インスリン・経口薬を見直す</a:t>
            </a:r>
          </a:p>
          <a:p>
            <a:pPr>
              <a:defRPr sz="1500" b="0">
                <a:solidFill>
                  <a:srgbClr val="000000"/>
                </a:solidFill>
                <a:latin typeface="ＭＳ Ｐゴシック"/>
                <a:ea typeface="ＭＳ Ｐゴシック"/>
                <a:cs typeface="ＭＳ Ｐゴシック"/>
              </a:defRPr>
            </a:pPr>
            <a:r>
              <a:rPr sz="1500" b="0">
                <a:solidFill>
                  <a:srgbClr val="000000"/>
                </a:solidFill>
                <a:latin typeface="ＭＳ Ｐゴシック"/>
                <a:ea typeface="ＭＳ Ｐゴシック"/>
                <a:cs typeface="ＭＳ Ｐゴシック"/>
              </a:rPr>
              <a:t>GLP-1受容体作動薬等の追加を検討</a:t>
            </a:r>
          </a:p>
          <a:p>
            <a:pPr>
              <a:defRPr sz="1500" b="0">
                <a:solidFill>
                  <a:srgbClr val="000000"/>
                </a:solidFill>
                <a:latin typeface="ＭＳ Ｐゴシック"/>
                <a:ea typeface="ＭＳ Ｐゴシック"/>
                <a:cs typeface="ＭＳ Ｐゴシック"/>
              </a:defRPr>
            </a:pPr>
            <a:r>
              <a:rPr sz="1500" b="0">
                <a:solidFill>
                  <a:srgbClr val="000000"/>
                </a:solidFill>
                <a:latin typeface="ＭＳ Ｐゴシック"/>
                <a:ea typeface="ＭＳ Ｐゴシック"/>
                <a:cs typeface="ＭＳ Ｐゴシック"/>
              </a:rPr>
              <a:t>SU薬の追加・増量は推奨しない</a:t>
            </a:r>
          </a:p>
          <a:p>
            <a:pPr>
              <a:defRPr sz="1500" b="0">
                <a:solidFill>
                  <a:srgbClr val="000000"/>
                </a:solidFill>
                <a:latin typeface="ＭＳ Ｐゴシック"/>
                <a:ea typeface="ＭＳ Ｐゴシック"/>
                <a:cs typeface="ＭＳ Ｐゴシック"/>
              </a:defRPr>
            </a:pPr>
            <a:r>
              <a:rPr sz="1500" b="0">
                <a:solidFill>
                  <a:srgbClr val="000000"/>
                </a:solidFill>
                <a:latin typeface="ＭＳ Ｐゴシック"/>
                <a:ea typeface="ＭＳ Ｐゴシック"/>
                <a:cs typeface="ＭＳ Ｐゴシック"/>
              </a:rPr>
              <a:t>低血糖後の高値は低血糖予防／高値アラート</a:t>
            </a:r>
          </a:p>
        </p:txBody>
      </p:sp>
    </p:spTree>
    <p:extLst>
      <p:ext uri="{BB962C8B-B14F-4D97-AF65-F5344CB8AC3E}">
        <p14:creationId xmlns:p14="http://schemas.microsoft.com/office/powerpoint/2010/main" val="7484821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 AGPレポート：統計値・目標値と時間割合">
            <a:extLst>
              <a:ext uri="{FF2B5EF4-FFF2-40B4-BE49-F238E27FC236}">
                <a16:creationId xmlns:a16="http://schemas.microsoft.com/office/drawing/2014/main" id="{F2DC06BE-2B24-4919-8785-A9EAF2ED648A}"/>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AGPレポート：統計値・目標値と時間割合</a:t>
            </a:r>
          </a:p>
        </p:txBody>
      </p:sp>
      <p:sp>
        <p:nvSpPr>
          <p:cNvPr id="2" name="7">
            <a:extLst>
              <a:ext uri="{FF2B5EF4-FFF2-40B4-BE49-F238E27FC236}">
                <a16:creationId xmlns:a16="http://schemas.microsoft.com/office/drawing/2014/main" id="{019DFF28-DDC4-4342-9CEB-48078E36CD87}"/>
              </a:ext>
            </a:extLst>
          </p:cNvPr>
          <p:cNvSpPr>
            <a:spLocks noGrp="1"/>
          </p:cNvSpPr>
          <p:nvPr/>
        </p:nvSpPr>
        <p:spPr>
          <a:xfrm>
            <a:off x="8791575" y="47625"/>
            <a:ext cx="266700"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7</a:t>
            </a:r>
          </a:p>
        </p:txBody>
      </p:sp>
      <p:sp>
        <p:nvSpPr>
          <p:cNvPr id="3" name="グルコース値の統計値と目標値">
            <a:extLst>
              <a:ext uri="{FF2B5EF4-FFF2-40B4-BE49-F238E27FC236}">
                <a16:creationId xmlns:a16="http://schemas.microsoft.com/office/drawing/2014/main" id="{AD2F994A-D636-4ADE-9425-11D82FD6155B}"/>
              </a:ext>
            </a:extLst>
          </p:cNvPr>
          <p:cNvSpPr>
            <a:spLocks noGrp="1"/>
          </p:cNvSpPr>
          <p:nvPr/>
        </p:nvSpPr>
        <p:spPr>
          <a:xfrm>
            <a:off x="390525" y="990600"/>
            <a:ext cx="4314825" cy="371475"/>
          </a:xfrm>
          <a:prstGeom prst="rect">
            <a:avLst/>
          </a:prstGeom>
          <a:solidFill>
            <a:srgbClr val="222222"/>
          </a:solidFill>
          <a:ln w="0">
            <a:noFill/>
          </a:ln>
        </p:spPr>
        <p:txBody>
          <a:bodyPr lIns="57150" tIns="28575" rIns="57150" bIns="28575" anchor="ctr">
            <a:noAutofit/>
          </a:bodyPr>
          <a:lstStyle/>
          <a:p>
            <a:pPr>
              <a:defRPr sz="1875" b="1">
                <a:solidFill>
                  <a:srgbClr val="FFFFFF"/>
                </a:solidFill>
                <a:latin typeface="ＭＳ Ｐゴシック"/>
                <a:ea typeface="ＭＳ Ｐゴシック"/>
                <a:cs typeface="ＭＳ Ｐゴシック"/>
              </a:defRPr>
            </a:pPr>
            <a:r>
              <a:rPr sz="1875" b="1">
                <a:solidFill>
                  <a:srgbClr val="FFFFFF"/>
                </a:solidFill>
                <a:latin typeface="ＭＳ Ｐゴシック"/>
                <a:ea typeface="ＭＳ Ｐゴシック"/>
                <a:cs typeface="ＭＳ Ｐゴシック"/>
              </a:rPr>
              <a:t>グルコース値の統計値と目標値</a:t>
            </a:r>
          </a:p>
        </p:txBody>
      </p:sp>
      <p:sp>
        <p:nvSpPr>
          <p:cNvPr id="4" name="目標範囲内であった時間">
            <a:extLst>
              <a:ext uri="{FF2B5EF4-FFF2-40B4-BE49-F238E27FC236}">
                <a16:creationId xmlns:a16="http://schemas.microsoft.com/office/drawing/2014/main" id="{A024012A-38B4-4557-B731-D8F9A2972457}"/>
              </a:ext>
            </a:extLst>
          </p:cNvPr>
          <p:cNvSpPr>
            <a:spLocks noGrp="1"/>
          </p:cNvSpPr>
          <p:nvPr/>
        </p:nvSpPr>
        <p:spPr>
          <a:xfrm>
            <a:off x="5029200" y="990600"/>
            <a:ext cx="3771900" cy="371475"/>
          </a:xfrm>
          <a:prstGeom prst="rect">
            <a:avLst/>
          </a:prstGeom>
          <a:solidFill>
            <a:srgbClr val="222222"/>
          </a:solidFill>
          <a:ln w="0">
            <a:noFill/>
          </a:ln>
        </p:spPr>
        <p:txBody>
          <a:bodyPr lIns="57150" tIns="28575" rIns="57150" bIns="28575" anchor="ctr">
            <a:noAutofit/>
          </a:bodyPr>
          <a:lstStyle/>
          <a:p>
            <a:pPr>
              <a:defRPr sz="1875" b="1">
                <a:solidFill>
                  <a:srgbClr val="FFFFFF"/>
                </a:solidFill>
                <a:latin typeface="ＭＳ Ｐゴシック"/>
                <a:ea typeface="ＭＳ Ｐゴシック"/>
                <a:cs typeface="ＭＳ Ｐゴシック"/>
              </a:defRPr>
            </a:pPr>
            <a:r>
              <a:rPr sz="1875" b="1">
                <a:solidFill>
                  <a:srgbClr val="FFFFFF"/>
                </a:solidFill>
                <a:latin typeface="ＭＳ Ｐゴシック"/>
                <a:ea typeface="ＭＳ Ｐゴシック"/>
                <a:cs typeface="ＭＳ Ｐゴシック"/>
              </a:rPr>
              <a:t>目標範囲内であった時間</a:t>
            </a:r>
          </a:p>
        </p:txBody>
      </p:sp>
      <p:sp>
        <p:nvSpPr>
          <p:cNvPr id="5" name="2024年5月3～16日（14日間）&#10;センサーの有効時間：100">
            <a:extLst>
              <a:ext uri="{FF2B5EF4-FFF2-40B4-BE49-F238E27FC236}">
                <a16:creationId xmlns:a16="http://schemas.microsoft.com/office/drawing/2014/main" id="{08D29B60-2D38-4C2E-AF42-566793744CD6}"/>
              </a:ext>
            </a:extLst>
          </p:cNvPr>
          <p:cNvSpPr>
            <a:spLocks noGrp="1"/>
          </p:cNvSpPr>
          <p:nvPr/>
        </p:nvSpPr>
        <p:spPr>
          <a:xfrm>
            <a:off x="409575" y="1466850"/>
            <a:ext cx="4248150" cy="657225"/>
          </a:xfrm>
          <a:prstGeom prst="rect">
            <a:avLst/>
          </a:prstGeom>
          <a:noFill/>
          <a:ln w="0">
            <a:noFill/>
          </a:ln>
        </p:spPr>
        <p:txBody>
          <a:bodyPr lIns="57150" tIns="28575" rIns="57150" bIns="28575" anchor="ctr">
            <a:noAutofit/>
          </a:bodyPr>
          <a:lstStyle/>
          <a:p>
            <a:pPr>
              <a:defRPr sz="1800" b="0">
                <a:solidFill>
                  <a:srgbClr val="000000"/>
                </a:solidFill>
                <a:latin typeface="ＭＳ Ｐゴシック"/>
                <a:ea typeface="ＭＳ Ｐゴシック"/>
                <a:cs typeface="ＭＳ Ｐゴシック"/>
              </a:defRPr>
            </a:pPr>
            <a:r>
              <a:rPr sz="1800" b="0" dirty="0">
                <a:solidFill>
                  <a:srgbClr val="000000"/>
                </a:solidFill>
                <a:latin typeface="ＭＳ Ｐゴシック"/>
                <a:ea typeface="ＭＳ Ｐゴシック"/>
                <a:cs typeface="ＭＳ Ｐゴシック"/>
              </a:rPr>
              <a:t>202</a:t>
            </a:r>
            <a:r>
              <a:rPr lang="en-US" altLang="ja-JP" sz="1800" b="0" dirty="0">
                <a:solidFill>
                  <a:srgbClr val="000000"/>
                </a:solidFill>
                <a:latin typeface="ＭＳ Ｐゴシック"/>
                <a:ea typeface="ＭＳ Ｐゴシック"/>
                <a:cs typeface="ＭＳ Ｐゴシック"/>
              </a:rPr>
              <a:t>6</a:t>
            </a:r>
            <a:r>
              <a:rPr sz="1800" b="0" dirty="0">
                <a:solidFill>
                  <a:srgbClr val="000000"/>
                </a:solidFill>
                <a:latin typeface="ＭＳ Ｐゴシック"/>
                <a:ea typeface="ＭＳ Ｐゴシック"/>
                <a:cs typeface="ＭＳ Ｐゴシック"/>
              </a:rPr>
              <a:t>年</a:t>
            </a:r>
            <a:r>
              <a:rPr lang="en-US" altLang="ja-JP" sz="1800" b="0" dirty="0">
                <a:solidFill>
                  <a:srgbClr val="000000"/>
                </a:solidFill>
                <a:latin typeface="ＭＳ Ｐゴシック"/>
                <a:ea typeface="ＭＳ Ｐゴシック"/>
                <a:cs typeface="ＭＳ Ｐゴシック"/>
              </a:rPr>
              <a:t>9</a:t>
            </a:r>
            <a:r>
              <a:rPr sz="1800" b="0" dirty="0">
                <a:solidFill>
                  <a:srgbClr val="000000"/>
                </a:solidFill>
                <a:latin typeface="ＭＳ Ｐゴシック"/>
                <a:ea typeface="ＭＳ Ｐゴシック"/>
                <a:cs typeface="ＭＳ Ｐゴシック"/>
              </a:rPr>
              <a:t>月3～16日（14日間）</a:t>
            </a:r>
          </a:p>
          <a:p>
            <a:pPr>
              <a:defRPr sz="1800" b="0">
                <a:solidFill>
                  <a:srgbClr val="000000"/>
                </a:solidFill>
                <a:latin typeface="ＭＳ Ｐゴシック"/>
                <a:ea typeface="ＭＳ Ｐゴシック"/>
                <a:cs typeface="ＭＳ Ｐゴシック"/>
              </a:defRPr>
            </a:pPr>
            <a:r>
              <a:rPr sz="1800" b="0" dirty="0">
                <a:solidFill>
                  <a:srgbClr val="000000"/>
                </a:solidFill>
                <a:latin typeface="ＭＳ Ｐゴシック"/>
                <a:ea typeface="ＭＳ Ｐゴシック"/>
                <a:cs typeface="ＭＳ Ｐゴシック"/>
              </a:rPr>
              <a:t>センサーの有効時間：100％</a:t>
            </a:r>
          </a:p>
        </p:txBody>
      </p:sp>
      <p:sp>
        <p:nvSpPr>
          <p:cNvPr id="6" name="STEP1：原則14日間・有効時間70％以上">
            <a:extLst>
              <a:ext uri="{FF2B5EF4-FFF2-40B4-BE49-F238E27FC236}">
                <a16:creationId xmlns:a16="http://schemas.microsoft.com/office/drawing/2014/main" id="{9816713E-8772-477A-BBEF-CCD1C14A6292}"/>
              </a:ext>
            </a:extLst>
          </p:cNvPr>
          <p:cNvSpPr>
            <a:spLocks noGrp="1"/>
          </p:cNvSpPr>
          <p:nvPr/>
        </p:nvSpPr>
        <p:spPr>
          <a:xfrm>
            <a:off x="419100" y="2133600"/>
            <a:ext cx="4276725" cy="304800"/>
          </a:xfrm>
          <a:prstGeom prst="rect">
            <a:avLst/>
          </a:prstGeom>
          <a:noFill/>
          <a:ln w="0">
            <a:noFill/>
          </a:ln>
        </p:spPr>
        <p:txBody>
          <a:bodyPr lIns="57150" tIns="28575" rIns="57150" bIns="28575" anchor="ctr">
            <a:noAutofit/>
          </a:bodyPr>
          <a:lstStyle/>
          <a:p>
            <a:pPr>
              <a:defRPr sz="1500" b="1">
                <a:solidFill>
                  <a:srgbClr val="008B48"/>
                </a:solidFill>
                <a:latin typeface="ＭＳ Ｐゴシック"/>
                <a:ea typeface="ＭＳ Ｐゴシック"/>
                <a:cs typeface="ＭＳ Ｐゴシック"/>
              </a:defRPr>
            </a:pPr>
            <a:r>
              <a:rPr sz="1500" b="1">
                <a:solidFill>
                  <a:srgbClr val="008B48"/>
                </a:solidFill>
                <a:latin typeface="ＭＳ Ｐゴシック"/>
                <a:ea typeface="ＭＳ Ｐゴシック"/>
                <a:cs typeface="ＭＳ Ｐゴシック"/>
              </a:rPr>
              <a:t>STEP1：原則14日間・有効時間70％以上</a:t>
            </a:r>
          </a:p>
        </p:txBody>
      </p:sp>
      <p:sp>
        <p:nvSpPr>
          <p:cNvPr id="7" name="平均グルコース値　166 mg/dL&#10;GMI　　　　　　　 7.">
            <a:extLst>
              <a:ext uri="{FF2B5EF4-FFF2-40B4-BE49-F238E27FC236}">
                <a16:creationId xmlns:a16="http://schemas.microsoft.com/office/drawing/2014/main" id="{A93AA983-E098-49D7-98F7-0FA65E21CF22}"/>
              </a:ext>
            </a:extLst>
          </p:cNvPr>
          <p:cNvSpPr>
            <a:spLocks noGrp="1"/>
          </p:cNvSpPr>
          <p:nvPr/>
        </p:nvSpPr>
        <p:spPr>
          <a:xfrm>
            <a:off x="419100" y="2647950"/>
            <a:ext cx="4248150" cy="1019175"/>
          </a:xfrm>
          <a:prstGeom prst="rect">
            <a:avLst/>
          </a:prstGeom>
          <a:noFill/>
          <a:ln w="0">
            <a:noFill/>
          </a:ln>
        </p:spPr>
        <p:txBody>
          <a:bodyPr lIns="57150" tIns="28575" rIns="57150" bIns="28575" anchor="ctr">
            <a:noAutofit/>
          </a:bodyPr>
          <a:lstStyle/>
          <a:p>
            <a:pPr>
              <a:defRPr sz="1800" b="1">
                <a:solidFill>
                  <a:srgbClr val="1F497D"/>
                </a:solidFill>
                <a:latin typeface="ＭＳ Ｐゴシック"/>
                <a:ea typeface="ＭＳ Ｐゴシック"/>
                <a:cs typeface="ＭＳ Ｐゴシック"/>
              </a:defRPr>
            </a:pPr>
            <a:r>
              <a:rPr sz="1800" b="1" dirty="0" err="1">
                <a:solidFill>
                  <a:srgbClr val="1F497D"/>
                </a:solidFill>
                <a:latin typeface="ＭＳ Ｐゴシック"/>
                <a:ea typeface="ＭＳ Ｐゴシック"/>
                <a:cs typeface="ＭＳ Ｐゴシック"/>
              </a:rPr>
              <a:t>平均グルコース値</a:t>
            </a:r>
            <a:r>
              <a:rPr sz="1800" b="1" dirty="0">
                <a:solidFill>
                  <a:srgbClr val="1F497D"/>
                </a:solidFill>
                <a:latin typeface="ＭＳ Ｐゴシック"/>
                <a:ea typeface="ＭＳ Ｐゴシック"/>
                <a:cs typeface="ＭＳ Ｐゴシック"/>
              </a:rPr>
              <a:t>　166 mg/dL</a:t>
            </a:r>
          </a:p>
          <a:p>
            <a:pPr>
              <a:defRPr sz="1800" b="1">
                <a:solidFill>
                  <a:srgbClr val="1F497D"/>
                </a:solidFill>
                <a:latin typeface="ＭＳ Ｐゴシック"/>
                <a:ea typeface="ＭＳ Ｐゴシック"/>
                <a:cs typeface="ＭＳ Ｐゴシック"/>
              </a:defRPr>
            </a:pPr>
            <a:r>
              <a:rPr sz="1800" b="1" dirty="0">
                <a:solidFill>
                  <a:srgbClr val="1F497D"/>
                </a:solidFill>
                <a:latin typeface="ＭＳ Ｐゴシック"/>
                <a:ea typeface="ＭＳ Ｐゴシック"/>
                <a:cs typeface="ＭＳ Ｐゴシック"/>
              </a:rPr>
              <a:t>GMI　　　　　　　 7.3％</a:t>
            </a:r>
          </a:p>
          <a:p>
            <a:pPr>
              <a:defRPr sz="1800" b="1">
                <a:solidFill>
                  <a:srgbClr val="1F497D"/>
                </a:solidFill>
                <a:latin typeface="ＭＳ Ｐゴシック"/>
                <a:ea typeface="ＭＳ Ｐゴシック"/>
                <a:cs typeface="ＭＳ Ｐゴシック"/>
              </a:defRPr>
            </a:pPr>
            <a:r>
              <a:rPr sz="1800" b="1" dirty="0">
                <a:solidFill>
                  <a:srgbClr val="1F497D"/>
                </a:solidFill>
                <a:latin typeface="ＭＳ Ｐゴシック"/>
                <a:ea typeface="ＭＳ Ｐゴシック"/>
                <a:cs typeface="ＭＳ Ｐゴシック"/>
              </a:rPr>
              <a:t>％CV　　　　　　　36.7％（目標≦36％）</a:t>
            </a:r>
          </a:p>
        </p:txBody>
      </p:sp>
      <p:sp>
        <p:nvSpPr>
          <p:cNvPr id="8" name="一般的な1型・2型糖尿病の目標">
            <a:extLst>
              <a:ext uri="{FF2B5EF4-FFF2-40B4-BE49-F238E27FC236}">
                <a16:creationId xmlns:a16="http://schemas.microsoft.com/office/drawing/2014/main" id="{AFE50ABD-719D-483D-8B7E-49EA5F22557E}"/>
              </a:ext>
            </a:extLst>
          </p:cNvPr>
          <p:cNvSpPr>
            <a:spLocks noGrp="1"/>
          </p:cNvSpPr>
          <p:nvPr/>
        </p:nvSpPr>
        <p:spPr>
          <a:xfrm>
            <a:off x="409575" y="4010025"/>
            <a:ext cx="4257675" cy="323850"/>
          </a:xfrm>
          <a:prstGeom prst="rect">
            <a:avLst/>
          </a:prstGeom>
          <a:noFill/>
          <a:ln w="0">
            <a:noFill/>
          </a:ln>
        </p:spPr>
        <p:txBody>
          <a:bodyPr lIns="57150" tIns="28575" rIns="57150" bIns="28575" anchor="ctr">
            <a:noAutofit/>
          </a:bodyPr>
          <a:lstStyle/>
          <a:p>
            <a:pPr>
              <a:defRPr sz="1725" b="1">
                <a:solidFill>
                  <a:srgbClr val="1F497D"/>
                </a:solidFill>
                <a:latin typeface="ＭＳ Ｐゴシック"/>
                <a:ea typeface="ＭＳ Ｐゴシック"/>
                <a:cs typeface="ＭＳ Ｐゴシック"/>
              </a:defRPr>
            </a:pPr>
            <a:r>
              <a:rPr sz="1725" b="1">
                <a:solidFill>
                  <a:srgbClr val="1F497D"/>
                </a:solidFill>
                <a:latin typeface="ＭＳ Ｐゴシック"/>
                <a:ea typeface="ＭＳ Ｐゴシック"/>
                <a:cs typeface="ＭＳ Ｐゴシック"/>
              </a:rPr>
              <a:t>一般的な1型・2型糖尿病の目標</a:t>
            </a:r>
          </a:p>
        </p:txBody>
      </p:sp>
      <p:graphicFrame>
        <p:nvGraphicFramePr>
          <p:cNvPr id="40" name="表 39"/>
          <p:cNvGraphicFramePr/>
          <p:nvPr/>
        </p:nvGraphicFramePr>
        <p:xfrm>
          <a:off x="419100" y="4381500"/>
          <a:ext cx="4238625" cy="1733550"/>
        </p:xfrm>
        <a:graphic>
          <a:graphicData uri="http://schemas.openxmlformats.org/drawingml/2006/table">
            <a:tbl>
              <a:tblPr/>
              <a:tblGrid>
                <a:gridCol w="2028825">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tblGrid>
              <a:tr h="247650">
                <a:tc>
                  <a:txBody>
                    <a:bodyPr/>
                    <a:lstStyle/>
                    <a:p>
                      <a:r>
                        <a:rPr sz="1125" b="1">
                          <a:solidFill>
                            <a:srgbClr val="000000"/>
                          </a:solidFill>
                          <a:latin typeface="ＭＳ Ｐゴシック"/>
                          <a:ea typeface="ＭＳ Ｐゴシック"/>
                          <a:cs typeface="ＭＳ Ｐゴシック"/>
                        </a:rPr>
                        <a:t>グルコース値の範囲</a:t>
                      </a:r>
                    </a:p>
                  </a:txBody>
                  <a:tcPr marL="47625" marR="47625" marT="19050" marB="19050">
                    <a:lnB w="9525">
                      <a:solidFill>
                        <a:srgbClr val="FFFFFF"/>
                      </a:solidFill>
                    </a:lnB>
                    <a:solidFill>
                      <a:srgbClr val="ECEAEA"/>
                    </a:solidFill>
                  </a:tcPr>
                </a:tc>
                <a:tc>
                  <a:txBody>
                    <a:bodyPr/>
                    <a:lstStyle/>
                    <a:p>
                      <a:r>
                        <a:rPr sz="1125" b="1">
                          <a:solidFill>
                            <a:srgbClr val="000000"/>
                          </a:solidFill>
                          <a:latin typeface="ＭＳ Ｐゴシック"/>
                          <a:ea typeface="ＭＳ Ｐゴシック"/>
                          <a:cs typeface="ＭＳ Ｐゴシック"/>
                        </a:rPr>
                        <a:t>目標 測定値（時間/日）％</a:t>
                      </a:r>
                    </a:p>
                  </a:txBody>
                  <a:tcPr marL="47625" marR="47625" marT="19050" marB="19050">
                    <a:lnB w="9525">
                      <a:solidFill>
                        <a:srgbClr val="FFFFFF"/>
                      </a:solidFill>
                    </a:lnB>
                    <a:solidFill>
                      <a:srgbClr val="ECEAEA"/>
                    </a:solidFill>
                  </a:tcPr>
                </a:tc>
                <a:extLst>
                  <a:ext uri="{0D108BD9-81ED-4DB2-BD59-A6C34878D82A}">
                    <a16:rowId xmlns:a16="http://schemas.microsoft.com/office/drawing/2014/main" val="10000"/>
                  </a:ext>
                </a:extLst>
              </a:tr>
              <a:tr h="247650">
                <a:tc>
                  <a:txBody>
                    <a:bodyPr/>
                    <a:lstStyle/>
                    <a:p>
                      <a:r>
                        <a:rPr sz="1125" b="0">
                          <a:solidFill>
                            <a:srgbClr val="000000"/>
                          </a:solidFill>
                          <a:latin typeface="ＭＳ Ｐゴシック"/>
                          <a:ea typeface="ＭＳ Ｐゴシック"/>
                          <a:cs typeface="ＭＳ Ｐゴシック"/>
                        </a:rPr>
                        <a:t>目標範囲70-180 mg/dl</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tc>
                  <a:txBody>
                    <a:bodyPr/>
                    <a:lstStyle/>
                    <a:p>
                      <a:r>
                        <a:rPr sz="1125" b="0">
                          <a:solidFill>
                            <a:srgbClr val="000000"/>
                          </a:solidFill>
                          <a:latin typeface="ＭＳ Ｐゴシック"/>
                          <a:ea typeface="ＭＳ Ｐゴシック"/>
                          <a:cs typeface="ＭＳ Ｐゴシック"/>
                        </a:rPr>
                        <a:t>70％を超過（16時48分）</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extLst>
                  <a:ext uri="{0D108BD9-81ED-4DB2-BD59-A6C34878D82A}">
                    <a16:rowId xmlns:a16="http://schemas.microsoft.com/office/drawing/2014/main" val="10001"/>
                  </a:ext>
                </a:extLst>
              </a:tr>
              <a:tr h="247650">
                <a:tc>
                  <a:txBody>
                    <a:bodyPr/>
                    <a:lstStyle/>
                    <a:p>
                      <a:r>
                        <a:rPr sz="1125" b="0">
                          <a:solidFill>
                            <a:srgbClr val="000000"/>
                          </a:solidFill>
                          <a:latin typeface="ＭＳ Ｐゴシック"/>
                          <a:ea typeface="ＭＳ Ｐゴシック"/>
                          <a:cs typeface="ＭＳ Ｐゴシック"/>
                        </a:rPr>
                        <a:t>70mg/dlより下</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tc>
                  <a:txBody>
                    <a:bodyPr/>
                    <a:lstStyle/>
                    <a:p>
                      <a:r>
                        <a:rPr sz="1125" b="0">
                          <a:solidFill>
                            <a:srgbClr val="000000"/>
                          </a:solidFill>
                          <a:latin typeface="ＭＳ Ｐゴシック"/>
                          <a:ea typeface="ＭＳ Ｐゴシック"/>
                          <a:cs typeface="ＭＳ Ｐゴシック"/>
                        </a:rPr>
                        <a:t>4％未満（58分）</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extLst>
                  <a:ext uri="{0D108BD9-81ED-4DB2-BD59-A6C34878D82A}">
                    <a16:rowId xmlns:a16="http://schemas.microsoft.com/office/drawing/2014/main" val="10002"/>
                  </a:ext>
                </a:extLst>
              </a:tr>
              <a:tr h="247650">
                <a:tc>
                  <a:txBody>
                    <a:bodyPr/>
                    <a:lstStyle/>
                    <a:p>
                      <a:r>
                        <a:rPr sz="1125" b="0">
                          <a:solidFill>
                            <a:srgbClr val="000000"/>
                          </a:solidFill>
                          <a:latin typeface="ＭＳ Ｐゴシック"/>
                          <a:ea typeface="ＭＳ Ｐゴシック"/>
                          <a:cs typeface="ＭＳ Ｐゴシック"/>
                        </a:rPr>
                        <a:t>54mg/dlより下</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tc>
                  <a:txBody>
                    <a:bodyPr/>
                    <a:lstStyle/>
                    <a:p>
                      <a:r>
                        <a:rPr sz="1125" b="0">
                          <a:solidFill>
                            <a:srgbClr val="000000"/>
                          </a:solidFill>
                          <a:latin typeface="ＭＳ Ｐゴシック"/>
                          <a:ea typeface="ＭＳ Ｐゴシック"/>
                          <a:cs typeface="ＭＳ Ｐゴシック"/>
                        </a:rPr>
                        <a:t>1％未満（14分）</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extLst>
                  <a:ext uri="{0D108BD9-81ED-4DB2-BD59-A6C34878D82A}">
                    <a16:rowId xmlns:a16="http://schemas.microsoft.com/office/drawing/2014/main" val="10003"/>
                  </a:ext>
                </a:extLst>
              </a:tr>
              <a:tr h="247650">
                <a:tc>
                  <a:txBody>
                    <a:bodyPr/>
                    <a:lstStyle/>
                    <a:p>
                      <a:r>
                        <a:rPr sz="1125" b="0">
                          <a:solidFill>
                            <a:srgbClr val="000000"/>
                          </a:solidFill>
                          <a:latin typeface="ＭＳ Ｐゴシック"/>
                          <a:ea typeface="ＭＳ Ｐゴシック"/>
                          <a:cs typeface="ＭＳ Ｐゴシック"/>
                        </a:rPr>
                        <a:t>180mg/dlより上</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tc>
                  <a:txBody>
                    <a:bodyPr/>
                    <a:lstStyle/>
                    <a:p>
                      <a:r>
                        <a:rPr sz="1125" b="0">
                          <a:solidFill>
                            <a:srgbClr val="000000"/>
                          </a:solidFill>
                          <a:latin typeface="ＭＳ Ｐゴシック"/>
                          <a:ea typeface="ＭＳ Ｐゴシック"/>
                          <a:cs typeface="ＭＳ Ｐゴシック"/>
                        </a:rPr>
                        <a:t>25％未満（6時）</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extLst>
                  <a:ext uri="{0D108BD9-81ED-4DB2-BD59-A6C34878D82A}">
                    <a16:rowId xmlns:a16="http://schemas.microsoft.com/office/drawing/2014/main" val="10004"/>
                  </a:ext>
                </a:extLst>
              </a:tr>
              <a:tr h="247650">
                <a:tc>
                  <a:txBody>
                    <a:bodyPr/>
                    <a:lstStyle/>
                    <a:p>
                      <a:r>
                        <a:rPr sz="1125" b="0">
                          <a:solidFill>
                            <a:srgbClr val="000000"/>
                          </a:solidFill>
                          <a:latin typeface="ＭＳ Ｐゴシック"/>
                          <a:ea typeface="ＭＳ Ｐゴシック"/>
                          <a:cs typeface="ＭＳ Ｐゴシック"/>
                        </a:rPr>
                        <a:t>250mg/dlより上</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tc>
                  <a:txBody>
                    <a:bodyPr/>
                    <a:lstStyle/>
                    <a:p>
                      <a:r>
                        <a:rPr sz="1125" b="0">
                          <a:solidFill>
                            <a:srgbClr val="000000"/>
                          </a:solidFill>
                          <a:latin typeface="ＭＳ Ｐゴシック"/>
                          <a:ea typeface="ＭＳ Ｐゴシック"/>
                          <a:cs typeface="ＭＳ Ｐゴシック"/>
                        </a:rPr>
                        <a:t>5％未満（1時12分）</a:t>
                      </a:r>
                    </a:p>
                  </a:txBody>
                  <a:tcPr marL="47625" marR="47625" marT="19050" marB="19050">
                    <a:lnT w="9525" cap="flat" cmpd="sng" algn="ctr">
                      <a:solidFill>
                        <a:srgbClr val="FFFFFF"/>
                      </a:solidFill>
                      <a:prstDash val="solid"/>
                      <a:round/>
                      <a:headEnd type="none" w="med" len="med"/>
                      <a:tailEnd type="none" w="med" len="med"/>
                    </a:lnT>
                    <a:lnB w="9525">
                      <a:solidFill>
                        <a:srgbClr val="FFFFFF"/>
                      </a:solidFill>
                    </a:lnB>
                    <a:solidFill>
                      <a:srgbClr val="ECEAEA"/>
                    </a:solidFill>
                  </a:tcPr>
                </a:tc>
                <a:extLst>
                  <a:ext uri="{0D108BD9-81ED-4DB2-BD59-A6C34878D82A}">
                    <a16:rowId xmlns:a16="http://schemas.microsoft.com/office/drawing/2014/main" val="10005"/>
                  </a:ext>
                </a:extLst>
              </a:tr>
              <a:tr h="247650">
                <a:tc gridSpan="2">
                  <a:txBody>
                    <a:bodyPr/>
                    <a:lstStyle/>
                    <a:p>
                      <a:endParaRPr sz="900" b="0" dirty="0">
                        <a:solidFill>
                          <a:srgbClr val="000000"/>
                        </a:solidFill>
                        <a:latin typeface="ＭＳ Ｐゴシック"/>
                        <a:ea typeface="ＭＳ Ｐゴシック"/>
                        <a:cs typeface="ＭＳ Ｐゴシック"/>
                      </a:endParaRPr>
                    </a:p>
                  </a:txBody>
                  <a:tcPr marL="47625" marR="47625" marT="19050" marB="19050">
                    <a:lnT w="9525" cap="flat" cmpd="sng" algn="ctr">
                      <a:solidFill>
                        <a:srgbClr val="FFFFFF"/>
                      </a:solidFill>
                      <a:prstDash val="solid"/>
                      <a:round/>
                      <a:headEnd type="none" w="med" len="med"/>
                      <a:tailEnd type="none" w="med" len="med"/>
                    </a:lnT>
                    <a:lnB w="9525">
                      <a:noFill/>
                    </a:lnB>
                    <a:solidFill>
                      <a:srgbClr val="ECEAEA"/>
                    </a:solidFill>
                  </a:tcPr>
                </a:tc>
                <a:tc hMerge="1">
                  <a:txBody>
                    <a:bodyPr/>
                    <a:lstStyle/>
                    <a:p>
                      <a:endParaRPr/>
                    </a:p>
                  </a:txBody>
                  <a:tcPr marL="47625" marR="47625" marT="19050" marB="19050">
                    <a:lnB w="9525">
                      <a:noFill/>
                    </a:lnB>
                    <a:solidFill>
                      <a:srgbClr val="ECEAEA"/>
                    </a:solidFill>
                  </a:tcPr>
                </a:tc>
                <a:extLst>
                  <a:ext uri="{0D108BD9-81ED-4DB2-BD59-A6C34878D82A}">
                    <a16:rowId xmlns:a16="http://schemas.microsoft.com/office/drawing/2014/main" val="10006"/>
                  </a:ext>
                </a:extLst>
              </a:tr>
            </a:tbl>
          </a:graphicData>
        </a:graphic>
      </p:graphicFrame>
      <p:sp>
        <p:nvSpPr>
          <p:cNvPr id="10" name="正方形/長方形 9">
            <a:extLst>
              <a:ext uri="{FF2B5EF4-FFF2-40B4-BE49-F238E27FC236}">
                <a16:creationId xmlns:a16="http://schemas.microsoft.com/office/drawing/2014/main" id="{D60E8933-A8D8-46FD-A23A-8B88EAB2BE78}"/>
              </a:ext>
            </a:extLst>
          </p:cNvPr>
          <p:cNvSpPr>
            <a:spLocks noGrp="1"/>
          </p:cNvSpPr>
          <p:nvPr/>
        </p:nvSpPr>
        <p:spPr>
          <a:xfrm>
            <a:off x="5219700" y="1724025"/>
            <a:ext cx="561975" cy="304800"/>
          </a:xfrm>
          <a:prstGeom prst="rect">
            <a:avLst/>
          </a:prstGeom>
          <a:solidFill>
            <a:srgbClr val="FFAA3B"/>
          </a:solidFill>
          <a:ln w="0">
            <a:noFill/>
          </a:ln>
        </p:spPr>
        <p:txBody>
          <a:bodyPr lIns="57150" tIns="28575" rIns="57150" bIns="28575" anchor="ctr">
            <a:noAutofit/>
          </a:bodyPr>
          <a:lstStyle/>
          <a:p>
            <a:endParaRPr/>
          </a:p>
        </p:txBody>
      </p:sp>
      <p:sp>
        <p:nvSpPr>
          <p:cNvPr id="11" name="正方形/長方形 10">
            <a:extLst>
              <a:ext uri="{FF2B5EF4-FFF2-40B4-BE49-F238E27FC236}">
                <a16:creationId xmlns:a16="http://schemas.microsoft.com/office/drawing/2014/main" id="{F7B57B84-790A-4D3C-8D29-F9CF8152A9A0}"/>
              </a:ext>
            </a:extLst>
          </p:cNvPr>
          <p:cNvSpPr>
            <a:spLocks noGrp="1"/>
          </p:cNvSpPr>
          <p:nvPr/>
        </p:nvSpPr>
        <p:spPr>
          <a:xfrm>
            <a:off x="5219700" y="2028825"/>
            <a:ext cx="561975" cy="1219200"/>
          </a:xfrm>
          <a:prstGeom prst="rect">
            <a:avLst/>
          </a:prstGeom>
          <a:solidFill>
            <a:srgbClr val="FFE43B"/>
          </a:solidFill>
          <a:ln w="0">
            <a:noFill/>
          </a:ln>
        </p:spPr>
        <p:txBody>
          <a:bodyPr lIns="57150" tIns="28575" rIns="57150" bIns="28575" anchor="ctr">
            <a:noAutofit/>
          </a:bodyPr>
          <a:lstStyle/>
          <a:p>
            <a:endParaRPr/>
          </a:p>
        </p:txBody>
      </p:sp>
      <p:sp>
        <p:nvSpPr>
          <p:cNvPr id="12" name="正方形/長方形 11">
            <a:extLst>
              <a:ext uri="{FF2B5EF4-FFF2-40B4-BE49-F238E27FC236}">
                <a16:creationId xmlns:a16="http://schemas.microsoft.com/office/drawing/2014/main" id="{30D25421-050B-4F86-9949-C32337864E45}"/>
              </a:ext>
            </a:extLst>
          </p:cNvPr>
          <p:cNvSpPr>
            <a:spLocks noGrp="1"/>
          </p:cNvSpPr>
          <p:nvPr/>
        </p:nvSpPr>
        <p:spPr>
          <a:xfrm>
            <a:off x="5219700" y="3248025"/>
            <a:ext cx="561975" cy="2133600"/>
          </a:xfrm>
          <a:prstGeom prst="rect">
            <a:avLst/>
          </a:prstGeom>
          <a:solidFill>
            <a:srgbClr val="15AE63"/>
          </a:solidFill>
          <a:ln w="0">
            <a:noFill/>
          </a:ln>
        </p:spPr>
        <p:txBody>
          <a:bodyPr lIns="57150" tIns="28575" rIns="57150" bIns="28575" anchor="ctr">
            <a:noAutofit/>
          </a:bodyPr>
          <a:lstStyle/>
          <a:p>
            <a:endParaRPr/>
          </a:p>
        </p:txBody>
      </p:sp>
      <p:sp>
        <p:nvSpPr>
          <p:cNvPr id="13" name="正方形/長方形 12">
            <a:extLst>
              <a:ext uri="{FF2B5EF4-FFF2-40B4-BE49-F238E27FC236}">
                <a16:creationId xmlns:a16="http://schemas.microsoft.com/office/drawing/2014/main" id="{DF0112E2-45DD-430A-8EDC-55D19DAE0B19}"/>
              </a:ext>
            </a:extLst>
          </p:cNvPr>
          <p:cNvSpPr>
            <a:spLocks noGrp="1"/>
          </p:cNvSpPr>
          <p:nvPr/>
        </p:nvSpPr>
        <p:spPr>
          <a:xfrm>
            <a:off x="5219700" y="5381625"/>
            <a:ext cx="561975" cy="152400"/>
          </a:xfrm>
          <a:prstGeom prst="rect">
            <a:avLst/>
          </a:prstGeom>
          <a:solidFill>
            <a:srgbClr val="F04B5A"/>
          </a:solidFill>
          <a:ln w="0">
            <a:noFill/>
          </a:ln>
        </p:spPr>
        <p:txBody>
          <a:bodyPr lIns="57150" tIns="28575" rIns="57150" bIns="28575" anchor="ctr">
            <a:noAutofit/>
          </a:bodyPr>
          <a:lstStyle/>
          <a:p>
            <a:endParaRPr/>
          </a:p>
        </p:txBody>
      </p:sp>
      <p:sp>
        <p:nvSpPr>
          <p:cNvPr id="14" name="超高：＞250">
            <a:extLst>
              <a:ext uri="{FF2B5EF4-FFF2-40B4-BE49-F238E27FC236}">
                <a16:creationId xmlns:a16="http://schemas.microsoft.com/office/drawing/2014/main" id="{7FE790C9-3910-47B5-B5C1-D7299BBBDD11}"/>
              </a:ext>
            </a:extLst>
          </p:cNvPr>
          <p:cNvSpPr>
            <a:spLocks noGrp="1"/>
          </p:cNvSpPr>
          <p:nvPr/>
        </p:nvSpPr>
        <p:spPr>
          <a:xfrm>
            <a:off x="5962650" y="1571625"/>
            <a:ext cx="2819400" cy="285750"/>
          </a:xfrm>
          <a:prstGeom prst="rect">
            <a:avLst/>
          </a:prstGeom>
          <a:noFill/>
          <a:ln w="0">
            <a:noFill/>
          </a:ln>
        </p:spPr>
        <p:txBody>
          <a:bodyPr lIns="57150" tIns="28575" rIns="57150" bIns="28575" anchor="ctr">
            <a:noAutofit/>
          </a:bodyPr>
          <a:lstStyle/>
          <a:p>
            <a:pPr>
              <a:defRPr sz="1650" b="1">
                <a:solidFill>
                  <a:srgbClr val="9A6500"/>
                </a:solidFill>
                <a:latin typeface="ＭＳ Ｐゴシック"/>
                <a:ea typeface="ＭＳ Ｐゴシック"/>
                <a:cs typeface="ＭＳ Ｐゴシック"/>
              </a:defRPr>
            </a:pPr>
            <a:r>
              <a:rPr sz="1650" b="1">
                <a:solidFill>
                  <a:srgbClr val="9A6500"/>
                </a:solidFill>
                <a:latin typeface="ＭＳ Ｐゴシック"/>
                <a:ea typeface="ＭＳ Ｐゴシック"/>
                <a:cs typeface="ＭＳ Ｐゴシック"/>
              </a:rPr>
              <a:t>超高：＞250</a:t>
            </a:r>
          </a:p>
        </p:txBody>
      </p:sp>
      <p:sp>
        <p:nvSpPr>
          <p:cNvPr id="15" name="8％（1時間55分）">
            <a:extLst>
              <a:ext uri="{FF2B5EF4-FFF2-40B4-BE49-F238E27FC236}">
                <a16:creationId xmlns:a16="http://schemas.microsoft.com/office/drawing/2014/main" id="{A6004212-85BF-4B70-9621-6B799BD5AE58}"/>
              </a:ext>
            </a:extLst>
          </p:cNvPr>
          <p:cNvSpPr>
            <a:spLocks noGrp="1"/>
          </p:cNvSpPr>
          <p:nvPr/>
        </p:nvSpPr>
        <p:spPr>
          <a:xfrm>
            <a:off x="6076950" y="1866900"/>
            <a:ext cx="2705100" cy="295275"/>
          </a:xfrm>
          <a:prstGeom prst="rect">
            <a:avLst/>
          </a:prstGeom>
          <a:noFill/>
          <a:ln w="0">
            <a:noFill/>
          </a:ln>
        </p:spPr>
        <p:txBody>
          <a:bodyPr lIns="57150" tIns="28575" rIns="57150" bIns="28575" anchor="ctr">
            <a:noAutofit/>
          </a:bodyPr>
          <a:lstStyle/>
          <a:p>
            <a:pPr>
              <a:defRPr sz="1800" b="0">
                <a:solidFill>
                  <a:srgbClr val="000000"/>
                </a:solidFill>
                <a:latin typeface="ＭＳ Ｐゴシック"/>
                <a:ea typeface="ＭＳ Ｐゴシック"/>
                <a:cs typeface="ＭＳ Ｐゴシック"/>
              </a:defRPr>
            </a:pPr>
            <a:r>
              <a:rPr sz="1800" b="0">
                <a:solidFill>
                  <a:srgbClr val="000000"/>
                </a:solidFill>
                <a:latin typeface="ＭＳ Ｐゴシック"/>
                <a:ea typeface="ＭＳ Ｐゴシック"/>
                <a:cs typeface="ＭＳ Ｐゴシック"/>
              </a:rPr>
              <a:t>8％（1時間55分）</a:t>
            </a:r>
          </a:p>
        </p:txBody>
      </p:sp>
      <p:sp>
        <p:nvSpPr>
          <p:cNvPr id="16" name="高：181～250">
            <a:extLst>
              <a:ext uri="{FF2B5EF4-FFF2-40B4-BE49-F238E27FC236}">
                <a16:creationId xmlns:a16="http://schemas.microsoft.com/office/drawing/2014/main" id="{244340A7-B3CA-4F58-B7E8-C39F4CE574B2}"/>
              </a:ext>
            </a:extLst>
          </p:cNvPr>
          <p:cNvSpPr>
            <a:spLocks noGrp="1"/>
          </p:cNvSpPr>
          <p:nvPr/>
        </p:nvSpPr>
        <p:spPr>
          <a:xfrm>
            <a:off x="5962650" y="2238375"/>
            <a:ext cx="2819400" cy="285750"/>
          </a:xfrm>
          <a:prstGeom prst="rect">
            <a:avLst/>
          </a:prstGeom>
          <a:noFill/>
          <a:ln w="0">
            <a:noFill/>
          </a:ln>
        </p:spPr>
        <p:txBody>
          <a:bodyPr lIns="57150" tIns="28575" rIns="57150" bIns="28575" anchor="ctr">
            <a:noAutofit/>
          </a:bodyPr>
          <a:lstStyle/>
          <a:p>
            <a:pPr>
              <a:defRPr sz="1650" b="1">
                <a:solidFill>
                  <a:srgbClr val="9A6500"/>
                </a:solidFill>
                <a:latin typeface="ＭＳ Ｐゴシック"/>
                <a:ea typeface="ＭＳ Ｐゴシック"/>
                <a:cs typeface="ＭＳ Ｐゴシック"/>
              </a:defRPr>
            </a:pPr>
            <a:r>
              <a:rPr sz="1650" b="1">
                <a:solidFill>
                  <a:srgbClr val="9A6500"/>
                </a:solidFill>
                <a:latin typeface="ＭＳ Ｐゴシック"/>
                <a:ea typeface="ＭＳ Ｐゴシック"/>
                <a:cs typeface="ＭＳ Ｐゴシック"/>
              </a:rPr>
              <a:t>高：181～250</a:t>
            </a:r>
          </a:p>
        </p:txBody>
      </p:sp>
      <p:sp>
        <p:nvSpPr>
          <p:cNvPr id="17" name="32％（7時間41分）">
            <a:extLst>
              <a:ext uri="{FF2B5EF4-FFF2-40B4-BE49-F238E27FC236}">
                <a16:creationId xmlns:a16="http://schemas.microsoft.com/office/drawing/2014/main" id="{004D58AF-82CD-4DF4-9794-F22E27510C1B}"/>
              </a:ext>
            </a:extLst>
          </p:cNvPr>
          <p:cNvSpPr>
            <a:spLocks noGrp="1"/>
          </p:cNvSpPr>
          <p:nvPr/>
        </p:nvSpPr>
        <p:spPr>
          <a:xfrm>
            <a:off x="6076950" y="2533650"/>
            <a:ext cx="2705100" cy="295275"/>
          </a:xfrm>
          <a:prstGeom prst="rect">
            <a:avLst/>
          </a:prstGeom>
          <a:noFill/>
          <a:ln w="0">
            <a:noFill/>
          </a:ln>
        </p:spPr>
        <p:txBody>
          <a:bodyPr lIns="57150" tIns="28575" rIns="57150" bIns="28575" anchor="ctr">
            <a:noAutofit/>
          </a:bodyPr>
          <a:lstStyle/>
          <a:p>
            <a:pPr>
              <a:defRPr sz="1800" b="0">
                <a:solidFill>
                  <a:srgbClr val="000000"/>
                </a:solidFill>
                <a:latin typeface="ＭＳ Ｐゴシック"/>
                <a:ea typeface="ＭＳ Ｐゴシック"/>
                <a:cs typeface="ＭＳ Ｐゴシック"/>
              </a:defRPr>
            </a:pPr>
            <a:r>
              <a:rPr sz="1800" b="0">
                <a:solidFill>
                  <a:srgbClr val="000000"/>
                </a:solidFill>
                <a:latin typeface="ＭＳ Ｐゴシック"/>
                <a:ea typeface="ＭＳ Ｐゴシック"/>
                <a:cs typeface="ＭＳ Ｐゴシック"/>
              </a:rPr>
              <a:t>32％（7時間41分）</a:t>
            </a:r>
          </a:p>
        </p:txBody>
      </p:sp>
      <p:sp>
        <p:nvSpPr>
          <p:cNvPr id="18" name="目標範囲：70～180">
            <a:extLst>
              <a:ext uri="{FF2B5EF4-FFF2-40B4-BE49-F238E27FC236}">
                <a16:creationId xmlns:a16="http://schemas.microsoft.com/office/drawing/2014/main" id="{8290B039-AFCA-4368-A779-E34C60AFB89E}"/>
              </a:ext>
            </a:extLst>
          </p:cNvPr>
          <p:cNvSpPr>
            <a:spLocks noGrp="1"/>
          </p:cNvSpPr>
          <p:nvPr/>
        </p:nvSpPr>
        <p:spPr>
          <a:xfrm>
            <a:off x="5962650" y="3629025"/>
            <a:ext cx="2819400" cy="285750"/>
          </a:xfrm>
          <a:prstGeom prst="rect">
            <a:avLst/>
          </a:prstGeom>
          <a:noFill/>
          <a:ln w="0">
            <a:noFill/>
          </a:ln>
        </p:spPr>
        <p:txBody>
          <a:bodyPr lIns="57150" tIns="28575" rIns="57150" bIns="28575" anchor="ctr">
            <a:noAutofit/>
          </a:bodyPr>
          <a:lstStyle/>
          <a:p>
            <a:pPr>
              <a:defRPr sz="1650" b="1">
                <a:solidFill>
                  <a:srgbClr val="008B48"/>
                </a:solidFill>
                <a:latin typeface="ＭＳ Ｐゴシック"/>
                <a:ea typeface="ＭＳ Ｐゴシック"/>
                <a:cs typeface="ＭＳ Ｐゴシック"/>
              </a:defRPr>
            </a:pPr>
            <a:r>
              <a:rPr sz="1650" b="1">
                <a:solidFill>
                  <a:srgbClr val="008B48"/>
                </a:solidFill>
                <a:latin typeface="ＭＳ Ｐゴシック"/>
                <a:ea typeface="ＭＳ Ｐゴシック"/>
                <a:cs typeface="ＭＳ Ｐゴシック"/>
              </a:rPr>
              <a:t>目標範囲：70～180</a:t>
            </a:r>
          </a:p>
        </p:txBody>
      </p:sp>
      <p:sp>
        <p:nvSpPr>
          <p:cNvPr id="19" name="56％（13時間26分）">
            <a:extLst>
              <a:ext uri="{FF2B5EF4-FFF2-40B4-BE49-F238E27FC236}">
                <a16:creationId xmlns:a16="http://schemas.microsoft.com/office/drawing/2014/main" id="{39C94AC8-3922-44F4-91EF-10BDB5B06880}"/>
              </a:ext>
            </a:extLst>
          </p:cNvPr>
          <p:cNvSpPr>
            <a:spLocks noGrp="1"/>
          </p:cNvSpPr>
          <p:nvPr/>
        </p:nvSpPr>
        <p:spPr>
          <a:xfrm>
            <a:off x="6076950" y="3924300"/>
            <a:ext cx="2705100" cy="295275"/>
          </a:xfrm>
          <a:prstGeom prst="rect">
            <a:avLst/>
          </a:prstGeom>
          <a:noFill/>
          <a:ln w="0">
            <a:noFill/>
          </a:ln>
        </p:spPr>
        <p:txBody>
          <a:bodyPr lIns="57150" tIns="28575" rIns="57150" bIns="28575" anchor="ctr">
            <a:noAutofit/>
          </a:bodyPr>
          <a:lstStyle/>
          <a:p>
            <a:pPr>
              <a:defRPr sz="1800" b="0">
                <a:solidFill>
                  <a:srgbClr val="000000"/>
                </a:solidFill>
                <a:latin typeface="ＭＳ Ｐゴシック"/>
                <a:ea typeface="ＭＳ Ｐゴシック"/>
                <a:cs typeface="ＭＳ Ｐゴシック"/>
              </a:defRPr>
            </a:pPr>
            <a:r>
              <a:rPr sz="1800" b="0">
                <a:solidFill>
                  <a:srgbClr val="000000"/>
                </a:solidFill>
                <a:latin typeface="ＭＳ Ｐゴシック"/>
                <a:ea typeface="ＭＳ Ｐゴシック"/>
                <a:cs typeface="ＭＳ Ｐゴシック"/>
              </a:rPr>
              <a:t>56％（13時間26分）</a:t>
            </a:r>
          </a:p>
        </p:txBody>
      </p:sp>
      <p:sp>
        <p:nvSpPr>
          <p:cNvPr id="20" name="低：54～69">
            <a:extLst>
              <a:ext uri="{FF2B5EF4-FFF2-40B4-BE49-F238E27FC236}">
                <a16:creationId xmlns:a16="http://schemas.microsoft.com/office/drawing/2014/main" id="{22754980-E286-4CD7-A8B0-BE6E72890420}"/>
              </a:ext>
            </a:extLst>
          </p:cNvPr>
          <p:cNvSpPr>
            <a:spLocks noGrp="1"/>
          </p:cNvSpPr>
          <p:nvPr/>
        </p:nvSpPr>
        <p:spPr>
          <a:xfrm>
            <a:off x="5962650" y="5095875"/>
            <a:ext cx="2819400" cy="285750"/>
          </a:xfrm>
          <a:prstGeom prst="rect">
            <a:avLst/>
          </a:prstGeom>
          <a:noFill/>
          <a:ln w="0">
            <a:noFill/>
          </a:ln>
        </p:spPr>
        <p:txBody>
          <a:bodyPr lIns="57150" tIns="28575" rIns="57150" bIns="28575" anchor="ctr">
            <a:noAutofit/>
          </a:bodyPr>
          <a:lstStyle/>
          <a:p>
            <a:pPr>
              <a:defRPr sz="1650" b="1">
                <a:solidFill>
                  <a:srgbClr val="C00028"/>
                </a:solidFill>
                <a:latin typeface="ＭＳ Ｐゴシック"/>
                <a:ea typeface="ＭＳ Ｐゴシック"/>
                <a:cs typeface="ＭＳ Ｐゴシック"/>
              </a:defRPr>
            </a:pPr>
            <a:r>
              <a:rPr sz="1650" b="1">
                <a:solidFill>
                  <a:srgbClr val="C00028"/>
                </a:solidFill>
                <a:latin typeface="ＭＳ Ｐゴシック"/>
                <a:ea typeface="ＭＳ Ｐゴシック"/>
                <a:cs typeface="ＭＳ Ｐゴシック"/>
              </a:rPr>
              <a:t>低：54～69</a:t>
            </a:r>
          </a:p>
        </p:txBody>
      </p:sp>
      <p:sp>
        <p:nvSpPr>
          <p:cNvPr id="21" name="4％（58分）">
            <a:extLst>
              <a:ext uri="{FF2B5EF4-FFF2-40B4-BE49-F238E27FC236}">
                <a16:creationId xmlns:a16="http://schemas.microsoft.com/office/drawing/2014/main" id="{0FB49AD9-3AD9-4015-9876-8EF757DA5C7E}"/>
              </a:ext>
            </a:extLst>
          </p:cNvPr>
          <p:cNvSpPr>
            <a:spLocks noGrp="1"/>
          </p:cNvSpPr>
          <p:nvPr/>
        </p:nvSpPr>
        <p:spPr>
          <a:xfrm>
            <a:off x="6076950" y="5391150"/>
            <a:ext cx="2705100" cy="295275"/>
          </a:xfrm>
          <a:prstGeom prst="rect">
            <a:avLst/>
          </a:prstGeom>
          <a:noFill/>
          <a:ln w="0">
            <a:noFill/>
          </a:ln>
        </p:spPr>
        <p:txBody>
          <a:bodyPr lIns="57150" tIns="28575" rIns="57150" bIns="28575" anchor="ctr">
            <a:noAutofit/>
          </a:bodyPr>
          <a:lstStyle/>
          <a:p>
            <a:pPr>
              <a:defRPr sz="1800" b="0">
                <a:solidFill>
                  <a:srgbClr val="000000"/>
                </a:solidFill>
                <a:latin typeface="ＭＳ Ｐゴシック"/>
                <a:ea typeface="ＭＳ Ｐゴシック"/>
                <a:cs typeface="ＭＳ Ｐゴシック"/>
              </a:defRPr>
            </a:pPr>
            <a:r>
              <a:rPr sz="1800" b="0">
                <a:solidFill>
                  <a:srgbClr val="000000"/>
                </a:solidFill>
                <a:latin typeface="ＭＳ Ｐゴシック"/>
                <a:ea typeface="ＭＳ Ｐゴシック"/>
                <a:cs typeface="ＭＳ Ｐゴシック"/>
              </a:rPr>
              <a:t>4％（58分）</a:t>
            </a:r>
          </a:p>
        </p:txBody>
      </p:sp>
      <p:sp>
        <p:nvSpPr>
          <p:cNvPr id="22" name="超低：＜54">
            <a:extLst>
              <a:ext uri="{FF2B5EF4-FFF2-40B4-BE49-F238E27FC236}">
                <a16:creationId xmlns:a16="http://schemas.microsoft.com/office/drawing/2014/main" id="{F0C6C399-8565-44D0-BF99-43343A061E90}"/>
              </a:ext>
            </a:extLst>
          </p:cNvPr>
          <p:cNvSpPr>
            <a:spLocks noGrp="1"/>
          </p:cNvSpPr>
          <p:nvPr/>
        </p:nvSpPr>
        <p:spPr>
          <a:xfrm>
            <a:off x="5962650" y="5743575"/>
            <a:ext cx="2819400" cy="285750"/>
          </a:xfrm>
          <a:prstGeom prst="rect">
            <a:avLst/>
          </a:prstGeom>
          <a:noFill/>
          <a:ln w="0">
            <a:noFill/>
          </a:ln>
        </p:spPr>
        <p:txBody>
          <a:bodyPr lIns="57150" tIns="28575" rIns="57150" bIns="28575" anchor="ctr">
            <a:noAutofit/>
          </a:bodyPr>
          <a:lstStyle/>
          <a:p>
            <a:pPr>
              <a:defRPr sz="1650" b="1">
                <a:solidFill>
                  <a:srgbClr val="C00028"/>
                </a:solidFill>
                <a:latin typeface="ＭＳ Ｐゴシック"/>
                <a:ea typeface="ＭＳ Ｐゴシック"/>
                <a:cs typeface="ＭＳ Ｐゴシック"/>
              </a:defRPr>
            </a:pPr>
            <a:r>
              <a:rPr sz="1650" b="1">
                <a:solidFill>
                  <a:srgbClr val="C00028"/>
                </a:solidFill>
                <a:latin typeface="ＭＳ Ｐゴシック"/>
                <a:ea typeface="ＭＳ Ｐゴシック"/>
                <a:cs typeface="ＭＳ Ｐゴシック"/>
              </a:rPr>
              <a:t>超低：＜54</a:t>
            </a:r>
          </a:p>
        </p:txBody>
      </p:sp>
      <p:sp>
        <p:nvSpPr>
          <p:cNvPr id="23" name="0％（0分）">
            <a:extLst>
              <a:ext uri="{FF2B5EF4-FFF2-40B4-BE49-F238E27FC236}">
                <a16:creationId xmlns:a16="http://schemas.microsoft.com/office/drawing/2014/main" id="{9474323C-796F-4908-A5CB-02810FC416A7}"/>
              </a:ext>
            </a:extLst>
          </p:cNvPr>
          <p:cNvSpPr>
            <a:spLocks noGrp="1"/>
          </p:cNvSpPr>
          <p:nvPr/>
        </p:nvSpPr>
        <p:spPr>
          <a:xfrm>
            <a:off x="6076950" y="6038850"/>
            <a:ext cx="2705100" cy="295275"/>
          </a:xfrm>
          <a:prstGeom prst="rect">
            <a:avLst/>
          </a:prstGeom>
          <a:noFill/>
          <a:ln w="0">
            <a:noFill/>
          </a:ln>
        </p:spPr>
        <p:txBody>
          <a:bodyPr lIns="57150" tIns="28575" rIns="57150" bIns="28575" anchor="ctr">
            <a:noAutofit/>
          </a:bodyPr>
          <a:lstStyle/>
          <a:p>
            <a:pPr>
              <a:defRPr sz="1800" b="0">
                <a:solidFill>
                  <a:srgbClr val="000000"/>
                </a:solidFill>
                <a:latin typeface="ＭＳ Ｐゴシック"/>
                <a:ea typeface="ＭＳ Ｐゴシック"/>
                <a:cs typeface="ＭＳ Ｐゴシック"/>
              </a:defRPr>
            </a:pPr>
            <a:r>
              <a:rPr sz="1800" b="0">
                <a:solidFill>
                  <a:srgbClr val="000000"/>
                </a:solidFill>
                <a:latin typeface="ＭＳ Ｐゴシック"/>
                <a:ea typeface="ＭＳ Ｐゴシック"/>
                <a:cs typeface="ＭＳ Ｐゴシック"/>
              </a:rPr>
              <a:t>0％（0分）</a:t>
            </a:r>
          </a:p>
        </p:txBody>
      </p:sp>
      <p:sp>
        <p:nvSpPr>
          <p:cNvPr id="24" name="250">
            <a:extLst>
              <a:ext uri="{FF2B5EF4-FFF2-40B4-BE49-F238E27FC236}">
                <a16:creationId xmlns:a16="http://schemas.microsoft.com/office/drawing/2014/main" id="{7DFFE1D9-3614-4D66-9340-6512F8C20898}"/>
              </a:ext>
            </a:extLst>
          </p:cNvPr>
          <p:cNvSpPr>
            <a:spLocks noGrp="1"/>
          </p:cNvSpPr>
          <p:nvPr/>
        </p:nvSpPr>
        <p:spPr>
          <a:xfrm>
            <a:off x="4829175" y="1876425"/>
            <a:ext cx="381000" cy="22860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250</a:t>
            </a:r>
          </a:p>
        </p:txBody>
      </p:sp>
      <p:sp>
        <p:nvSpPr>
          <p:cNvPr id="25" name="180">
            <a:extLst>
              <a:ext uri="{FF2B5EF4-FFF2-40B4-BE49-F238E27FC236}">
                <a16:creationId xmlns:a16="http://schemas.microsoft.com/office/drawing/2014/main" id="{A7FCE0D6-3737-418E-B4C6-146FA779850A}"/>
              </a:ext>
            </a:extLst>
          </p:cNvPr>
          <p:cNvSpPr>
            <a:spLocks noGrp="1"/>
          </p:cNvSpPr>
          <p:nvPr/>
        </p:nvSpPr>
        <p:spPr>
          <a:xfrm>
            <a:off x="4829175" y="3105150"/>
            <a:ext cx="381000" cy="22860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180</a:t>
            </a:r>
          </a:p>
        </p:txBody>
      </p:sp>
      <p:sp>
        <p:nvSpPr>
          <p:cNvPr id="26" name="70">
            <a:extLst>
              <a:ext uri="{FF2B5EF4-FFF2-40B4-BE49-F238E27FC236}">
                <a16:creationId xmlns:a16="http://schemas.microsoft.com/office/drawing/2014/main" id="{1DE70E5E-230B-4EB0-93F4-64A41B367B53}"/>
              </a:ext>
            </a:extLst>
          </p:cNvPr>
          <p:cNvSpPr>
            <a:spLocks noGrp="1"/>
          </p:cNvSpPr>
          <p:nvPr/>
        </p:nvSpPr>
        <p:spPr>
          <a:xfrm>
            <a:off x="4895850" y="5257800"/>
            <a:ext cx="314325" cy="22860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70</a:t>
            </a:r>
          </a:p>
        </p:txBody>
      </p:sp>
      <p:sp>
        <p:nvSpPr>
          <p:cNvPr id="27" name="54">
            <a:extLst>
              <a:ext uri="{FF2B5EF4-FFF2-40B4-BE49-F238E27FC236}">
                <a16:creationId xmlns:a16="http://schemas.microsoft.com/office/drawing/2014/main" id="{8A77FD26-CBC1-48F2-8763-7BD2120BE49A}"/>
              </a:ext>
            </a:extLst>
          </p:cNvPr>
          <p:cNvSpPr>
            <a:spLocks noGrp="1"/>
          </p:cNvSpPr>
          <p:nvPr/>
        </p:nvSpPr>
        <p:spPr>
          <a:xfrm>
            <a:off x="4895850" y="5476875"/>
            <a:ext cx="314325"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54</a:t>
            </a:r>
          </a:p>
        </p:txBody>
      </p:sp>
      <p:sp>
        <p:nvSpPr>
          <p:cNvPr id="28" name="TAR 40％">
            <a:extLst>
              <a:ext uri="{FF2B5EF4-FFF2-40B4-BE49-F238E27FC236}">
                <a16:creationId xmlns:a16="http://schemas.microsoft.com/office/drawing/2014/main" id="{7081DDAB-EEA2-4DC3-9484-7A7D2064B52C}"/>
              </a:ext>
            </a:extLst>
          </p:cNvPr>
          <p:cNvSpPr>
            <a:spLocks noGrp="1"/>
          </p:cNvSpPr>
          <p:nvPr/>
        </p:nvSpPr>
        <p:spPr>
          <a:xfrm>
            <a:off x="7439025" y="2962275"/>
            <a:ext cx="1352550" cy="285750"/>
          </a:xfrm>
          <a:prstGeom prst="rect">
            <a:avLst/>
          </a:prstGeom>
          <a:noFill/>
          <a:ln w="0">
            <a:noFill/>
          </a:ln>
        </p:spPr>
        <p:txBody>
          <a:bodyPr lIns="57150" tIns="28575" rIns="57150" bIns="28575" anchor="ctr">
            <a:noAutofit/>
          </a:bodyPr>
          <a:lstStyle/>
          <a:p>
            <a:pPr>
              <a:defRPr sz="1650" b="1">
                <a:solidFill>
                  <a:srgbClr val="9A6500"/>
                </a:solidFill>
                <a:latin typeface="ＭＳ Ｐゴシック"/>
                <a:ea typeface="ＭＳ Ｐゴシック"/>
                <a:cs typeface="ＭＳ Ｐゴシック"/>
              </a:defRPr>
            </a:pPr>
            <a:r>
              <a:rPr sz="1650" b="1">
                <a:solidFill>
                  <a:srgbClr val="9A6500"/>
                </a:solidFill>
                <a:latin typeface="ＭＳ Ｐゴシック"/>
                <a:ea typeface="ＭＳ Ｐゴシック"/>
                <a:cs typeface="ＭＳ Ｐゴシック"/>
              </a:rPr>
              <a:t>TAR 40％</a:t>
            </a:r>
          </a:p>
        </p:txBody>
      </p:sp>
      <p:sp>
        <p:nvSpPr>
          <p:cNvPr id="29" name="TIR 56％">
            <a:extLst>
              <a:ext uri="{FF2B5EF4-FFF2-40B4-BE49-F238E27FC236}">
                <a16:creationId xmlns:a16="http://schemas.microsoft.com/office/drawing/2014/main" id="{D1825C97-4A0D-4317-8238-D0A814E85A2D}"/>
              </a:ext>
            </a:extLst>
          </p:cNvPr>
          <p:cNvSpPr>
            <a:spLocks noGrp="1"/>
          </p:cNvSpPr>
          <p:nvPr/>
        </p:nvSpPr>
        <p:spPr>
          <a:xfrm>
            <a:off x="7439025" y="4438650"/>
            <a:ext cx="1352550" cy="295275"/>
          </a:xfrm>
          <a:prstGeom prst="rect">
            <a:avLst/>
          </a:prstGeom>
          <a:noFill/>
          <a:ln w="0">
            <a:noFill/>
          </a:ln>
        </p:spPr>
        <p:txBody>
          <a:bodyPr lIns="57150" tIns="28575" rIns="57150" bIns="28575" anchor="ctr">
            <a:noAutofit/>
          </a:bodyPr>
          <a:lstStyle/>
          <a:p>
            <a:pPr>
              <a:defRPr sz="1650" b="1">
                <a:solidFill>
                  <a:srgbClr val="008B48"/>
                </a:solidFill>
                <a:latin typeface="ＭＳ Ｐゴシック"/>
                <a:ea typeface="ＭＳ Ｐゴシック"/>
                <a:cs typeface="ＭＳ Ｐゴシック"/>
              </a:defRPr>
            </a:pPr>
            <a:r>
              <a:rPr sz="1650" b="1">
                <a:solidFill>
                  <a:srgbClr val="008B48"/>
                </a:solidFill>
                <a:latin typeface="ＭＳ Ｐゴシック"/>
                <a:ea typeface="ＭＳ Ｐゴシック"/>
                <a:cs typeface="ＭＳ Ｐゴシック"/>
              </a:rPr>
              <a:t>TIR 56％</a:t>
            </a:r>
          </a:p>
        </p:txBody>
      </p:sp>
      <p:sp>
        <p:nvSpPr>
          <p:cNvPr id="30" name="TBR 4％">
            <a:extLst>
              <a:ext uri="{FF2B5EF4-FFF2-40B4-BE49-F238E27FC236}">
                <a16:creationId xmlns:a16="http://schemas.microsoft.com/office/drawing/2014/main" id="{59307200-6531-4C33-B6A5-4DF3F5B5415B}"/>
              </a:ext>
            </a:extLst>
          </p:cNvPr>
          <p:cNvSpPr>
            <a:spLocks noGrp="1"/>
          </p:cNvSpPr>
          <p:nvPr/>
        </p:nvSpPr>
        <p:spPr>
          <a:xfrm>
            <a:off x="7467600" y="5457825"/>
            <a:ext cx="1323975" cy="276225"/>
          </a:xfrm>
          <a:prstGeom prst="rect">
            <a:avLst/>
          </a:prstGeom>
          <a:noFill/>
          <a:ln w="0">
            <a:noFill/>
          </a:ln>
        </p:spPr>
        <p:txBody>
          <a:bodyPr lIns="57150" tIns="28575" rIns="57150" bIns="28575" anchor="ctr">
            <a:noAutofit/>
          </a:bodyPr>
          <a:lstStyle/>
          <a:p>
            <a:pPr>
              <a:defRPr sz="1650" b="1">
                <a:solidFill>
                  <a:srgbClr val="C00028"/>
                </a:solidFill>
                <a:latin typeface="ＭＳ Ｐゴシック"/>
                <a:ea typeface="ＭＳ Ｐゴシック"/>
                <a:cs typeface="ＭＳ Ｐゴシック"/>
              </a:defRPr>
            </a:pPr>
            <a:r>
              <a:rPr sz="1650" b="1">
                <a:solidFill>
                  <a:srgbClr val="C00028"/>
                </a:solidFill>
                <a:latin typeface="ＭＳ Ｐゴシック"/>
                <a:ea typeface="ＭＳ Ｐゴシック"/>
                <a:cs typeface="ＭＳ Ｐゴシック"/>
              </a:rPr>
              <a:t>TBR 4％</a:t>
            </a:r>
          </a:p>
        </p:txBody>
      </p:sp>
    </p:spTree>
    <p:extLst>
      <p:ext uri="{BB962C8B-B14F-4D97-AF65-F5344CB8AC3E}">
        <p14:creationId xmlns:p14="http://schemas.microsoft.com/office/powerpoint/2010/main" val="812755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 AGP曲線の見方とSTEP1～4の評価">
            <a:extLst>
              <a:ext uri="{FF2B5EF4-FFF2-40B4-BE49-F238E27FC236}">
                <a16:creationId xmlns:a16="http://schemas.microsoft.com/office/drawing/2014/main" id="{48B6E389-3922-4F58-AE86-9DAA6F349369}"/>
              </a:ext>
            </a:extLst>
          </p:cNvPr>
          <p:cNvSpPr>
            <a:spLocks noGrp="1"/>
          </p:cNvSpPr>
          <p:nvPr/>
        </p:nvSpPr>
        <p:spPr>
          <a:xfrm>
            <a:off x="285750" y="228600"/>
            <a:ext cx="8477250" cy="514350"/>
          </a:xfrm>
          <a:prstGeom prst="rect">
            <a:avLst/>
          </a:prstGeom>
          <a:solidFill>
            <a:srgbClr val="FF0000"/>
          </a:solidFill>
          <a:ln w="0">
            <a:noFill/>
          </a:ln>
        </p:spPr>
        <p:txBody>
          <a:bodyPr lIns="57150" tIns="28575" rIns="57150" bIns="28575" anchor="ctr">
            <a:noAutofit/>
          </a:bodyPr>
          <a:lstStyle/>
          <a:p>
            <a:pPr>
              <a:defRPr sz="2400" b="1">
                <a:solidFill>
                  <a:srgbClr val="FFFFFF"/>
                </a:solidFill>
                <a:latin typeface="ＭＳ Ｐゴシック"/>
                <a:ea typeface="ＭＳ Ｐゴシック"/>
                <a:cs typeface="ＭＳ Ｐゴシック"/>
              </a:defRPr>
            </a:pPr>
            <a:r>
              <a:rPr sz="2400" b="1">
                <a:solidFill>
                  <a:srgbClr val="FFFFFF"/>
                </a:solidFill>
                <a:latin typeface="ＭＳ Ｐゴシック"/>
                <a:ea typeface="ＭＳ Ｐゴシック"/>
                <a:cs typeface="ＭＳ Ｐゴシック"/>
              </a:rPr>
              <a:t>■ AGP曲線の見方とSTEP1～4の評価</a:t>
            </a:r>
          </a:p>
        </p:txBody>
      </p:sp>
      <p:sp>
        <p:nvSpPr>
          <p:cNvPr id="2" name="8">
            <a:extLst>
              <a:ext uri="{FF2B5EF4-FFF2-40B4-BE49-F238E27FC236}">
                <a16:creationId xmlns:a16="http://schemas.microsoft.com/office/drawing/2014/main" id="{8B32A845-46D8-4E1D-B1F6-AF8F2B89E31D}"/>
              </a:ext>
            </a:extLst>
          </p:cNvPr>
          <p:cNvSpPr>
            <a:spLocks noGrp="1"/>
          </p:cNvSpPr>
          <p:nvPr/>
        </p:nvSpPr>
        <p:spPr>
          <a:xfrm>
            <a:off x="8791575" y="47625"/>
            <a:ext cx="266700" cy="209550"/>
          </a:xfrm>
          <a:prstGeom prst="rect">
            <a:avLst/>
          </a:prstGeom>
          <a:noFill/>
          <a:ln w="0">
            <a:noFill/>
          </a:ln>
        </p:spPr>
        <p:txBody>
          <a:bodyPr lIns="57150" tIns="28575" rIns="57150" bIns="28575" anchor="ctr">
            <a:noAutofit/>
          </a:bodyPr>
          <a:lstStyle/>
          <a:p>
            <a:pPr>
              <a:defRPr sz="1200" b="0">
                <a:solidFill>
                  <a:srgbClr val="000000"/>
                </a:solidFill>
                <a:latin typeface="ＭＳ Ｐゴシック"/>
                <a:ea typeface="ＭＳ Ｐゴシック"/>
                <a:cs typeface="ＭＳ Ｐゴシック"/>
              </a:defRPr>
            </a:pPr>
            <a:r>
              <a:rPr sz="1200" b="0">
                <a:solidFill>
                  <a:srgbClr val="000000"/>
                </a:solidFill>
                <a:latin typeface="ＭＳ Ｐゴシック"/>
                <a:ea typeface="ＭＳ Ｐゴシック"/>
                <a:cs typeface="ＭＳ Ｐゴシック"/>
              </a:rPr>
              <a:t>8</a:t>
            </a:r>
          </a:p>
        </p:txBody>
      </p:sp>
      <p:sp>
        <p:nvSpPr>
          <p:cNvPr id="3" name="複数日の同じ時刻の値を重ね、典型的な1日の変化を示します。">
            <a:extLst>
              <a:ext uri="{FF2B5EF4-FFF2-40B4-BE49-F238E27FC236}">
                <a16:creationId xmlns:a16="http://schemas.microsoft.com/office/drawing/2014/main" id="{0E2A06AC-34C3-4998-A78E-0068247ADEB5}"/>
              </a:ext>
            </a:extLst>
          </p:cNvPr>
          <p:cNvSpPr>
            <a:spLocks noGrp="1"/>
          </p:cNvSpPr>
          <p:nvPr/>
        </p:nvSpPr>
        <p:spPr>
          <a:xfrm>
            <a:off x="400050" y="914400"/>
            <a:ext cx="8353425" cy="409575"/>
          </a:xfrm>
          <a:prstGeom prst="rect">
            <a:avLst/>
          </a:prstGeom>
          <a:noFill/>
          <a:ln w="0">
            <a:noFill/>
          </a:ln>
        </p:spPr>
        <p:txBody>
          <a:bodyPr lIns="57150" tIns="28575" rIns="57150" bIns="28575" anchor="ctr">
            <a:noAutofit/>
          </a:bodyPr>
          <a:lstStyle/>
          <a:p>
            <a:pPr>
              <a:defRPr sz="1950" b="0">
                <a:solidFill>
                  <a:srgbClr val="000000"/>
                </a:solidFill>
                <a:latin typeface="ＭＳ Ｐゴシック"/>
                <a:ea typeface="ＭＳ Ｐゴシック"/>
                <a:cs typeface="ＭＳ Ｐゴシック"/>
              </a:defRPr>
            </a:pPr>
            <a:r>
              <a:rPr sz="1950" b="0">
                <a:solidFill>
                  <a:srgbClr val="000000"/>
                </a:solidFill>
                <a:latin typeface="ＭＳ Ｐゴシック"/>
                <a:ea typeface="ＭＳ Ｐゴシック"/>
                <a:cs typeface="ＭＳ Ｐゴシック"/>
              </a:rPr>
              <a:t>複数日の同じ時刻の値を重ね、典型的な1日の変化を示します。</a:t>
            </a:r>
          </a:p>
        </p:txBody>
      </p:sp>
      <p:pic>
        <p:nvPicPr>
          <p:cNvPr id="20" name="図 19"/>
          <p:cNvPicPr>
            <a:picLocks noChangeAspect="1"/>
          </p:cNvPicPr>
          <p:nvPr/>
        </p:nvPicPr>
        <p:blipFill>
          <a:blip r:embed="rId3"/>
          <a:stretch/>
        </p:blipFill>
        <p:spPr>
          <a:xfrm>
            <a:off x="371475" y="1547460"/>
            <a:ext cx="5553075" cy="1962854"/>
          </a:xfrm>
          <a:prstGeom prst="rect">
            <a:avLst/>
          </a:prstGeom>
        </p:spPr>
      </p:pic>
      <p:sp>
        <p:nvSpPr>
          <p:cNvPr id="5" name="中央の線：中央値（50％点）&#10;濃い帯：25～75％点（IQR）&#10;">
            <a:extLst>
              <a:ext uri="{FF2B5EF4-FFF2-40B4-BE49-F238E27FC236}">
                <a16:creationId xmlns:a16="http://schemas.microsoft.com/office/drawing/2014/main" id="{5335BA44-90CB-42D3-A113-CC63E535A489}"/>
              </a:ext>
            </a:extLst>
          </p:cNvPr>
          <p:cNvSpPr>
            <a:spLocks noGrp="1"/>
          </p:cNvSpPr>
          <p:nvPr/>
        </p:nvSpPr>
        <p:spPr>
          <a:xfrm>
            <a:off x="5976971" y="2066574"/>
            <a:ext cx="2781300" cy="1000125"/>
          </a:xfrm>
          <a:prstGeom prst="rect">
            <a:avLst/>
          </a:prstGeom>
          <a:noFill/>
          <a:ln w="0">
            <a:noFill/>
          </a:ln>
        </p:spPr>
        <p:txBody>
          <a:bodyPr lIns="57150" tIns="28575" rIns="57150" bIns="28575" anchor="ctr">
            <a:noAutofit/>
          </a:bodyPr>
          <a:lstStyle/>
          <a:p>
            <a:pPr>
              <a:defRPr sz="1575" b="1">
                <a:solidFill>
                  <a:srgbClr val="1F497D"/>
                </a:solidFill>
                <a:latin typeface="ＭＳ Ｐゴシック"/>
                <a:ea typeface="ＭＳ Ｐゴシック"/>
                <a:cs typeface="ＭＳ Ｐゴシック"/>
              </a:defRPr>
            </a:pPr>
            <a:r>
              <a:rPr sz="1400" b="1" dirty="0">
                <a:solidFill>
                  <a:srgbClr val="1F497D"/>
                </a:solidFill>
                <a:latin typeface="ＭＳ Ｐゴシック"/>
                <a:ea typeface="ＭＳ Ｐゴシック"/>
                <a:cs typeface="ＭＳ Ｐゴシック"/>
              </a:rPr>
              <a:t>中央の線：中央値（50％点）</a:t>
            </a:r>
          </a:p>
          <a:p>
            <a:pPr>
              <a:defRPr sz="1575" b="1">
                <a:solidFill>
                  <a:srgbClr val="1F497D"/>
                </a:solidFill>
                <a:latin typeface="ＭＳ Ｐゴシック"/>
                <a:ea typeface="ＭＳ Ｐゴシック"/>
                <a:cs typeface="ＭＳ Ｐゴシック"/>
              </a:defRPr>
            </a:pPr>
            <a:r>
              <a:rPr sz="1400" b="1" dirty="0">
                <a:solidFill>
                  <a:srgbClr val="1F497D"/>
                </a:solidFill>
                <a:latin typeface="ＭＳ Ｐゴシック"/>
                <a:ea typeface="ＭＳ Ｐゴシック"/>
                <a:cs typeface="ＭＳ Ｐゴシック"/>
              </a:rPr>
              <a:t>濃い帯：25～75％点（IQR）</a:t>
            </a:r>
          </a:p>
          <a:p>
            <a:pPr>
              <a:defRPr sz="1575" b="1">
                <a:solidFill>
                  <a:srgbClr val="1F497D"/>
                </a:solidFill>
                <a:latin typeface="ＭＳ Ｐゴシック"/>
                <a:ea typeface="ＭＳ Ｐゴシック"/>
                <a:cs typeface="ＭＳ Ｐゴシック"/>
              </a:defRPr>
            </a:pPr>
            <a:r>
              <a:rPr sz="1400" b="1" dirty="0">
                <a:solidFill>
                  <a:srgbClr val="1F497D"/>
                </a:solidFill>
                <a:latin typeface="ＭＳ Ｐゴシック"/>
                <a:ea typeface="ＭＳ Ｐゴシック"/>
                <a:cs typeface="ＭＳ Ｐゴシック"/>
              </a:rPr>
              <a:t>薄い帯：5～95％点</a:t>
            </a:r>
            <a:r>
              <a:rPr lang="en-US" sz="1400" b="1" dirty="0">
                <a:solidFill>
                  <a:srgbClr val="1F497D"/>
                </a:solidFill>
                <a:latin typeface="ＭＳ Ｐゴシック"/>
                <a:ea typeface="ＭＳ Ｐゴシック"/>
                <a:cs typeface="ＭＳ Ｐゴシック"/>
              </a:rPr>
              <a:t>(IDR)</a:t>
            </a:r>
            <a:endParaRPr sz="1400" b="1" dirty="0">
              <a:solidFill>
                <a:srgbClr val="1F497D"/>
              </a:solidFill>
              <a:latin typeface="ＭＳ Ｐゴシック"/>
              <a:ea typeface="ＭＳ Ｐゴシック"/>
              <a:cs typeface="ＭＳ Ｐゴシック"/>
            </a:endParaRPr>
          </a:p>
        </p:txBody>
      </p:sp>
      <p:sp>
        <p:nvSpPr>
          <p:cNvPr id="6" name="帯の幅は日ごとの差。&#10;中央値は日内の動き。&#10;両方を確認します。">
            <a:extLst>
              <a:ext uri="{FF2B5EF4-FFF2-40B4-BE49-F238E27FC236}">
                <a16:creationId xmlns:a16="http://schemas.microsoft.com/office/drawing/2014/main" id="{CCF8D20E-212F-46F3-A5FE-709FDA4C9765}"/>
              </a:ext>
            </a:extLst>
          </p:cNvPr>
          <p:cNvSpPr>
            <a:spLocks noGrp="1"/>
          </p:cNvSpPr>
          <p:nvPr/>
        </p:nvSpPr>
        <p:spPr>
          <a:xfrm>
            <a:off x="5972175" y="2938111"/>
            <a:ext cx="2781300" cy="790575"/>
          </a:xfrm>
          <a:prstGeom prst="rect">
            <a:avLst/>
          </a:prstGeom>
          <a:noFill/>
          <a:ln w="0">
            <a:noFill/>
          </a:ln>
        </p:spPr>
        <p:txBody>
          <a:bodyPr lIns="57150" tIns="28575" rIns="57150" bIns="28575" anchor="ctr">
            <a:noAutofit/>
          </a:bodyPr>
          <a:lstStyle/>
          <a:p>
            <a:pPr>
              <a:defRPr sz="1650" b="0">
                <a:solidFill>
                  <a:srgbClr val="000000"/>
                </a:solidFill>
                <a:latin typeface="ＭＳ Ｐゴシック"/>
                <a:ea typeface="ＭＳ Ｐゴシック"/>
                <a:cs typeface="ＭＳ Ｐゴシック"/>
              </a:defRPr>
            </a:pPr>
            <a:r>
              <a:rPr sz="1400" b="0" dirty="0" err="1">
                <a:solidFill>
                  <a:srgbClr val="000000"/>
                </a:solidFill>
                <a:latin typeface="ＭＳ Ｐゴシック"/>
                <a:ea typeface="ＭＳ Ｐゴシック"/>
                <a:cs typeface="ＭＳ Ｐゴシック"/>
              </a:rPr>
              <a:t>帯の幅は日ごとの差</a:t>
            </a:r>
            <a:r>
              <a:rPr sz="1400" b="0" dirty="0">
                <a:solidFill>
                  <a:srgbClr val="000000"/>
                </a:solidFill>
                <a:latin typeface="ＭＳ Ｐゴシック"/>
                <a:ea typeface="ＭＳ Ｐゴシック"/>
                <a:cs typeface="ＭＳ Ｐゴシック"/>
              </a:rPr>
              <a:t>。</a:t>
            </a:r>
          </a:p>
          <a:p>
            <a:pPr>
              <a:defRPr sz="1650" b="0">
                <a:solidFill>
                  <a:srgbClr val="000000"/>
                </a:solidFill>
                <a:latin typeface="ＭＳ Ｐゴシック"/>
                <a:ea typeface="ＭＳ Ｐゴシック"/>
                <a:cs typeface="ＭＳ Ｐゴシック"/>
              </a:defRPr>
            </a:pPr>
            <a:r>
              <a:rPr sz="1400" b="0" dirty="0" err="1">
                <a:solidFill>
                  <a:srgbClr val="000000"/>
                </a:solidFill>
                <a:latin typeface="ＭＳ Ｐゴシック"/>
                <a:ea typeface="ＭＳ Ｐゴシック"/>
                <a:cs typeface="ＭＳ Ｐゴシック"/>
              </a:rPr>
              <a:t>中央値は日内の動き</a:t>
            </a:r>
            <a:r>
              <a:rPr sz="1400" b="0" dirty="0">
                <a:solidFill>
                  <a:srgbClr val="000000"/>
                </a:solidFill>
                <a:latin typeface="ＭＳ Ｐゴシック"/>
                <a:ea typeface="ＭＳ Ｐゴシック"/>
                <a:cs typeface="ＭＳ Ｐゴシック"/>
              </a:rPr>
              <a:t>。</a:t>
            </a:r>
          </a:p>
          <a:p>
            <a:pPr>
              <a:defRPr sz="1650" b="0">
                <a:solidFill>
                  <a:srgbClr val="000000"/>
                </a:solidFill>
                <a:latin typeface="ＭＳ Ｐゴシック"/>
                <a:ea typeface="ＭＳ Ｐゴシック"/>
                <a:cs typeface="ＭＳ Ｐゴシック"/>
              </a:defRPr>
            </a:pPr>
            <a:r>
              <a:rPr sz="1400" b="0" dirty="0" err="1">
                <a:solidFill>
                  <a:srgbClr val="000000"/>
                </a:solidFill>
                <a:latin typeface="ＭＳ Ｐゴシック"/>
                <a:ea typeface="ＭＳ Ｐゴシック"/>
                <a:cs typeface="ＭＳ Ｐゴシック"/>
              </a:rPr>
              <a:t>両方を確認します</a:t>
            </a:r>
            <a:r>
              <a:rPr sz="1400" b="0" dirty="0">
                <a:solidFill>
                  <a:srgbClr val="000000"/>
                </a:solidFill>
                <a:latin typeface="ＭＳ Ｐゴシック"/>
                <a:ea typeface="ＭＳ Ｐゴシック"/>
                <a:cs typeface="ＭＳ Ｐゴシック"/>
              </a:rPr>
              <a:t>。</a:t>
            </a:r>
          </a:p>
        </p:txBody>
      </p:sp>
      <p:sp>
        <p:nvSpPr>
          <p:cNvPr id="7" name="STEP1  データの質・TIR">
            <a:extLst>
              <a:ext uri="{FF2B5EF4-FFF2-40B4-BE49-F238E27FC236}">
                <a16:creationId xmlns:a16="http://schemas.microsoft.com/office/drawing/2014/main" id="{7A3CE853-46D2-4C28-B250-4C76B869F99F}"/>
              </a:ext>
            </a:extLst>
          </p:cNvPr>
          <p:cNvSpPr>
            <a:spLocks noGrp="1"/>
          </p:cNvSpPr>
          <p:nvPr/>
        </p:nvSpPr>
        <p:spPr>
          <a:xfrm>
            <a:off x="409575" y="3810000"/>
            <a:ext cx="2809875" cy="495300"/>
          </a:xfrm>
          <a:prstGeom prst="rect">
            <a:avLst/>
          </a:prstGeom>
          <a:noFill/>
          <a:ln w="0">
            <a:noFill/>
          </a:ln>
        </p:spPr>
        <p:txBody>
          <a:bodyPr lIns="57150" tIns="28575" rIns="57150" bIns="28575" anchor="ctr">
            <a:noAutofit/>
          </a:bodyPr>
          <a:lstStyle/>
          <a:p>
            <a:pPr>
              <a:defRPr sz="1725" b="1">
                <a:solidFill>
                  <a:srgbClr val="1F497D"/>
                </a:solidFill>
                <a:latin typeface="ＭＳ Ｐゴシック"/>
                <a:ea typeface="ＭＳ Ｐゴシック"/>
                <a:cs typeface="ＭＳ Ｐゴシック"/>
              </a:defRPr>
            </a:pPr>
            <a:r>
              <a:rPr sz="1725" b="1">
                <a:solidFill>
                  <a:srgbClr val="1F497D"/>
                </a:solidFill>
                <a:latin typeface="ＭＳ Ｐゴシック"/>
                <a:ea typeface="ＭＳ Ｐゴシック"/>
                <a:cs typeface="ＭＳ Ｐゴシック"/>
              </a:rPr>
              <a:t>STEP1  データの質・TIR</a:t>
            </a:r>
          </a:p>
        </p:txBody>
      </p:sp>
      <p:sp>
        <p:nvSpPr>
          <p:cNvPr id="8" name="14日間・有効100％。TIR56％、TBR4％、TAR40％。">
            <a:extLst>
              <a:ext uri="{FF2B5EF4-FFF2-40B4-BE49-F238E27FC236}">
                <a16:creationId xmlns:a16="http://schemas.microsoft.com/office/drawing/2014/main" id="{45656F95-E47F-4FF0-AEC6-13D2118E07BF}"/>
              </a:ext>
            </a:extLst>
          </p:cNvPr>
          <p:cNvSpPr>
            <a:spLocks noGrp="1"/>
          </p:cNvSpPr>
          <p:nvPr/>
        </p:nvSpPr>
        <p:spPr>
          <a:xfrm>
            <a:off x="3295650" y="3810000"/>
            <a:ext cx="5486400" cy="504825"/>
          </a:xfrm>
          <a:prstGeom prst="rect">
            <a:avLst/>
          </a:prstGeom>
          <a:noFill/>
          <a:ln w="0">
            <a:noFill/>
          </a:ln>
        </p:spPr>
        <p:txBody>
          <a:bodyPr lIns="57150" tIns="28575" rIns="57150" bIns="28575" anchor="ctr">
            <a:noAutofit/>
          </a:bodyPr>
          <a:lstStyle/>
          <a:p>
            <a:pPr>
              <a:defRPr sz="1650" b="0">
                <a:solidFill>
                  <a:srgbClr val="000000"/>
                </a:solidFill>
                <a:latin typeface="ＭＳ Ｐゴシック"/>
                <a:ea typeface="ＭＳ Ｐゴシック"/>
                <a:cs typeface="ＭＳ Ｐゴシック"/>
              </a:defRPr>
            </a:pPr>
            <a:r>
              <a:rPr sz="1650" b="0">
                <a:solidFill>
                  <a:srgbClr val="000000"/>
                </a:solidFill>
                <a:latin typeface="ＭＳ Ｐゴシック"/>
                <a:ea typeface="ＭＳ Ｐゴシック"/>
                <a:cs typeface="ＭＳ Ｐゴシック"/>
              </a:rPr>
              <a:t>14日間・有効100％。TIR56％、TBR4％、TAR40％。</a:t>
            </a:r>
          </a:p>
        </p:txBody>
      </p:sp>
      <p:sp>
        <p:nvSpPr>
          <p:cNvPr id="9" name="STEP2  低血糖パターン">
            <a:extLst>
              <a:ext uri="{FF2B5EF4-FFF2-40B4-BE49-F238E27FC236}">
                <a16:creationId xmlns:a16="http://schemas.microsoft.com/office/drawing/2014/main" id="{C3A5EC57-D3C2-442D-B340-B9351BEE080F}"/>
              </a:ext>
            </a:extLst>
          </p:cNvPr>
          <p:cNvSpPr>
            <a:spLocks noGrp="1"/>
          </p:cNvSpPr>
          <p:nvPr/>
        </p:nvSpPr>
        <p:spPr>
          <a:xfrm>
            <a:off x="409575" y="4391025"/>
            <a:ext cx="2809875" cy="495300"/>
          </a:xfrm>
          <a:prstGeom prst="rect">
            <a:avLst/>
          </a:prstGeom>
          <a:noFill/>
          <a:ln w="0">
            <a:noFill/>
          </a:ln>
        </p:spPr>
        <p:txBody>
          <a:bodyPr lIns="57150" tIns="28575" rIns="57150" bIns="28575" anchor="ctr">
            <a:noAutofit/>
          </a:bodyPr>
          <a:lstStyle/>
          <a:p>
            <a:pPr>
              <a:defRPr sz="1725" b="1">
                <a:solidFill>
                  <a:srgbClr val="1F497D"/>
                </a:solidFill>
                <a:latin typeface="ＭＳ Ｐゴシック"/>
                <a:ea typeface="ＭＳ Ｐゴシック"/>
                <a:cs typeface="ＭＳ Ｐゴシック"/>
              </a:defRPr>
            </a:pPr>
            <a:r>
              <a:rPr sz="1725" b="1">
                <a:solidFill>
                  <a:srgbClr val="1F497D"/>
                </a:solidFill>
                <a:latin typeface="ＭＳ Ｐゴシック"/>
                <a:ea typeface="ＭＳ Ｐゴシック"/>
                <a:cs typeface="ＭＳ Ｐゴシック"/>
              </a:rPr>
              <a:t>STEP2  低血糖パターン</a:t>
            </a:r>
          </a:p>
        </p:txBody>
      </p:sp>
      <p:sp>
        <p:nvSpPr>
          <p:cNvPr id="10" name="21～24時付近に低値。日別に頻度・持続時間・程度を確認。">
            <a:extLst>
              <a:ext uri="{FF2B5EF4-FFF2-40B4-BE49-F238E27FC236}">
                <a16:creationId xmlns:a16="http://schemas.microsoft.com/office/drawing/2014/main" id="{3B06728B-8B38-49A6-BE86-DBAE44A42E28}"/>
              </a:ext>
            </a:extLst>
          </p:cNvPr>
          <p:cNvSpPr>
            <a:spLocks noGrp="1"/>
          </p:cNvSpPr>
          <p:nvPr/>
        </p:nvSpPr>
        <p:spPr>
          <a:xfrm>
            <a:off x="3295650" y="4391025"/>
            <a:ext cx="5486400" cy="504825"/>
          </a:xfrm>
          <a:prstGeom prst="rect">
            <a:avLst/>
          </a:prstGeom>
          <a:noFill/>
          <a:ln w="0">
            <a:noFill/>
          </a:ln>
        </p:spPr>
        <p:txBody>
          <a:bodyPr lIns="57150" tIns="28575" rIns="57150" bIns="28575" anchor="ctr">
            <a:noAutofit/>
          </a:bodyPr>
          <a:lstStyle/>
          <a:p>
            <a:pPr>
              <a:defRPr sz="1650" b="0">
                <a:solidFill>
                  <a:srgbClr val="000000"/>
                </a:solidFill>
                <a:latin typeface="ＭＳ Ｐゴシック"/>
                <a:ea typeface="ＭＳ Ｐゴシック"/>
                <a:cs typeface="ＭＳ Ｐゴシック"/>
              </a:defRPr>
            </a:pPr>
            <a:r>
              <a:rPr sz="1650" b="0">
                <a:solidFill>
                  <a:srgbClr val="000000"/>
                </a:solidFill>
                <a:latin typeface="ＭＳ Ｐゴシック"/>
                <a:ea typeface="ＭＳ Ｐゴシック"/>
                <a:cs typeface="ＭＳ Ｐゴシック"/>
              </a:rPr>
              <a:t>21～24時付近に低値。日別に頻度・持続時間・程度を確認。</a:t>
            </a:r>
          </a:p>
        </p:txBody>
      </p:sp>
      <p:sp>
        <p:nvSpPr>
          <p:cNvPr id="11" name="STEP3  血糖変動">
            <a:extLst>
              <a:ext uri="{FF2B5EF4-FFF2-40B4-BE49-F238E27FC236}">
                <a16:creationId xmlns:a16="http://schemas.microsoft.com/office/drawing/2014/main" id="{C414980D-C4F5-4599-8BB8-676B8CE57C87}"/>
              </a:ext>
            </a:extLst>
          </p:cNvPr>
          <p:cNvSpPr>
            <a:spLocks noGrp="1"/>
          </p:cNvSpPr>
          <p:nvPr/>
        </p:nvSpPr>
        <p:spPr>
          <a:xfrm>
            <a:off x="409575" y="4972050"/>
            <a:ext cx="2809875" cy="495300"/>
          </a:xfrm>
          <a:prstGeom prst="rect">
            <a:avLst/>
          </a:prstGeom>
          <a:noFill/>
          <a:ln w="0">
            <a:noFill/>
          </a:ln>
        </p:spPr>
        <p:txBody>
          <a:bodyPr lIns="57150" tIns="28575" rIns="57150" bIns="28575" anchor="ctr">
            <a:noAutofit/>
          </a:bodyPr>
          <a:lstStyle/>
          <a:p>
            <a:pPr>
              <a:defRPr sz="1725" b="1">
                <a:solidFill>
                  <a:srgbClr val="1F497D"/>
                </a:solidFill>
                <a:latin typeface="ＭＳ Ｐゴシック"/>
                <a:ea typeface="ＭＳ Ｐゴシック"/>
                <a:cs typeface="ＭＳ Ｐゴシック"/>
              </a:defRPr>
            </a:pPr>
            <a:r>
              <a:rPr sz="1725" b="1">
                <a:solidFill>
                  <a:srgbClr val="1F497D"/>
                </a:solidFill>
                <a:latin typeface="ＭＳ Ｐゴシック"/>
                <a:ea typeface="ＭＳ Ｐゴシック"/>
                <a:cs typeface="ＭＳ Ｐゴシック"/>
              </a:rPr>
              <a:t>STEP3  血糖変動</a:t>
            </a:r>
          </a:p>
        </p:txBody>
      </p:sp>
      <p:sp>
        <p:nvSpPr>
          <p:cNvPr id="12" name="夜間～早朝の帯が広い。％CV36.7％で、ばらつきが大きい。">
            <a:extLst>
              <a:ext uri="{FF2B5EF4-FFF2-40B4-BE49-F238E27FC236}">
                <a16:creationId xmlns:a16="http://schemas.microsoft.com/office/drawing/2014/main" id="{EC858AF2-0142-4DC9-BAA6-36E4CB18217E}"/>
              </a:ext>
            </a:extLst>
          </p:cNvPr>
          <p:cNvSpPr>
            <a:spLocks noGrp="1"/>
          </p:cNvSpPr>
          <p:nvPr/>
        </p:nvSpPr>
        <p:spPr>
          <a:xfrm>
            <a:off x="3295650" y="4972050"/>
            <a:ext cx="5486400" cy="504825"/>
          </a:xfrm>
          <a:prstGeom prst="rect">
            <a:avLst/>
          </a:prstGeom>
          <a:noFill/>
          <a:ln w="0">
            <a:noFill/>
          </a:ln>
        </p:spPr>
        <p:txBody>
          <a:bodyPr lIns="57150" tIns="28575" rIns="57150" bIns="28575" anchor="ctr">
            <a:noAutofit/>
          </a:bodyPr>
          <a:lstStyle/>
          <a:p>
            <a:pPr>
              <a:defRPr sz="1650" b="0">
                <a:solidFill>
                  <a:srgbClr val="000000"/>
                </a:solidFill>
                <a:latin typeface="ＭＳ Ｐゴシック"/>
                <a:ea typeface="ＭＳ Ｐゴシック"/>
                <a:cs typeface="ＭＳ Ｐゴシック"/>
              </a:defRPr>
            </a:pPr>
            <a:r>
              <a:rPr sz="1650" b="0">
                <a:solidFill>
                  <a:srgbClr val="000000"/>
                </a:solidFill>
                <a:latin typeface="ＭＳ Ｐゴシック"/>
                <a:ea typeface="ＭＳ Ｐゴシック"/>
                <a:cs typeface="ＭＳ Ｐゴシック"/>
              </a:rPr>
              <a:t>夜間～早朝の帯が広い。％CV36.7％で、ばらつきが大きい。</a:t>
            </a:r>
          </a:p>
        </p:txBody>
      </p:sp>
      <p:sp>
        <p:nvSpPr>
          <p:cNvPr id="13" name="STEP4  血糖安定性">
            <a:extLst>
              <a:ext uri="{FF2B5EF4-FFF2-40B4-BE49-F238E27FC236}">
                <a16:creationId xmlns:a16="http://schemas.microsoft.com/office/drawing/2014/main" id="{CA8883B6-0D25-4A04-9472-C5F2F0BBAB39}"/>
              </a:ext>
            </a:extLst>
          </p:cNvPr>
          <p:cNvSpPr>
            <a:spLocks noGrp="1"/>
          </p:cNvSpPr>
          <p:nvPr/>
        </p:nvSpPr>
        <p:spPr>
          <a:xfrm>
            <a:off x="409575" y="5553075"/>
            <a:ext cx="2809875" cy="495300"/>
          </a:xfrm>
          <a:prstGeom prst="rect">
            <a:avLst/>
          </a:prstGeom>
          <a:noFill/>
          <a:ln w="0">
            <a:noFill/>
          </a:ln>
        </p:spPr>
        <p:txBody>
          <a:bodyPr lIns="57150" tIns="28575" rIns="57150" bIns="28575" anchor="ctr">
            <a:noAutofit/>
          </a:bodyPr>
          <a:lstStyle/>
          <a:p>
            <a:pPr>
              <a:defRPr sz="1725" b="1">
                <a:solidFill>
                  <a:srgbClr val="1F497D"/>
                </a:solidFill>
                <a:latin typeface="ＭＳ Ｐゴシック"/>
                <a:ea typeface="ＭＳ Ｐゴシック"/>
                <a:cs typeface="ＭＳ Ｐゴシック"/>
              </a:defRPr>
            </a:pPr>
            <a:r>
              <a:rPr sz="1725" b="1">
                <a:solidFill>
                  <a:srgbClr val="1F497D"/>
                </a:solidFill>
                <a:latin typeface="ＭＳ Ｐゴシック"/>
                <a:ea typeface="ＭＳ Ｐゴシック"/>
                <a:cs typeface="ＭＳ Ｐゴシック"/>
              </a:rPr>
              <a:t>STEP4  血糖安定性</a:t>
            </a:r>
          </a:p>
        </p:txBody>
      </p:sp>
      <p:sp>
        <p:nvSpPr>
          <p:cNvPr id="14" name="22～3時に上昇、9～12時に低下。&#10;食事・注射などの生活記録と">
            <a:extLst>
              <a:ext uri="{FF2B5EF4-FFF2-40B4-BE49-F238E27FC236}">
                <a16:creationId xmlns:a16="http://schemas.microsoft.com/office/drawing/2014/main" id="{BB1D0C8E-D4B3-4CD8-8444-90D9CB7E1823}"/>
              </a:ext>
            </a:extLst>
          </p:cNvPr>
          <p:cNvSpPr>
            <a:spLocks noGrp="1"/>
          </p:cNvSpPr>
          <p:nvPr/>
        </p:nvSpPr>
        <p:spPr>
          <a:xfrm>
            <a:off x="3295650" y="5553075"/>
            <a:ext cx="5486400" cy="504825"/>
          </a:xfrm>
          <a:prstGeom prst="rect">
            <a:avLst/>
          </a:prstGeom>
          <a:noFill/>
          <a:ln w="0">
            <a:noFill/>
          </a:ln>
        </p:spPr>
        <p:txBody>
          <a:bodyPr lIns="57150" tIns="28575" rIns="57150" bIns="28575" anchor="ctr">
            <a:noAutofit/>
          </a:bodyPr>
          <a:lstStyle/>
          <a:p>
            <a:pPr>
              <a:defRPr sz="1650" b="0">
                <a:solidFill>
                  <a:srgbClr val="000000"/>
                </a:solidFill>
                <a:latin typeface="ＭＳ Ｐゴシック"/>
                <a:ea typeface="ＭＳ Ｐゴシック"/>
                <a:cs typeface="ＭＳ Ｐゴシック"/>
              </a:defRPr>
            </a:pPr>
            <a:r>
              <a:rPr sz="1650" b="0">
                <a:solidFill>
                  <a:srgbClr val="000000"/>
                </a:solidFill>
                <a:latin typeface="ＭＳ Ｐゴシック"/>
                <a:ea typeface="ＭＳ Ｐゴシック"/>
                <a:cs typeface="ＭＳ Ｐゴシック"/>
              </a:rPr>
              <a:t>22～3時に上昇、9～12時に低下。</a:t>
            </a:r>
          </a:p>
          <a:p>
            <a:pPr>
              <a:defRPr sz="1650" b="0">
                <a:solidFill>
                  <a:srgbClr val="000000"/>
                </a:solidFill>
                <a:latin typeface="ＭＳ Ｐゴシック"/>
                <a:ea typeface="ＭＳ Ｐゴシック"/>
                <a:cs typeface="ＭＳ Ｐゴシック"/>
              </a:defRPr>
            </a:pPr>
            <a:r>
              <a:rPr sz="1650" b="0">
                <a:solidFill>
                  <a:srgbClr val="000000"/>
                </a:solidFill>
                <a:latin typeface="ＭＳ Ｐゴシック"/>
                <a:ea typeface="ＭＳ Ｐゴシック"/>
                <a:cs typeface="ＭＳ Ｐゴシック"/>
              </a:rPr>
              <a:t>食事・注射などの生活記録と照合。</a:t>
            </a:r>
          </a:p>
        </p:txBody>
      </p:sp>
      <p:sp>
        <p:nvSpPr>
          <p:cNvPr id="15" name="低血糖を優先して対応し、食事・活動・注射の時刻や量を患者さんと確">
            <a:extLst>
              <a:ext uri="{FF2B5EF4-FFF2-40B4-BE49-F238E27FC236}">
                <a16:creationId xmlns:a16="http://schemas.microsoft.com/office/drawing/2014/main" id="{EDB66578-90BA-4999-8CE9-CFAA5106874A}"/>
              </a:ext>
            </a:extLst>
          </p:cNvPr>
          <p:cNvSpPr>
            <a:spLocks noGrp="1"/>
          </p:cNvSpPr>
          <p:nvPr/>
        </p:nvSpPr>
        <p:spPr>
          <a:xfrm>
            <a:off x="400050" y="6210300"/>
            <a:ext cx="8372475" cy="266700"/>
          </a:xfrm>
          <a:prstGeom prst="rect">
            <a:avLst/>
          </a:prstGeom>
          <a:noFill/>
          <a:ln w="0">
            <a:noFill/>
          </a:ln>
        </p:spPr>
        <p:txBody>
          <a:bodyPr lIns="57150" tIns="28575" rIns="57150" bIns="28575" anchor="ctr">
            <a:noAutofit/>
          </a:bodyPr>
          <a:lstStyle/>
          <a:p>
            <a:pPr>
              <a:defRPr sz="1650" b="1">
                <a:solidFill>
                  <a:srgbClr val="FF0000"/>
                </a:solidFill>
                <a:latin typeface="ＭＳ Ｐゴシック"/>
                <a:ea typeface="ＭＳ Ｐゴシック"/>
                <a:cs typeface="ＭＳ Ｐゴシック"/>
              </a:defRPr>
            </a:pPr>
            <a:r>
              <a:rPr sz="1650" b="1" dirty="0" err="1">
                <a:solidFill>
                  <a:srgbClr val="FF0000"/>
                </a:solidFill>
                <a:latin typeface="ＭＳ Ｐゴシック"/>
                <a:ea typeface="ＭＳ Ｐゴシック"/>
                <a:cs typeface="ＭＳ Ｐゴシック"/>
              </a:rPr>
              <a:t>低血糖を</a:t>
            </a:r>
            <a:r>
              <a:rPr lang="ja-JP" altLang="en-US" sz="1650" b="1" dirty="0">
                <a:solidFill>
                  <a:srgbClr val="FF0000"/>
                </a:solidFill>
                <a:latin typeface="ＭＳ Ｐゴシック"/>
                <a:ea typeface="ＭＳ Ｐゴシック"/>
                <a:cs typeface="ＭＳ Ｐゴシック"/>
              </a:rPr>
              <a:t>留意し</a:t>
            </a:r>
            <a:r>
              <a:rPr sz="1650" b="1" dirty="0">
                <a:solidFill>
                  <a:srgbClr val="FF0000"/>
                </a:solidFill>
                <a:latin typeface="ＭＳ Ｐゴシック"/>
                <a:ea typeface="ＭＳ Ｐゴシック"/>
                <a:cs typeface="ＭＳ Ｐゴシック"/>
              </a:rPr>
              <a:t>、</a:t>
            </a:r>
            <a:r>
              <a:rPr sz="1650" b="1" dirty="0" err="1">
                <a:solidFill>
                  <a:srgbClr val="FF0000"/>
                </a:solidFill>
                <a:latin typeface="ＭＳ Ｐゴシック"/>
                <a:ea typeface="ＭＳ Ｐゴシック"/>
                <a:cs typeface="ＭＳ Ｐゴシック"/>
              </a:rPr>
              <a:t>食事・活動・注射の時刻や量を患者さんと確認します</a:t>
            </a:r>
            <a:r>
              <a:rPr sz="1650" b="1" dirty="0">
                <a:solidFill>
                  <a:srgbClr val="FF0000"/>
                </a:solidFill>
                <a:latin typeface="ＭＳ Ｐゴシック"/>
                <a:ea typeface="ＭＳ Ｐゴシック"/>
                <a:cs typeface="ＭＳ Ｐゴシック"/>
              </a:rPr>
              <a:t>。</a:t>
            </a:r>
          </a:p>
        </p:txBody>
      </p:sp>
      <p:sp>
        <p:nvSpPr>
          <p:cNvPr id="18" name="平均グルコース値　166 mg/dL&#10;GMI　　　　　　　 7.">
            <a:extLst>
              <a:ext uri="{FF2B5EF4-FFF2-40B4-BE49-F238E27FC236}">
                <a16:creationId xmlns:a16="http://schemas.microsoft.com/office/drawing/2014/main" id="{5507139C-1456-C41D-9B2E-66DF1CDBBC83}"/>
              </a:ext>
            </a:extLst>
          </p:cNvPr>
          <p:cNvSpPr>
            <a:spLocks noGrp="1"/>
          </p:cNvSpPr>
          <p:nvPr/>
        </p:nvSpPr>
        <p:spPr>
          <a:xfrm>
            <a:off x="5976971" y="1567606"/>
            <a:ext cx="2947954" cy="516954"/>
          </a:xfrm>
          <a:prstGeom prst="rect">
            <a:avLst/>
          </a:prstGeom>
          <a:noFill/>
          <a:ln w="0">
            <a:noFill/>
          </a:ln>
        </p:spPr>
        <p:txBody>
          <a:bodyPr lIns="57150" tIns="28575" rIns="57150" bIns="28575" anchor="ctr">
            <a:noAutofit/>
          </a:bodyPr>
          <a:lstStyle/>
          <a:p>
            <a:pPr>
              <a:defRPr sz="1800" b="1">
                <a:solidFill>
                  <a:srgbClr val="1F497D"/>
                </a:solidFill>
                <a:latin typeface="ＭＳ Ｐゴシック"/>
                <a:ea typeface="ＭＳ Ｐゴシック"/>
                <a:cs typeface="ＭＳ Ｐゴシック"/>
              </a:defRPr>
            </a:pPr>
            <a:r>
              <a:rPr sz="1200" b="1" dirty="0" err="1">
                <a:solidFill>
                  <a:srgbClr val="1F497D"/>
                </a:solidFill>
                <a:latin typeface="ＭＳ Ｐゴシック"/>
                <a:ea typeface="ＭＳ Ｐゴシック"/>
                <a:cs typeface="ＭＳ Ｐゴシック"/>
              </a:rPr>
              <a:t>平均グルコース値</a:t>
            </a:r>
            <a:r>
              <a:rPr sz="1200" b="1" dirty="0">
                <a:solidFill>
                  <a:srgbClr val="1F497D"/>
                </a:solidFill>
                <a:latin typeface="ＭＳ Ｐゴシック"/>
                <a:ea typeface="ＭＳ Ｐゴシック"/>
                <a:cs typeface="ＭＳ Ｐゴシック"/>
              </a:rPr>
              <a:t>　166 mg/dL</a:t>
            </a:r>
          </a:p>
          <a:p>
            <a:pPr>
              <a:defRPr sz="1800" b="1">
                <a:solidFill>
                  <a:srgbClr val="1F497D"/>
                </a:solidFill>
                <a:latin typeface="ＭＳ Ｐゴシック"/>
                <a:ea typeface="ＭＳ Ｐゴシック"/>
                <a:cs typeface="ＭＳ Ｐゴシック"/>
              </a:defRPr>
            </a:pPr>
            <a:r>
              <a:rPr sz="1200" b="1" dirty="0">
                <a:solidFill>
                  <a:srgbClr val="1F497D"/>
                </a:solidFill>
                <a:latin typeface="ＭＳ Ｐゴシック"/>
                <a:ea typeface="ＭＳ Ｐゴシック"/>
                <a:cs typeface="ＭＳ Ｐゴシック"/>
              </a:rPr>
              <a:t>GMI　　　　　　　 7.3％</a:t>
            </a:r>
          </a:p>
          <a:p>
            <a:pPr>
              <a:defRPr sz="1800" b="1">
                <a:solidFill>
                  <a:srgbClr val="1F497D"/>
                </a:solidFill>
                <a:latin typeface="ＭＳ Ｐゴシック"/>
                <a:ea typeface="ＭＳ Ｐゴシック"/>
                <a:cs typeface="ＭＳ Ｐゴシック"/>
              </a:defRPr>
            </a:pPr>
            <a:r>
              <a:rPr sz="1200" b="1" dirty="0">
                <a:solidFill>
                  <a:srgbClr val="1F497D"/>
                </a:solidFill>
                <a:latin typeface="ＭＳ Ｐゴシック"/>
                <a:ea typeface="ＭＳ Ｐゴシック"/>
                <a:cs typeface="ＭＳ Ｐゴシック"/>
              </a:rPr>
              <a:t>％CV　　　　　　　36.7％（目標≦36％）</a:t>
            </a:r>
          </a:p>
        </p:txBody>
      </p:sp>
    </p:spTree>
    <p:extLst>
      <p:ext uri="{BB962C8B-B14F-4D97-AF65-F5344CB8AC3E}">
        <p14:creationId xmlns:p14="http://schemas.microsoft.com/office/powerpoint/2010/main" val="3650149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8501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112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844" y="370355"/>
            <a:ext cx="1087250" cy="1634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317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11298"/>
                                        </p:tgtEl>
                                        <p:attrNameLst>
                                          <p:attrName>style.visibility</p:attrName>
                                        </p:attrNameLst>
                                      </p:cBhvr>
                                      <p:to>
                                        <p:strVal val="visible"/>
                                      </p:to>
                                    </p:set>
                                    <p:animEffect transition="in" filter="wipe(down)">
                                      <p:cBhvr>
                                        <p:cTn id="7" dur="500"/>
                                        <p:tgtEl>
                                          <p:spTgt spid="311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986"/>
            <a:ext cx="9144000" cy="6430027"/>
          </a:xfrm>
          <a:prstGeom prst="rect">
            <a:avLst/>
          </a:prstGeom>
        </p:spPr>
      </p:pic>
    </p:spTree>
    <p:extLst>
      <p:ext uri="{BB962C8B-B14F-4D97-AF65-F5344CB8AC3E}">
        <p14:creationId xmlns:p14="http://schemas.microsoft.com/office/powerpoint/2010/main" val="18858305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986"/>
            <a:ext cx="9144000" cy="6430027"/>
          </a:xfrm>
          <a:prstGeom prst="rect">
            <a:avLst/>
          </a:prstGeom>
        </p:spPr>
      </p:pic>
    </p:spTree>
    <p:extLst>
      <p:ext uri="{BB962C8B-B14F-4D97-AF65-F5344CB8AC3E}">
        <p14:creationId xmlns:p14="http://schemas.microsoft.com/office/powerpoint/2010/main" val="15177462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986"/>
            <a:ext cx="9144000" cy="6430027"/>
          </a:xfrm>
          <a:prstGeom prst="rect">
            <a:avLst/>
          </a:prstGeom>
        </p:spPr>
      </p:pic>
      <p:sp>
        <p:nvSpPr>
          <p:cNvPr id="3" name="テキスト ボックス 2"/>
          <p:cNvSpPr txBox="1"/>
          <p:nvPr/>
        </p:nvSpPr>
        <p:spPr>
          <a:xfrm>
            <a:off x="3783106" y="394446"/>
            <a:ext cx="2816797" cy="707886"/>
          </a:xfrm>
          <a:prstGeom prst="rect">
            <a:avLst/>
          </a:prstGeom>
          <a:noFill/>
        </p:spPr>
        <p:txBody>
          <a:bodyPr wrap="none" rtlCol="0">
            <a:spAutoFit/>
          </a:bodyPr>
          <a:lstStyle/>
          <a:p>
            <a:r>
              <a:rPr kumimoji="1" lang="en-US" altLang="ja-JP" sz="4000" dirty="0"/>
              <a:t>HbA1c=7.0%</a:t>
            </a:r>
            <a:endParaRPr kumimoji="1" lang="ja-JP" altLang="en-US" sz="4000" dirty="0"/>
          </a:p>
        </p:txBody>
      </p:sp>
    </p:spTree>
    <p:extLst>
      <p:ext uri="{BB962C8B-B14F-4D97-AF65-F5344CB8AC3E}">
        <p14:creationId xmlns:p14="http://schemas.microsoft.com/office/powerpoint/2010/main" val="37785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986"/>
            <a:ext cx="9144000" cy="6430027"/>
          </a:xfrm>
          <a:prstGeom prst="rect">
            <a:avLst/>
          </a:prstGeom>
        </p:spPr>
      </p:pic>
      <p:sp>
        <p:nvSpPr>
          <p:cNvPr id="3" name="テキスト ボックス 2"/>
          <p:cNvSpPr txBox="1"/>
          <p:nvPr/>
        </p:nvSpPr>
        <p:spPr>
          <a:xfrm>
            <a:off x="3783106" y="394446"/>
            <a:ext cx="2816797" cy="707886"/>
          </a:xfrm>
          <a:prstGeom prst="rect">
            <a:avLst/>
          </a:prstGeom>
          <a:noFill/>
        </p:spPr>
        <p:txBody>
          <a:bodyPr wrap="none" rtlCol="0">
            <a:spAutoFit/>
          </a:bodyPr>
          <a:lstStyle/>
          <a:p>
            <a:r>
              <a:rPr kumimoji="1" lang="en-US" altLang="ja-JP" sz="4000" dirty="0"/>
              <a:t>HbA1c=7.9%</a:t>
            </a:r>
            <a:endParaRPr kumimoji="1" lang="ja-JP" altLang="en-US" sz="4000" dirty="0"/>
          </a:p>
        </p:txBody>
      </p:sp>
    </p:spTree>
    <p:extLst>
      <p:ext uri="{BB962C8B-B14F-4D97-AF65-F5344CB8AC3E}">
        <p14:creationId xmlns:p14="http://schemas.microsoft.com/office/powerpoint/2010/main" val="23418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963036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986"/>
            <a:ext cx="9144000" cy="6430027"/>
          </a:xfrm>
          <a:prstGeom prst="rect">
            <a:avLst/>
          </a:prstGeom>
        </p:spPr>
      </p:pic>
    </p:spTree>
    <p:extLst>
      <p:ext uri="{BB962C8B-B14F-4D97-AF65-F5344CB8AC3E}">
        <p14:creationId xmlns:p14="http://schemas.microsoft.com/office/powerpoint/2010/main" val="41242530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55864" y="358078"/>
            <a:ext cx="2106666" cy="584776"/>
          </a:xfrm>
          <a:prstGeom prst="rect">
            <a:avLst/>
          </a:prstGeom>
          <a:noFill/>
        </p:spPr>
        <p:txBody>
          <a:bodyPr wrap="none" rtlCol="0">
            <a:spAutoFit/>
          </a:bodyPr>
          <a:lstStyle/>
          <a:p>
            <a:r>
              <a:rPr kumimoji="1" lang="ja-JP" altLang="en-US" sz="3200" dirty="0"/>
              <a:t>練習問題１</a:t>
            </a:r>
          </a:p>
        </p:txBody>
      </p:sp>
      <p:sp>
        <p:nvSpPr>
          <p:cNvPr id="3" name="テキスト ボックス 2"/>
          <p:cNvSpPr txBox="1"/>
          <p:nvPr/>
        </p:nvSpPr>
        <p:spPr>
          <a:xfrm>
            <a:off x="255864" y="998826"/>
            <a:ext cx="8720356" cy="7848302"/>
          </a:xfrm>
          <a:prstGeom prst="rect">
            <a:avLst/>
          </a:prstGeom>
          <a:noFill/>
        </p:spPr>
        <p:txBody>
          <a:bodyPr wrap="square" rtlCol="0">
            <a:spAutoFit/>
          </a:bodyPr>
          <a:lstStyle/>
          <a:p>
            <a:r>
              <a:rPr kumimoji="1" lang="ja-JP" altLang="en-US" sz="2800" dirty="0"/>
              <a:t>血糖自己測定について正しいもの</a:t>
            </a:r>
            <a:r>
              <a:rPr kumimoji="1" lang="en-US" altLang="ja-JP" sz="2800" dirty="0"/>
              <a:t>3</a:t>
            </a:r>
            <a:r>
              <a:rPr lang="ja-JP" altLang="en-US" sz="2800" dirty="0"/>
              <a:t>つ選べ</a:t>
            </a:r>
            <a:endParaRPr kumimoji="1" lang="en-US" altLang="ja-JP" sz="2800" dirty="0"/>
          </a:p>
          <a:p>
            <a:r>
              <a:rPr lang="en-US" altLang="ja-JP" sz="2800" dirty="0"/>
              <a:t>a)</a:t>
            </a:r>
            <a:r>
              <a:rPr lang="ja-JP" altLang="en-US" sz="2800" dirty="0"/>
              <a:t>自己血糖測定器の中には、マルトース輸液中は値が低くなる機種がある</a:t>
            </a:r>
            <a:endParaRPr lang="en-US" altLang="ja-JP" sz="2800" dirty="0"/>
          </a:p>
          <a:p>
            <a:r>
              <a:rPr kumimoji="1" lang="en-US" altLang="ja-JP" sz="2800" dirty="0"/>
              <a:t>b)</a:t>
            </a:r>
            <a:r>
              <a:rPr lang="ja-JP" altLang="en-US" sz="2800" dirty="0"/>
              <a:t>自己血糖測定器は、</a:t>
            </a:r>
            <a:r>
              <a:rPr kumimoji="1" lang="ja-JP" altLang="en-US" sz="2800" dirty="0"/>
              <a:t>貧血があると</a:t>
            </a:r>
            <a:r>
              <a:rPr lang="ja-JP" altLang="en-US" sz="2800" dirty="0"/>
              <a:t>誤差が生じやすい</a:t>
            </a:r>
            <a:endParaRPr kumimoji="1" lang="en-US" altLang="ja-JP" sz="2800" dirty="0"/>
          </a:p>
          <a:p>
            <a:r>
              <a:rPr lang="en-US" altLang="ja-JP" sz="2800" dirty="0"/>
              <a:t>c)</a:t>
            </a:r>
            <a:r>
              <a:rPr lang="ja-JP" altLang="en-US" sz="2800" dirty="0"/>
              <a:t>自己血糖測定器での血糖測定の際、採血量が少ないと値が低めになることがある</a:t>
            </a:r>
            <a:endParaRPr lang="en-US" altLang="ja-JP" sz="2800" dirty="0"/>
          </a:p>
          <a:p>
            <a:r>
              <a:rPr lang="en-US" altLang="ja-JP" sz="2800" dirty="0"/>
              <a:t>d</a:t>
            </a:r>
            <a:r>
              <a:rPr kumimoji="1" lang="en-US" altLang="ja-JP" sz="2800" dirty="0"/>
              <a:t>)</a:t>
            </a:r>
            <a:r>
              <a:rPr lang="ja-JP" altLang="en-US" sz="2800" dirty="0"/>
              <a:t>血液が出にくいときは、指先を強く絞って必要量を出すのがよい。</a:t>
            </a:r>
            <a:endParaRPr lang="en-US" altLang="ja-JP" sz="2800" dirty="0"/>
          </a:p>
          <a:p>
            <a:r>
              <a:rPr lang="en-US" altLang="ja-JP" sz="2800" dirty="0"/>
              <a:t>e)</a:t>
            </a:r>
            <a:r>
              <a:rPr lang="ja-JP" altLang="en-US" sz="2800" dirty="0"/>
              <a:t>自己血糖測定器での血糖測定の際、アルコール消毒が十分乾いていない状態で測定を行うと、測定結果が異常に高めとなる場合がある。</a:t>
            </a:r>
            <a:endParaRPr lang="en-US" altLang="ja-JP" sz="2800" dirty="0"/>
          </a:p>
          <a:p>
            <a:r>
              <a:rPr lang="en-US" altLang="ja-JP" sz="2800" dirty="0"/>
              <a:t>f)</a:t>
            </a:r>
            <a:r>
              <a:rPr lang="ja-JP" altLang="en-US" sz="2800" dirty="0"/>
              <a:t>気温が氷点下のときは、自己血糖測定器は作動しないことがある。</a:t>
            </a:r>
            <a:endParaRPr lang="en-US" altLang="ja-JP" sz="2800" dirty="0"/>
          </a:p>
          <a:p>
            <a:endParaRPr lang="en-US" altLang="ja-JP" sz="2800" dirty="0"/>
          </a:p>
          <a:p>
            <a:endParaRPr kumimoji="1" lang="en-US" altLang="ja-JP" sz="2800" dirty="0"/>
          </a:p>
          <a:p>
            <a:endParaRPr kumimoji="1" lang="en-US" altLang="ja-JP" sz="2800" dirty="0"/>
          </a:p>
          <a:p>
            <a:endParaRPr kumimoji="1" lang="en-US" altLang="ja-JP" sz="2800" dirty="0"/>
          </a:p>
          <a:p>
            <a:endParaRPr kumimoji="1" lang="ja-JP" altLang="en-US" sz="2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40911" y="211270"/>
            <a:ext cx="2106666" cy="584776"/>
          </a:xfrm>
          <a:prstGeom prst="rect">
            <a:avLst/>
          </a:prstGeom>
          <a:noFill/>
        </p:spPr>
        <p:txBody>
          <a:bodyPr wrap="none" rtlCol="0">
            <a:spAutoFit/>
          </a:bodyPr>
          <a:lstStyle/>
          <a:p>
            <a:r>
              <a:rPr kumimoji="1" lang="ja-JP" altLang="en-US" sz="3200" dirty="0"/>
              <a:t>練習問題</a:t>
            </a:r>
            <a:r>
              <a:rPr lang="ja-JP" altLang="en-US" sz="3200" dirty="0"/>
              <a:t>２</a:t>
            </a:r>
            <a:endParaRPr kumimoji="1" lang="ja-JP" altLang="en-US" sz="3200" dirty="0"/>
          </a:p>
        </p:txBody>
      </p:sp>
      <p:sp>
        <p:nvSpPr>
          <p:cNvPr id="3" name="テキスト ボックス 2"/>
          <p:cNvSpPr txBox="1"/>
          <p:nvPr/>
        </p:nvSpPr>
        <p:spPr>
          <a:xfrm>
            <a:off x="150558" y="787332"/>
            <a:ext cx="8726936" cy="56938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持続グルコースモニタリング</a:t>
            </a:r>
            <a:r>
              <a:rPr kumimoji="1" lang="en-US" altLang="ja-JP" sz="2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(CGM )</a:t>
            </a:r>
            <a:r>
              <a:rPr kumimoji="1" lang="ja-JP" altLang="en-US" sz="2800" dirty="0"/>
              <a:t>について誤っているものを</a:t>
            </a:r>
            <a:r>
              <a:rPr lang="ja-JP" altLang="en-US" sz="2800" dirty="0"/>
              <a:t>２つ選べ</a:t>
            </a:r>
            <a:endParaRPr kumimoji="1" lang="en-US" altLang="ja-JP" sz="2800" dirty="0"/>
          </a:p>
          <a:p>
            <a:r>
              <a:rPr lang="en-US" altLang="ja-JP" sz="2800" dirty="0"/>
              <a:t>a)</a:t>
            </a:r>
            <a:r>
              <a:rPr lang="ja-JP" altLang="ja-JP" sz="2800" dirty="0"/>
              <a:t> CGMは、血液中のブドウ糖濃度を直接測定する機器である。</a:t>
            </a:r>
          </a:p>
          <a:p>
            <a:r>
              <a:rPr kumimoji="1" lang="en-US" altLang="ja-JP" sz="2800" dirty="0"/>
              <a:t>b)</a:t>
            </a:r>
            <a:r>
              <a:rPr lang="en-US" altLang="ja-JP" sz="2800" dirty="0"/>
              <a:t> CGM</a:t>
            </a:r>
            <a:r>
              <a:rPr lang="ja-JP" altLang="en-US" sz="2800" dirty="0"/>
              <a:t>は、装着してから時間が短いほど正確に血糖を反映する。</a:t>
            </a:r>
            <a:endParaRPr lang="en-US" altLang="ja-JP" sz="2800" dirty="0"/>
          </a:p>
          <a:p>
            <a:r>
              <a:rPr lang="en-US" altLang="ja-JP" sz="2800" dirty="0"/>
              <a:t>c)</a:t>
            </a:r>
            <a:r>
              <a:rPr lang="ja-JP" altLang="en-US" sz="2800" dirty="0"/>
              <a:t> </a:t>
            </a:r>
            <a:r>
              <a:rPr lang="ja-JP" altLang="ja-JP" sz="2800" dirty="0"/>
              <a:t>％CVはグルコース値のばらつきを示す指標であり、値が大きいほど変動が小さく、安定している。</a:t>
            </a:r>
          </a:p>
          <a:p>
            <a:r>
              <a:rPr lang="en-US" altLang="ja-JP" sz="2800" dirty="0"/>
              <a:t>d</a:t>
            </a:r>
            <a:r>
              <a:rPr kumimoji="1" lang="en-US" altLang="ja-JP" sz="2800" dirty="0"/>
              <a:t>)</a:t>
            </a:r>
            <a:r>
              <a:rPr lang="ja-JP" altLang="ja-JP" sz="2800" dirty="0"/>
              <a:t>血糖値が急激に変化しているとき、CGMの表示値と自己血糖測定（SMBG）の値には、時間差によるずれが生じることがある。</a:t>
            </a:r>
          </a:p>
          <a:p>
            <a:r>
              <a:rPr lang="en-US" altLang="ja-JP" sz="2800" dirty="0"/>
              <a:t>e)</a:t>
            </a:r>
            <a:r>
              <a:rPr lang="ja-JP" altLang="en-US" sz="2800" dirty="0"/>
              <a:t> </a:t>
            </a:r>
            <a:r>
              <a:rPr lang="ja-JP" altLang="ja-JP" sz="2800" dirty="0"/>
              <a:t>HbA1cが</a:t>
            </a:r>
            <a:r>
              <a:rPr lang="en-US" altLang="ja-JP" sz="2800" dirty="0"/>
              <a:t>8.5%</a:t>
            </a:r>
            <a:r>
              <a:rPr lang="ja-JP" altLang="en-US" sz="2800" dirty="0"/>
              <a:t>で</a:t>
            </a:r>
            <a:r>
              <a:rPr lang="ja-JP" altLang="ja-JP" sz="2800" dirty="0"/>
              <a:t>、TBR</a:t>
            </a:r>
            <a:r>
              <a:rPr lang="ja-JP" altLang="en-US" sz="2800" dirty="0"/>
              <a:t>が</a:t>
            </a:r>
            <a:r>
              <a:rPr lang="en-US" altLang="ja-JP" sz="2800" dirty="0"/>
              <a:t>10%</a:t>
            </a:r>
            <a:r>
              <a:rPr lang="ja-JP" altLang="en-US" sz="2800" dirty="0"/>
              <a:t>のインスリン投与中の患者の</a:t>
            </a:r>
            <a:r>
              <a:rPr lang="ja-JP" altLang="ja-JP" sz="2800" dirty="0"/>
              <a:t>場合、まず低血糖を減らすための対応を優先する。</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5624</TotalTime>
  <Words>6713</Words>
  <Application>Microsoft Office PowerPoint</Application>
  <PresentationFormat>画面に合わせる (4:3)</PresentationFormat>
  <Paragraphs>1034</Paragraphs>
  <Slides>70</Slides>
  <Notes>30</Notes>
  <HiddenSlides>0</HiddenSlides>
  <MMClips>0</MMClips>
  <ScaleCrop>false</ScaleCrop>
  <HeadingPairs>
    <vt:vector size="8" baseType="variant">
      <vt:variant>
        <vt:lpstr>使用されているフォント</vt:lpstr>
      </vt:variant>
      <vt:variant>
        <vt:i4>11</vt:i4>
      </vt:variant>
      <vt:variant>
        <vt:lpstr>テーマ</vt:lpstr>
      </vt:variant>
      <vt:variant>
        <vt:i4>1</vt:i4>
      </vt:variant>
      <vt:variant>
        <vt:lpstr>埋め込まれた OLE サーバー</vt:lpstr>
      </vt:variant>
      <vt:variant>
        <vt:i4>1</vt:i4>
      </vt:variant>
      <vt:variant>
        <vt:lpstr>スライド タイトル</vt:lpstr>
      </vt:variant>
      <vt:variant>
        <vt:i4>70</vt:i4>
      </vt:variant>
    </vt:vector>
  </HeadingPairs>
  <TitlesOfParts>
    <vt:vector size="83" baseType="lpstr">
      <vt:lpstr>HG丸ｺﾞｼｯｸM-PRO</vt:lpstr>
      <vt:lpstr>HG創英角ｺﾞｼｯｸUB</vt:lpstr>
      <vt:lpstr>ＭＳ Ｐゴシック</vt:lpstr>
      <vt:lpstr>ＭＳ ゴシック</vt:lpstr>
      <vt:lpstr>Osaka</vt:lpstr>
      <vt:lpstr>SF Pro JP</vt:lpstr>
      <vt:lpstr>ヒラギノ角ゴ Pro W3</vt:lpstr>
      <vt:lpstr>Arial</vt:lpstr>
      <vt:lpstr>Calibri</vt:lpstr>
      <vt:lpstr>Tahoma</vt:lpstr>
      <vt:lpstr>Times New Roman</vt:lpstr>
      <vt:lpstr>Office テーマ</vt:lpstr>
      <vt:lpstr>ｸﾘｯﾌﾟ</vt:lpstr>
      <vt:lpstr>PowerPoint プレゼンテーション</vt:lpstr>
      <vt:lpstr>PowerPoint プレゼンテーション</vt:lpstr>
      <vt:lpstr>PowerPoint プレゼンテーション</vt:lpstr>
      <vt:lpstr>■ SMBG器の測定原理は４つに大別されます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マルトース類の影響</vt:lpstr>
      <vt:lpstr>■ マルトース類の影響</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検体量の影響</vt:lpstr>
      <vt:lpstr>■ フタ開封（失活）による影響 </vt:lpstr>
      <vt:lpstr>■ フタ開封（失活）による影響 </vt:lpstr>
      <vt:lpstr>■ アルコール消毒による影響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浜松医科大学</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森田 浩</dc:creator>
  <cp:lastModifiedBy>弘太郎 川合</cp:lastModifiedBy>
  <cp:revision>207</cp:revision>
  <cp:lastPrinted>2016-11-25T13:57:01Z</cp:lastPrinted>
  <dcterms:created xsi:type="dcterms:W3CDTF">2013-09-25T01:48:57Z</dcterms:created>
  <dcterms:modified xsi:type="dcterms:W3CDTF">2026-09-17T11:49:16Z</dcterms:modified>
</cp:coreProperties>
</file>